
<file path=[Content_Types].xml><?xml version="1.0" encoding="utf-8"?>
<Types xmlns="http://schemas.openxmlformats.org/package/2006/content-types">
  <Default Extension="jpeg" ContentType="image/jpeg"/>
  <Default Extension="JPG" ContentType="image/.jpg"/>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10.fntdata" ContentType="application/x-fontdata"/>
  <Override PartName="/ppt/fonts/font11.fntdata" ContentType="application/x-fontdata"/>
  <Override PartName="/ppt/fonts/font12.fntdata" ContentType="application/x-fontdata"/>
  <Override PartName="/ppt/fonts/font13.fntdata" ContentType="application/x-fontdata"/>
  <Override PartName="/ppt/fonts/font14.fntdata" ContentType="application/x-fontdata"/>
  <Override PartName="/ppt/fonts/font15.fntdata" ContentType="application/x-fontdata"/>
  <Override PartName="/ppt/fonts/font16.fntdata" ContentType="application/x-fontdata"/>
  <Override PartName="/ppt/fonts/font17.fntdata" ContentType="application/x-fontdata"/>
  <Override PartName="/ppt/fonts/font18.fntdata" ContentType="application/x-fontdata"/>
  <Override PartName="/ppt/fonts/font19.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embedTrueTypeFonts="1">
  <p:sldMasterIdLst>
    <p:sldMasterId id="2147483648" r:id="rId1"/>
  </p:sldMasterIdLst>
  <p:notesMasterIdLst>
    <p:notesMasterId r:id="rId63"/>
  </p:notesMasterIdLst>
  <p:handoutMasterIdLst>
    <p:handoutMasterId r:id="rId67"/>
  </p:handoutMasterIdLst>
  <p:sldIdLst>
    <p:sldId id="505" r:id="rId3"/>
    <p:sldId id="506" r:id="rId4"/>
    <p:sldId id="507" r:id="rId5"/>
    <p:sldId id="508" r:id="rId6"/>
    <p:sldId id="509" r:id="rId7"/>
    <p:sldId id="510" r:id="rId8"/>
    <p:sldId id="512" r:id="rId9"/>
    <p:sldId id="513" r:id="rId10"/>
    <p:sldId id="514" r:id="rId11"/>
    <p:sldId id="515" r:id="rId12"/>
    <p:sldId id="516" r:id="rId13"/>
    <p:sldId id="517" r:id="rId14"/>
    <p:sldId id="518" r:id="rId15"/>
    <p:sldId id="519" r:id="rId16"/>
    <p:sldId id="541" r:id="rId17"/>
    <p:sldId id="542" r:id="rId18"/>
    <p:sldId id="520" r:id="rId19"/>
    <p:sldId id="521" r:id="rId20"/>
    <p:sldId id="525" r:id="rId21"/>
    <p:sldId id="522" r:id="rId22"/>
    <p:sldId id="523" r:id="rId23"/>
    <p:sldId id="524" r:id="rId24"/>
    <p:sldId id="526" r:id="rId25"/>
    <p:sldId id="528" r:id="rId26"/>
    <p:sldId id="529" r:id="rId27"/>
    <p:sldId id="530" r:id="rId28"/>
    <p:sldId id="531" r:id="rId29"/>
    <p:sldId id="533" r:id="rId30"/>
    <p:sldId id="535" r:id="rId31"/>
    <p:sldId id="537" r:id="rId32"/>
    <p:sldId id="538" r:id="rId33"/>
    <p:sldId id="536" r:id="rId34"/>
    <p:sldId id="539" r:id="rId35"/>
    <p:sldId id="540" r:id="rId36"/>
    <p:sldId id="544" r:id="rId37"/>
    <p:sldId id="543" r:id="rId38"/>
    <p:sldId id="545" r:id="rId39"/>
    <p:sldId id="547" r:id="rId40"/>
    <p:sldId id="548" r:id="rId41"/>
    <p:sldId id="549" r:id="rId42"/>
    <p:sldId id="550" r:id="rId43"/>
    <p:sldId id="551" r:id="rId44"/>
    <p:sldId id="552" r:id="rId45"/>
    <p:sldId id="553" r:id="rId46"/>
    <p:sldId id="554" r:id="rId47"/>
    <p:sldId id="555" r:id="rId48"/>
    <p:sldId id="556" r:id="rId49"/>
    <p:sldId id="557" r:id="rId50"/>
    <p:sldId id="558" r:id="rId51"/>
    <p:sldId id="559" r:id="rId52"/>
    <p:sldId id="560" r:id="rId53"/>
    <p:sldId id="561" r:id="rId54"/>
    <p:sldId id="562" r:id="rId55"/>
    <p:sldId id="563" r:id="rId56"/>
    <p:sldId id="564" r:id="rId57"/>
    <p:sldId id="573" r:id="rId58"/>
    <p:sldId id="565" r:id="rId59"/>
    <p:sldId id="568" r:id="rId60"/>
    <p:sldId id="569" r:id="rId61"/>
    <p:sldId id="570" r:id="rId62"/>
    <p:sldId id="572" r:id="rId64"/>
    <p:sldId id="571" r:id="rId65"/>
    <p:sldId id="574" r:id="rId66"/>
  </p:sldIdLst>
  <p:sldSz cx="12192000" cy="6858000"/>
  <p:notesSz cx="6858000" cy="9144000"/>
  <p:embeddedFontLst>
    <p:embeddedFont>
      <p:font typeface="Calibri" panose="020F0502020204030204" pitchFamily="34" charset="0"/>
      <p:regular r:id="rId71"/>
      <p:bold r:id="rId72"/>
      <p:italic r:id="rId73"/>
      <p:boldItalic r:id="rId74"/>
    </p:embeddedFont>
    <p:embeddedFont>
      <p:font typeface="Cascadia Mono" panose="020B0609020000020004" pitchFamily="49" charset="0"/>
      <p:regular r:id="rId75"/>
      <p:bold r:id="rId76"/>
      <p:italic r:id="rId77"/>
      <p:boldItalic r:id="rId78"/>
    </p:embeddedFont>
    <p:embeddedFont>
      <p:font typeface="Chill Round Gothic Bold" panose="020B0400000000000000" pitchFamily="34" charset="-122"/>
      <p:bold r:id="rId79"/>
    </p:embeddedFont>
    <p:embeddedFont>
      <p:font typeface="Chill Round Gothic Heavy" panose="020B0400000000000000" pitchFamily="34" charset="-122"/>
      <p:bold r:id="rId80"/>
    </p:embeddedFont>
    <p:embeddedFont>
      <p:font typeface="Chill Round Gothic Medium" panose="020B0400000000000000" pitchFamily="34" charset="-122"/>
      <p:regular r:id="rId81"/>
    </p:embeddedFont>
    <p:embeddedFont>
      <p:font typeface="Comic Sans MS" panose="030F0702030302020204" pitchFamily="66" charset="0"/>
      <p:regular r:id="rId82"/>
      <p:bold r:id="rId83"/>
      <p:italic r:id="rId84"/>
      <p:boldItalic r:id="rId85"/>
    </p:embeddedFont>
    <p:embeddedFont>
      <p:font typeface="MohrRounded-Black" panose="00000A00000000000000" pitchFamily="2" charset="0"/>
      <p:regular r:id="rId86"/>
    </p:embeddedFont>
    <p:embeddedFont>
      <p:font typeface="Pointfree" panose="02000503000000000000" pitchFamily="1" charset="0"/>
      <p:regular r:id="rId87"/>
    </p:embeddedFont>
    <p:embeddedFont>
      <p:font typeface="等线" panose="02010600030101010101" pitchFamily="2" charset="-122"/>
      <p:regular r:id="rId88"/>
      <p:bold r:id="rId89"/>
    </p:embeddedFont>
  </p:embeddedFontLst>
  <p:custDataLst>
    <p:tags r:id="rId9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标题与目录" id="{A5E64993-25A5-42AB-9D52-D387164EED3D}">
          <p14:sldIdLst>
            <p14:sldId id="506"/>
            <p14:sldId id="505"/>
          </p14:sldIdLst>
        </p14:section>
        <p14:section name="A. Ghidra简介" id="{5BF4C5B8-54AF-4C28-9D85-0316B96226BA}">
          <p14:sldIdLst>
            <p14:sldId id="507"/>
            <p14:sldId id="508"/>
            <p14:sldId id="509"/>
          </p14:sldIdLst>
        </p14:section>
        <p14:section name="B. Ghidra GUI 操作介绍" id="{026C2CC5-75C5-4AA9-9B01-3A93DBDA3AFC}">
          <p14:sldIdLst>
            <p14:sldId id="510"/>
            <p14:sldId id="512"/>
            <p14:sldId id="513"/>
            <p14:sldId id="514"/>
            <p14:sldId id="515"/>
            <p14:sldId id="517"/>
            <p14:sldId id="518"/>
            <p14:sldId id="519"/>
            <p14:sldId id="516"/>
          </p14:sldIdLst>
        </p14:section>
        <p14:section name="C. 逆向工程示例" id="{31ACCE04-F9E7-4328-BDED-57B8C9A6B3CB}">
          <p14:sldIdLst>
            <p14:sldId id="541"/>
            <p14:sldId id="542"/>
          </p14:sldIdLst>
        </p14:section>
        <p14:section name="D. P-code" id="{ED6EB9A8-F6F9-4BFF-9625-14622DD283CF}">
          <p14:sldIdLst>
            <p14:sldId id="520"/>
            <p14:sldId id="521"/>
            <p14:sldId id="525"/>
            <p14:sldId id="522"/>
            <p14:sldId id="523"/>
            <p14:sldId id="524"/>
            <p14:sldId id="526"/>
            <p14:sldId id="528"/>
            <p14:sldId id="529"/>
            <p14:sldId id="530"/>
            <p14:sldId id="531"/>
            <p14:sldId id="533"/>
            <p14:sldId id="535"/>
            <p14:sldId id="537"/>
            <p14:sldId id="538"/>
            <p14:sldId id="536"/>
            <p14:sldId id="539"/>
            <p14:sldId id="540"/>
          </p14:sldIdLst>
        </p14:section>
        <p14:section name="E. Ghidra APIs" id="{063F5BF5-D279-4D1D-87DF-4B12C4E016E1}">
          <p14:sldIdLst>
            <p14:sldId id="544"/>
            <p14:sldId id="543"/>
            <p14:sldId id="545"/>
            <p14:sldId id="547"/>
            <p14:sldId id="548"/>
            <p14:sldId id="549"/>
            <p14:sldId id="550"/>
            <p14:sldId id="551"/>
            <p14:sldId id="552"/>
            <p14:sldId id="553"/>
            <p14:sldId id="554"/>
            <p14:sldId id="555"/>
            <p14:sldId id="556"/>
            <p14:sldId id="557"/>
          </p14:sldIdLst>
        </p14:section>
        <p14:section name="F. Ghidra Script 示例" id="{3F7D7F94-60AD-4B9D-952F-C2859ECF6ACE}">
          <p14:sldIdLst>
            <p14:sldId id="558"/>
            <p14:sldId id="559"/>
            <p14:sldId id="560"/>
            <p14:sldId id="561"/>
            <p14:sldId id="562"/>
            <p14:sldId id="563"/>
            <p14:sldId id="564"/>
            <p14:sldId id="573"/>
            <p14:sldId id="565"/>
            <p14:sldId id="568"/>
            <p14:sldId id="569"/>
            <p14:sldId id="570"/>
            <p14:sldId id="572"/>
            <p14:sldId id="574"/>
            <p14:sldId id="571"/>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75C40"/>
    <a:srgbClr val="F58066"/>
    <a:srgbClr val="F95C05"/>
    <a:srgbClr val="FA7450"/>
    <a:srgbClr val="FFFFFF"/>
    <a:srgbClr val="FF9884"/>
    <a:srgbClr val="BE5437"/>
    <a:srgbClr val="FF7C80"/>
    <a:srgbClr val="FFB7E7"/>
    <a:srgbClr val="FB7E3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599" autoAdjust="0"/>
    <p:restoredTop sz="96076" autoAdjust="0"/>
  </p:normalViewPr>
  <p:slideViewPr>
    <p:cSldViewPr snapToGrid="0">
      <p:cViewPr varScale="1">
        <p:scale>
          <a:sx n="80" d="100"/>
          <a:sy n="80" d="100"/>
        </p:scale>
        <p:origin x="619" y="62"/>
      </p:cViewPr>
      <p:guideLst/>
    </p:cSldViewPr>
  </p:slideViewPr>
  <p:notesTextViewPr>
    <p:cViewPr>
      <p:scale>
        <a:sx n="200" d="100"/>
        <a:sy n="200" d="100"/>
      </p:scale>
      <p:origin x="0" y="0"/>
    </p:cViewPr>
  </p:notesTextViewPr>
  <p:sorterViewPr>
    <p:cViewPr>
      <p:scale>
        <a:sx n="100" d="100"/>
        <a:sy n="100" d="100"/>
      </p:scale>
      <p:origin x="0" y="0"/>
    </p:cViewPr>
  </p:sorterViewPr>
  <p:notesViewPr>
    <p:cSldViewPr snapToGrid="0">
      <p:cViewPr varScale="1">
        <p:scale>
          <a:sx n="61" d="100"/>
          <a:sy n="61" d="100"/>
        </p:scale>
        <p:origin x="2889" y="27"/>
      </p:cViewPr>
      <p:guideLst/>
    </p:cSldViewPr>
  </p:notesViewPr>
  <p:gridSpacing cx="72008" cy="72008"/>
</p:viewPr>
</file>

<file path=ppt/_rels/presentation.xml.rels><?xml version="1.0" encoding="UTF-8" standalone="yes"?>
<Relationships xmlns="http://schemas.openxmlformats.org/package/2006/relationships"><Relationship Id="rId90" Type="http://schemas.openxmlformats.org/officeDocument/2006/relationships/tags" Target="tags/tag1.xml"/><Relationship Id="rId9" Type="http://schemas.openxmlformats.org/officeDocument/2006/relationships/slide" Target="slides/slide7.xml"/><Relationship Id="rId89" Type="http://schemas.openxmlformats.org/officeDocument/2006/relationships/font" Target="fonts/font19.fntdata"/><Relationship Id="rId88" Type="http://schemas.openxmlformats.org/officeDocument/2006/relationships/font" Target="fonts/font18.fntdata"/><Relationship Id="rId87" Type="http://schemas.openxmlformats.org/officeDocument/2006/relationships/font" Target="fonts/font17.fntdata"/><Relationship Id="rId86" Type="http://schemas.openxmlformats.org/officeDocument/2006/relationships/font" Target="fonts/font16.fntdata"/><Relationship Id="rId85" Type="http://schemas.openxmlformats.org/officeDocument/2006/relationships/font" Target="fonts/font15.fntdata"/><Relationship Id="rId84" Type="http://schemas.openxmlformats.org/officeDocument/2006/relationships/font" Target="fonts/font14.fntdata"/><Relationship Id="rId83" Type="http://schemas.openxmlformats.org/officeDocument/2006/relationships/font" Target="fonts/font13.fntdata"/><Relationship Id="rId82" Type="http://schemas.openxmlformats.org/officeDocument/2006/relationships/font" Target="fonts/font12.fntdata"/><Relationship Id="rId81" Type="http://schemas.openxmlformats.org/officeDocument/2006/relationships/font" Target="fonts/font11.fntdata"/><Relationship Id="rId80" Type="http://schemas.openxmlformats.org/officeDocument/2006/relationships/font" Target="fonts/font10.fntdata"/><Relationship Id="rId8" Type="http://schemas.openxmlformats.org/officeDocument/2006/relationships/slide" Target="slides/slide6.xml"/><Relationship Id="rId79" Type="http://schemas.openxmlformats.org/officeDocument/2006/relationships/font" Target="fonts/font9.fntdata"/><Relationship Id="rId78" Type="http://schemas.openxmlformats.org/officeDocument/2006/relationships/font" Target="fonts/font8.fntdata"/><Relationship Id="rId77" Type="http://schemas.openxmlformats.org/officeDocument/2006/relationships/font" Target="fonts/font7.fntdata"/><Relationship Id="rId76" Type="http://schemas.openxmlformats.org/officeDocument/2006/relationships/font" Target="fonts/font6.fntdata"/><Relationship Id="rId75" Type="http://schemas.openxmlformats.org/officeDocument/2006/relationships/font" Target="fonts/font5.fntdata"/><Relationship Id="rId74" Type="http://schemas.openxmlformats.org/officeDocument/2006/relationships/font" Target="fonts/font4.fntdata"/><Relationship Id="rId73" Type="http://schemas.openxmlformats.org/officeDocument/2006/relationships/font" Target="fonts/font3.fntdata"/><Relationship Id="rId72" Type="http://schemas.openxmlformats.org/officeDocument/2006/relationships/font" Target="fonts/font2.fntdata"/><Relationship Id="rId71" Type="http://schemas.openxmlformats.org/officeDocument/2006/relationships/font" Target="fonts/font1.fntdata"/><Relationship Id="rId70" Type="http://schemas.openxmlformats.org/officeDocument/2006/relationships/tableStyles" Target="tableStyles.xml"/><Relationship Id="rId7" Type="http://schemas.openxmlformats.org/officeDocument/2006/relationships/slide" Target="slides/slide5.xml"/><Relationship Id="rId69" Type="http://schemas.openxmlformats.org/officeDocument/2006/relationships/viewProps" Target="viewProps.xml"/><Relationship Id="rId68" Type="http://schemas.openxmlformats.org/officeDocument/2006/relationships/presProps" Target="presProps.xml"/><Relationship Id="rId67" Type="http://schemas.openxmlformats.org/officeDocument/2006/relationships/handoutMaster" Target="handoutMasters/handoutMaster1.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notesMaster" Target="notesMasters/notesMaster1.xml"/><Relationship Id="rId62" Type="http://schemas.openxmlformats.org/officeDocument/2006/relationships/slide" Target="slides/slide60.xml"/><Relationship Id="rId61" Type="http://schemas.openxmlformats.org/officeDocument/2006/relationships/slide" Target="slides/slide59.xml"/><Relationship Id="rId60" Type="http://schemas.openxmlformats.org/officeDocument/2006/relationships/slide" Target="slides/slide58.xml"/><Relationship Id="rId6" Type="http://schemas.openxmlformats.org/officeDocument/2006/relationships/slide" Target="slides/slide4.xml"/><Relationship Id="rId59" Type="http://schemas.openxmlformats.org/officeDocument/2006/relationships/slide" Target="slides/slide57.xml"/><Relationship Id="rId58" Type="http://schemas.openxmlformats.org/officeDocument/2006/relationships/slide" Target="slides/slide56.xml"/><Relationship Id="rId57" Type="http://schemas.openxmlformats.org/officeDocument/2006/relationships/slide" Target="slides/slide55.xml"/><Relationship Id="rId56" Type="http://schemas.openxmlformats.org/officeDocument/2006/relationships/slide" Target="slides/slide54.xml"/><Relationship Id="rId55" Type="http://schemas.openxmlformats.org/officeDocument/2006/relationships/slide" Target="slides/slide53.xml"/><Relationship Id="rId54" Type="http://schemas.openxmlformats.org/officeDocument/2006/relationships/slide" Target="slides/slide52.xml"/><Relationship Id="rId53" Type="http://schemas.openxmlformats.org/officeDocument/2006/relationships/slide" Target="slides/slide51.xml"/><Relationship Id="rId52" Type="http://schemas.openxmlformats.org/officeDocument/2006/relationships/slide" Target="slides/slide50.xml"/><Relationship Id="rId51" Type="http://schemas.openxmlformats.org/officeDocument/2006/relationships/slide" Target="slides/slide49.xml"/><Relationship Id="rId50" Type="http://schemas.openxmlformats.org/officeDocument/2006/relationships/slide" Target="slides/slide48.xml"/><Relationship Id="rId5" Type="http://schemas.openxmlformats.org/officeDocument/2006/relationships/slide" Target="slides/slide3.xml"/><Relationship Id="rId49" Type="http://schemas.openxmlformats.org/officeDocument/2006/relationships/slide" Target="slides/slide47.xml"/><Relationship Id="rId48" Type="http://schemas.openxmlformats.org/officeDocument/2006/relationships/slide" Target="slides/slide46.xml"/><Relationship Id="rId47" Type="http://schemas.openxmlformats.org/officeDocument/2006/relationships/slide" Target="slides/slide45.xml"/><Relationship Id="rId46" Type="http://schemas.openxmlformats.org/officeDocument/2006/relationships/slide" Target="slides/slide44.xml"/><Relationship Id="rId45" Type="http://schemas.openxmlformats.org/officeDocument/2006/relationships/slide" Target="slides/slide43.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B478E0E4-DC06-4041-AFA7-BB6F527FFA3F}"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B14B7432-8BB0-4EFA-A417-EFCDC17B2811}"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86D8963-CFCD-4740-AF60-049850373CDF}"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9E6FDB6-6D2B-46C1-9FA1-D82906A37C3A}"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当修改状态变量值的基本块的出口只有</a:t>
            </a:r>
            <a:r>
              <a:rPr lang="en-US" altLang="zh-CN" dirty="0"/>
              <a:t>1</a:t>
            </a:r>
            <a:r>
              <a:rPr lang="zh-CN" altLang="en-US" dirty="0"/>
              <a:t>个时，直接使用</a:t>
            </a:r>
            <a:r>
              <a:rPr lang="en-US" altLang="zh-CN" dirty="0"/>
              <a:t>JMP</a:t>
            </a:r>
            <a:r>
              <a:rPr lang="zh-CN" altLang="en-US" dirty="0"/>
              <a:t>在该基本块执行结束后跳转到出口状态变量值对应的有效基本块即可。如果出口有</a:t>
            </a:r>
            <a:r>
              <a:rPr lang="en-US" altLang="zh-CN" dirty="0"/>
              <a:t>2</a:t>
            </a:r>
            <a:r>
              <a:rPr lang="zh-CN" altLang="en-US" dirty="0"/>
              <a:t>个，则是因为原本的有效代码就存在分支语句，这个时候就需要将出口通过两个跳转跳转到不同的地方。</a:t>
            </a:r>
            <a:endParaRPr lang="zh-CN" altLang="en-US" dirty="0"/>
          </a:p>
        </p:txBody>
      </p:sp>
      <p:sp>
        <p:nvSpPr>
          <p:cNvPr id="4" name="灯片编号占位符 3"/>
          <p:cNvSpPr>
            <a:spLocks noGrp="1"/>
          </p:cNvSpPr>
          <p:nvPr>
            <p:ph type="sldNum" sz="quarter" idx="5"/>
          </p:nvPr>
        </p:nvSpPr>
        <p:spPr/>
        <p:txBody>
          <a:bodyPr/>
          <a:lstStyle/>
          <a:p>
            <a:fld id="{E9E6FDB6-6D2B-46C1-9FA1-D82906A37C3A}"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rgbClr val="F8F5EA"/>
        </a:solidFill>
        <a:effectLst/>
      </p:bgPr>
    </p:bg>
    <p:spTree>
      <p:nvGrpSpPr>
        <p:cNvPr id="1" name=""/>
        <p:cNvGrpSpPr/>
        <p:nvPr/>
      </p:nvGrpSpPr>
      <p:grpSpPr>
        <a:xfrm>
          <a:off x="0" y="0"/>
          <a:ext cx="0" cy="0"/>
          <a:chOff x="0" y="0"/>
          <a:chExt cx="0" cy="0"/>
        </a:xfrm>
      </p:grpSpPr>
      <p:grpSp>
        <p:nvGrpSpPr>
          <p:cNvPr id="26" name="Photo Frame"/>
          <p:cNvGrpSpPr/>
          <p:nvPr userDrawn="1"/>
        </p:nvGrpSpPr>
        <p:grpSpPr>
          <a:xfrm>
            <a:off x="0" y="18368"/>
            <a:ext cx="12320906" cy="6890866"/>
            <a:chOff x="0" y="18368"/>
            <a:chExt cx="12320906" cy="6890866"/>
          </a:xfrm>
        </p:grpSpPr>
        <p:sp>
          <p:nvSpPr>
            <p:cNvPr id="3" name="矩形: 圆角 2"/>
            <p:cNvSpPr/>
            <p:nvPr userDrawn="1"/>
          </p:nvSpPr>
          <p:spPr>
            <a:xfrm>
              <a:off x="0" y="18368"/>
              <a:ext cx="12320906" cy="6890866"/>
            </a:xfrm>
            <a:prstGeom prst="roundRect">
              <a:avLst>
                <a:gd name="adj" fmla="val 3499"/>
              </a:avLst>
            </a:prstGeom>
            <a:solidFill>
              <a:srgbClr val="F8F5EA"/>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CN" altLang="en-US"/>
            </a:p>
          </p:txBody>
        </p:sp>
        <p:sp>
          <p:nvSpPr>
            <p:cNvPr id="4" name="矩形: 圆角 3"/>
            <p:cNvSpPr/>
            <p:nvPr userDrawn="1"/>
          </p:nvSpPr>
          <p:spPr>
            <a:xfrm>
              <a:off x="404462" y="293819"/>
              <a:ext cx="11575357" cy="6227113"/>
            </a:xfrm>
            <a:prstGeom prst="roundRect">
              <a:avLst>
                <a:gd name="adj" fmla="val 3499"/>
              </a:avLst>
            </a:prstGeom>
            <a:blipFill>
              <a:blip r:embed="rId2"/>
              <a:stretch>
                <a:fillRect/>
              </a:stretch>
            </a:blip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CN" altLang="en-US"/>
            </a:p>
          </p:txBody>
        </p:sp>
      </p:grpSp>
      <p:sp>
        <p:nvSpPr>
          <p:cNvPr id="5" name="Picture Placeholder 4"/>
          <p:cNvSpPr>
            <a:spLocks noGrp="1"/>
          </p:cNvSpPr>
          <p:nvPr>
            <p:ph type="pic" sz="quarter" idx="12" hasCustomPrompt="1"/>
          </p:nvPr>
        </p:nvSpPr>
        <p:spPr>
          <a:xfrm>
            <a:off x="8216900" y="3428999"/>
            <a:ext cx="3762919" cy="3091933"/>
          </a:xfrm>
          <a:prstGeom prst="roundRect">
            <a:avLst>
              <a:gd name="adj" fmla="val 8452"/>
            </a:avLst>
          </a:prstGeom>
        </p:spPr>
        <p:txBody>
          <a:bodyPr anchor="ctr"/>
          <a:lstStyle>
            <a:lvl1pPr marL="0" indent="0" algn="ctr">
              <a:buNone/>
              <a:defRPr/>
            </a:lvl1pPr>
          </a:lstStyle>
          <a:p>
            <a:r>
              <a:rPr lang="zh-CN" altLang="en-US" dirty="0"/>
              <a:t>讲解员图片</a:t>
            </a:r>
            <a:endParaRPr lang="zh-CN" altLang="en-US" dirty="0"/>
          </a:p>
        </p:txBody>
      </p:sp>
      <p:grpSp>
        <p:nvGrpSpPr>
          <p:cNvPr id="25" name="Tape"/>
          <p:cNvGrpSpPr/>
          <p:nvPr userDrawn="1"/>
        </p:nvGrpSpPr>
        <p:grpSpPr>
          <a:xfrm>
            <a:off x="3888200" y="-246309"/>
            <a:ext cx="4544500" cy="804806"/>
            <a:chOff x="3888200" y="-246309"/>
            <a:chExt cx="4544500" cy="804806"/>
          </a:xfrm>
        </p:grpSpPr>
        <p:grpSp>
          <p:nvGrpSpPr>
            <p:cNvPr id="9" name="组合 8"/>
            <p:cNvGrpSpPr/>
            <p:nvPr/>
          </p:nvGrpSpPr>
          <p:grpSpPr>
            <a:xfrm flipV="1">
              <a:off x="3888203" y="-246309"/>
              <a:ext cx="4544497" cy="536539"/>
              <a:chOff x="3950493" y="2828856"/>
              <a:chExt cx="1754982" cy="264320"/>
            </a:xfrm>
          </p:grpSpPr>
          <p:sp>
            <p:nvSpPr>
              <p:cNvPr id="16" name="矩形: 圆角 15"/>
              <p:cNvSpPr/>
              <p:nvPr/>
            </p:nvSpPr>
            <p:spPr>
              <a:xfrm>
                <a:off x="3950494" y="2828857"/>
                <a:ext cx="1754981" cy="264319"/>
              </a:xfrm>
              <a:prstGeom prst="roundRect">
                <a:avLst/>
              </a:prstGeom>
              <a:blipFill>
                <a:blip r:embed="rId3"/>
                <a:tile tx="0" ty="0" sx="100000" sy="100000" flip="none" algn="tl"/>
              </a:blip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CN" altLang="en-US"/>
              </a:p>
            </p:txBody>
          </p:sp>
          <p:sp>
            <p:nvSpPr>
              <p:cNvPr id="17" name="矩形: 圆角 16"/>
              <p:cNvSpPr/>
              <p:nvPr/>
            </p:nvSpPr>
            <p:spPr>
              <a:xfrm>
                <a:off x="3950494" y="2828857"/>
                <a:ext cx="1754981" cy="264319"/>
              </a:xfrm>
              <a:prstGeom prst="roundRect">
                <a:avLst/>
              </a:prstGeom>
              <a:gradFill flip="none" rotWithShape="1">
                <a:gsLst>
                  <a:gs pos="0">
                    <a:srgbClr val="F9CF8A">
                      <a:lumMod val="90000"/>
                      <a:alpha val="70000"/>
                    </a:srgbClr>
                  </a:gs>
                  <a:gs pos="50000">
                    <a:srgbClr val="FAD496">
                      <a:lumMod val="90000"/>
                      <a:alpha val="70000"/>
                    </a:srgbClr>
                  </a:gs>
                  <a:gs pos="100000">
                    <a:srgbClr val="FBDBA2">
                      <a:shade val="100000"/>
                      <a:satMod val="115000"/>
                      <a:lumMod val="90000"/>
                      <a:alpha val="70000"/>
                    </a:srgb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CN" altLang="en-US"/>
              </a:p>
            </p:txBody>
          </p:sp>
          <p:sp>
            <p:nvSpPr>
              <p:cNvPr id="18" name="矩形: 圆角 17"/>
              <p:cNvSpPr/>
              <p:nvPr/>
            </p:nvSpPr>
            <p:spPr>
              <a:xfrm>
                <a:off x="3950493" y="2828856"/>
                <a:ext cx="1754981" cy="264319"/>
              </a:xfrm>
              <a:prstGeom prst="roundRect">
                <a:avLst/>
              </a:prstGeom>
              <a:gradFill flip="none" rotWithShape="1">
                <a:gsLst>
                  <a:gs pos="0">
                    <a:schemeClr val="bg1">
                      <a:alpha val="80000"/>
                    </a:schemeClr>
                  </a:gs>
                  <a:gs pos="97000">
                    <a:srgbClr val="FAD496">
                      <a:lumMod val="90000"/>
                      <a:alpha val="0"/>
                    </a:srgbClr>
                  </a:gs>
                  <a:gs pos="3000">
                    <a:srgbClr val="FAD496">
                      <a:alpha val="0"/>
                    </a:srgbClr>
                  </a:gs>
                  <a:gs pos="100000">
                    <a:schemeClr val="bg1">
                      <a:alpha val="80000"/>
                    </a:schemeClr>
                  </a:gs>
                </a:gsLst>
                <a:lin ang="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CN" altLang="en-US"/>
              </a:p>
            </p:txBody>
          </p:sp>
        </p:grpSp>
        <p:grpSp>
          <p:nvGrpSpPr>
            <p:cNvPr id="10" name="组合 9"/>
            <p:cNvGrpSpPr/>
            <p:nvPr/>
          </p:nvGrpSpPr>
          <p:grpSpPr>
            <a:xfrm>
              <a:off x="3888200" y="21958"/>
              <a:ext cx="4544497" cy="536539"/>
              <a:chOff x="3950493" y="2828856"/>
              <a:chExt cx="1754982" cy="264320"/>
            </a:xfrm>
          </p:grpSpPr>
          <p:sp>
            <p:nvSpPr>
              <p:cNvPr id="11" name="矩形: 圆角 10"/>
              <p:cNvSpPr/>
              <p:nvPr/>
            </p:nvSpPr>
            <p:spPr>
              <a:xfrm>
                <a:off x="3950494" y="2828857"/>
                <a:ext cx="1754981" cy="264319"/>
              </a:xfrm>
              <a:prstGeom prst="roundRect">
                <a:avLst/>
              </a:prstGeom>
              <a:blipFill>
                <a:blip r:embed="rId3"/>
                <a:tile tx="0" ty="0" sx="100000" sy="100000" flip="none" algn="tl"/>
              </a:blip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CN" altLang="en-US"/>
              </a:p>
            </p:txBody>
          </p:sp>
          <p:sp>
            <p:nvSpPr>
              <p:cNvPr id="14" name="矩形: 圆角 13"/>
              <p:cNvSpPr/>
              <p:nvPr/>
            </p:nvSpPr>
            <p:spPr>
              <a:xfrm>
                <a:off x="3950494" y="2828857"/>
                <a:ext cx="1754981" cy="264319"/>
              </a:xfrm>
              <a:prstGeom prst="roundRect">
                <a:avLst/>
              </a:prstGeom>
              <a:gradFill flip="none" rotWithShape="1">
                <a:gsLst>
                  <a:gs pos="0">
                    <a:srgbClr val="F9CF8A">
                      <a:alpha val="70000"/>
                      <a:lumMod val="100000"/>
                    </a:srgbClr>
                  </a:gs>
                  <a:gs pos="50000">
                    <a:srgbClr val="FAD496">
                      <a:alpha val="70000"/>
                      <a:lumMod val="100000"/>
                    </a:srgbClr>
                  </a:gs>
                  <a:gs pos="100000">
                    <a:srgbClr val="FBDBA2">
                      <a:shade val="100000"/>
                      <a:satMod val="115000"/>
                      <a:lumMod val="90000"/>
                      <a:alpha val="70000"/>
                    </a:srgb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CN" altLang="en-US"/>
              </a:p>
            </p:txBody>
          </p:sp>
          <p:sp>
            <p:nvSpPr>
              <p:cNvPr id="15" name="矩形: 圆角 14"/>
              <p:cNvSpPr/>
              <p:nvPr/>
            </p:nvSpPr>
            <p:spPr>
              <a:xfrm>
                <a:off x="3950493" y="2828856"/>
                <a:ext cx="1754981" cy="264319"/>
              </a:xfrm>
              <a:prstGeom prst="roundRect">
                <a:avLst/>
              </a:prstGeom>
              <a:gradFill flip="none" rotWithShape="1">
                <a:gsLst>
                  <a:gs pos="0">
                    <a:schemeClr val="bg1">
                      <a:alpha val="80000"/>
                    </a:schemeClr>
                  </a:gs>
                  <a:gs pos="97000">
                    <a:srgbClr val="FAD496">
                      <a:lumMod val="90000"/>
                      <a:alpha val="0"/>
                    </a:srgbClr>
                  </a:gs>
                  <a:gs pos="3000">
                    <a:srgbClr val="FAD496">
                      <a:alpha val="0"/>
                    </a:srgbClr>
                  </a:gs>
                  <a:gs pos="100000">
                    <a:schemeClr val="bg1">
                      <a:alpha val="80000"/>
                    </a:schemeClr>
                  </a:gs>
                </a:gsLst>
                <a:lin ang="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CN" altLang="en-US"/>
              </a:p>
            </p:txBody>
          </p:sp>
        </p:grpSp>
      </p:grpSp>
      <p:sp>
        <p:nvSpPr>
          <p:cNvPr id="9801" name="Subtitle 9800"/>
          <p:cNvSpPr>
            <a:spLocks noGrp="1"/>
          </p:cNvSpPr>
          <p:nvPr userDrawn="1">
            <p:ph type="subTitle" idx="1" hasCustomPrompt="1"/>
          </p:nvPr>
        </p:nvSpPr>
        <p:spPr>
          <a:xfrm>
            <a:off x="1041399" y="3818805"/>
            <a:ext cx="7175501" cy="558799"/>
          </a:xfrm>
        </p:spPr>
        <p:txBody>
          <a:bodyPr anchor="ctr">
            <a:normAutofit/>
          </a:bodyPr>
          <a:lstStyle>
            <a:lvl1pPr marL="0" indent="0" algn="l">
              <a:buNone/>
              <a:defRPr sz="2800">
                <a:solidFill>
                  <a:schemeClr val="bg1"/>
                </a:solidFill>
                <a:latin typeface="+mj-ea"/>
                <a:ea typeface="+mj-ea"/>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endParaRPr lang="en-US" dirty="0"/>
          </a:p>
        </p:txBody>
      </p:sp>
      <p:sp>
        <p:nvSpPr>
          <p:cNvPr id="9802" name="Title 9801"/>
          <p:cNvSpPr>
            <a:spLocks noGrp="1"/>
          </p:cNvSpPr>
          <p:nvPr userDrawn="1">
            <p:ph type="ctrTitle" hasCustomPrompt="1"/>
          </p:nvPr>
        </p:nvSpPr>
        <p:spPr>
          <a:xfrm>
            <a:off x="1041399" y="1575417"/>
            <a:ext cx="7175501" cy="2237785"/>
          </a:xfrm>
        </p:spPr>
        <p:txBody>
          <a:bodyPr anchor="b">
            <a:noAutofit/>
          </a:bodyPr>
          <a:lstStyle>
            <a:lvl1pPr algn="l">
              <a:defRPr sz="8000">
                <a:solidFill>
                  <a:schemeClr val="bg1"/>
                </a:solidFill>
                <a:latin typeface="+mj-ea"/>
                <a:ea typeface="+mj-ea"/>
              </a:defRPr>
            </a:lvl1pPr>
          </a:lstStyle>
          <a:p>
            <a:r>
              <a:rPr lang="zh-CN" altLang="en-US" dirty="0"/>
              <a:t>点击添加标题</a:t>
            </a:r>
            <a:endParaRPr lang="zh-CN" altLang="en-US" dirty="0"/>
          </a:p>
        </p:txBody>
      </p:sp>
      <p:sp>
        <p:nvSpPr>
          <p:cNvPr id="13" name="Text Placeholder 12"/>
          <p:cNvSpPr>
            <a:spLocks noGrp="1"/>
          </p:cNvSpPr>
          <p:nvPr userDrawn="1">
            <p:ph type="body" sz="quarter" idx="11" hasCustomPrompt="1"/>
          </p:nvPr>
        </p:nvSpPr>
        <p:spPr>
          <a:xfrm>
            <a:off x="5651499" y="4547377"/>
            <a:ext cx="2565401" cy="245363"/>
          </a:xfrm>
        </p:spPr>
        <p:txBody>
          <a:bodyPr vert="horz" anchor="ctr">
            <a:noAutofit/>
          </a:bodyPr>
          <a:lstStyle>
            <a:lvl1pPr marL="0" indent="0" algn="l">
              <a:buNone/>
              <a:defRPr sz="1400" b="0">
                <a:solidFill>
                  <a:schemeClr val="bg1"/>
                </a:solidFill>
                <a:latin typeface="+mn-ea"/>
                <a:ea typeface="+mn-ea"/>
              </a:defRPr>
            </a:lvl1pPr>
            <a:lvl2pPr marL="457200" indent="0">
              <a:buNone/>
              <a:defRPr/>
            </a:lvl2pPr>
            <a:lvl3pPr marL="914400" indent="0">
              <a:buNone/>
              <a:defRPr/>
            </a:lvl3pPr>
            <a:lvl4pPr marL="1371600" indent="0">
              <a:buNone/>
              <a:defRPr/>
            </a:lvl4pPr>
            <a:lvl5pPr marL="1828800" indent="0">
              <a:buNone/>
              <a:defRPr/>
            </a:lvl5pPr>
          </a:lstStyle>
          <a:p>
            <a:pPr lvl="0"/>
            <a:r>
              <a:rPr lang="en-US" altLang="zh-CN" dirty="0"/>
              <a:t>Date</a:t>
            </a:r>
            <a:endParaRPr lang="zh-CN" altLang="en-US" dirty="0"/>
          </a:p>
        </p:txBody>
      </p:sp>
      <p:sp>
        <p:nvSpPr>
          <p:cNvPr id="12" name="Text Placeholder 11"/>
          <p:cNvSpPr>
            <a:spLocks noGrp="1"/>
          </p:cNvSpPr>
          <p:nvPr userDrawn="1">
            <p:ph type="body" sz="quarter" idx="10" hasCustomPrompt="1"/>
          </p:nvPr>
        </p:nvSpPr>
        <p:spPr>
          <a:xfrm>
            <a:off x="5651499" y="4850667"/>
            <a:ext cx="2565401" cy="245363"/>
          </a:xfrm>
        </p:spPr>
        <p:txBody>
          <a:bodyPr vert="horz" anchor="ctr">
            <a:noAutofit/>
          </a:bodyPr>
          <a:lstStyle>
            <a:lvl1pPr marL="0" indent="0" algn="l">
              <a:buNone/>
              <a:defRPr sz="1400" b="0">
                <a:solidFill>
                  <a:schemeClr val="bg1"/>
                </a:solidFill>
                <a:latin typeface="+mn-ea"/>
                <a:ea typeface="+mn-ea"/>
              </a:defRPr>
            </a:lvl1pPr>
            <a:lvl2pPr marL="457200" indent="0">
              <a:buNone/>
              <a:defRPr/>
            </a:lvl2pPr>
            <a:lvl3pPr marL="914400" indent="0">
              <a:buNone/>
              <a:defRPr/>
            </a:lvl3pPr>
            <a:lvl4pPr marL="1371600" indent="0">
              <a:buNone/>
              <a:defRPr/>
            </a:lvl4pPr>
            <a:lvl5pPr marL="1828800" indent="0">
              <a:buNone/>
              <a:defRPr/>
            </a:lvl5pPr>
          </a:lstStyle>
          <a:p>
            <a:pPr lvl="0"/>
            <a:r>
              <a:rPr lang="en-US" altLang="zh-CN" dirty="0"/>
              <a:t>Signature</a:t>
            </a:r>
            <a:endParaRPr lang="en-US" altLang="zh-CN" dirty="0"/>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版权声明">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文本框 3"/>
          <p:cNvSpPr txBox="1"/>
          <p:nvPr userDrawn="1"/>
        </p:nvSpPr>
        <p:spPr>
          <a:xfrm>
            <a:off x="471399" y="2254763"/>
            <a:ext cx="1027990" cy="539553"/>
          </a:xfrm>
          <a:prstGeom prst="rect">
            <a:avLst/>
          </a:prstGeom>
          <a:noFill/>
        </p:spPr>
        <p:txBody>
          <a:bodyPr wrap="square" rtlCol="0">
            <a:spAutoFit/>
          </a:bodyPr>
          <a:lstStyle/>
          <a:p>
            <a:endParaRPr lang="zh-CN" altLang="en-US" dirty="0"/>
          </a:p>
        </p:txBody>
      </p:sp>
      <p:sp>
        <p:nvSpPr>
          <p:cNvPr id="5" name="文本框 4"/>
          <p:cNvSpPr txBox="1"/>
          <p:nvPr userDrawn="1"/>
        </p:nvSpPr>
        <p:spPr>
          <a:xfrm>
            <a:off x="2402978" y="2471479"/>
            <a:ext cx="7513434" cy="2800767"/>
          </a:xfrm>
          <a:prstGeom prst="rect">
            <a:avLst/>
          </a:prstGeom>
          <a:noFill/>
        </p:spPr>
        <p:txBody>
          <a:bodyPr wrap="square" rtlCol="0">
            <a:spAutoFit/>
          </a:bodyPr>
          <a:lstStyle/>
          <a:p>
            <a:pPr algn="just"/>
            <a:r>
              <a:rPr lang="zh-CN" altLang="en-US" sz="2200" dirty="0">
                <a:solidFill>
                  <a:schemeClr val="bg1"/>
                </a:solidFill>
              </a:rPr>
              <a:t>本内容中所使用的部分素材是</a:t>
            </a:r>
            <a:r>
              <a:rPr lang="en-US" altLang="zh-CN" sz="2200" dirty="0">
                <a:solidFill>
                  <a:schemeClr val="bg1"/>
                </a:solidFill>
              </a:rPr>
              <a:t>Source Technology</a:t>
            </a:r>
            <a:r>
              <a:rPr lang="zh-CN" altLang="en-US" sz="2200" dirty="0">
                <a:solidFill>
                  <a:schemeClr val="bg1"/>
                </a:solidFill>
              </a:rPr>
              <a:t>的商标或享有著作权的作品。</a:t>
            </a:r>
            <a:r>
              <a:rPr lang="en-US" altLang="zh-CN" sz="2200" dirty="0">
                <a:solidFill>
                  <a:schemeClr val="bg1"/>
                </a:solidFill>
              </a:rPr>
              <a:t>Source Technology</a:t>
            </a:r>
            <a:r>
              <a:rPr lang="zh-CN" altLang="en-US" sz="2200" dirty="0">
                <a:solidFill>
                  <a:schemeClr val="bg1"/>
                </a:solidFill>
              </a:rPr>
              <a:t>保留所有权利。本作品非官方制作，非由</a:t>
            </a:r>
            <a:r>
              <a:rPr lang="en-US" altLang="zh-CN" sz="2200" dirty="0">
                <a:solidFill>
                  <a:schemeClr val="bg1"/>
                </a:solidFill>
              </a:rPr>
              <a:t>Source Technology</a:t>
            </a:r>
            <a:r>
              <a:rPr lang="zh-CN" altLang="en-US" sz="2200" dirty="0">
                <a:solidFill>
                  <a:schemeClr val="bg1"/>
                </a:solidFill>
              </a:rPr>
              <a:t>或</a:t>
            </a:r>
            <a:r>
              <a:rPr lang="en-US" altLang="zh-CN" sz="2200" dirty="0">
                <a:solidFill>
                  <a:schemeClr val="bg1"/>
                </a:solidFill>
              </a:rPr>
              <a:t>Recreate Games</a:t>
            </a:r>
            <a:r>
              <a:rPr lang="zh-CN" altLang="en-US" sz="2200" dirty="0">
                <a:solidFill>
                  <a:schemeClr val="bg1"/>
                </a:solidFill>
              </a:rPr>
              <a:t>官方认可。</a:t>
            </a:r>
            <a:endParaRPr lang="en-US" altLang="zh-CN" sz="2200" dirty="0">
              <a:solidFill>
                <a:schemeClr val="bg1"/>
              </a:solidFill>
            </a:endParaRPr>
          </a:p>
          <a:p>
            <a:pPr algn="just"/>
            <a:endParaRPr lang="en-US" altLang="zh-CN" sz="2200" dirty="0">
              <a:solidFill>
                <a:schemeClr val="bg1"/>
              </a:solidFill>
            </a:endParaRPr>
          </a:p>
          <a:p>
            <a:pPr algn="just"/>
            <a:r>
              <a:rPr lang="en-US" altLang="zh-CN" sz="2200" dirty="0">
                <a:solidFill>
                  <a:schemeClr val="bg1"/>
                </a:solidFill>
              </a:rPr>
              <a:t>PPT</a:t>
            </a:r>
            <a:r>
              <a:rPr lang="zh-CN" altLang="en-US" sz="2200" dirty="0">
                <a:solidFill>
                  <a:schemeClr val="bg1"/>
                </a:solidFill>
              </a:rPr>
              <a:t>制作人：阿荣</a:t>
            </a:r>
            <a:r>
              <a:rPr lang="en-US" altLang="zh-CN" sz="2200" dirty="0">
                <a:solidFill>
                  <a:schemeClr val="bg1"/>
                </a:solidFill>
              </a:rPr>
              <a:t>@</a:t>
            </a:r>
            <a:r>
              <a:rPr lang="zh-CN" altLang="en-US" sz="2200" dirty="0">
                <a:solidFill>
                  <a:schemeClr val="bg1"/>
                </a:solidFill>
              </a:rPr>
              <a:t>猛兽派对 </a:t>
            </a:r>
            <a:r>
              <a:rPr lang="en-US" altLang="zh-CN" sz="2200" dirty="0">
                <a:solidFill>
                  <a:schemeClr val="bg1"/>
                </a:solidFill>
              </a:rPr>
              <a:t>/ </a:t>
            </a:r>
            <a:r>
              <a:rPr lang="zh-CN" altLang="en-US" sz="2200" dirty="0">
                <a:solidFill>
                  <a:schemeClr val="bg1"/>
                </a:solidFill>
              </a:rPr>
              <a:t>西朗思</a:t>
            </a:r>
            <a:r>
              <a:rPr lang="en-US" altLang="zh-CN" sz="2200" dirty="0">
                <a:solidFill>
                  <a:schemeClr val="bg1"/>
                </a:solidFill>
              </a:rPr>
              <a:t>@bilibili</a:t>
            </a:r>
            <a:endParaRPr lang="en-US" altLang="zh-CN" sz="2200" dirty="0">
              <a:solidFill>
                <a:schemeClr val="bg1"/>
              </a:solidFill>
            </a:endParaRPr>
          </a:p>
          <a:p>
            <a:pPr algn="just"/>
            <a:r>
              <a:rPr lang="zh-CN" altLang="en-US" sz="2200" dirty="0">
                <a:solidFill>
                  <a:schemeClr val="bg1"/>
                </a:solidFill>
              </a:rPr>
              <a:t>灵感来自：垃菠萝</a:t>
            </a:r>
            <a:r>
              <a:rPr lang="en-US" altLang="zh-CN" sz="2200" dirty="0">
                <a:solidFill>
                  <a:schemeClr val="bg1"/>
                </a:solidFill>
              </a:rPr>
              <a:t>@bilibili</a:t>
            </a:r>
            <a:endParaRPr lang="en-US" altLang="zh-CN" sz="2200" dirty="0">
              <a:solidFill>
                <a:schemeClr val="bg1"/>
              </a:solidFill>
            </a:endParaRPr>
          </a:p>
          <a:p>
            <a:pPr algn="just"/>
            <a:r>
              <a:rPr lang="zh-CN" altLang="en-US" sz="2200" dirty="0">
                <a:solidFill>
                  <a:schemeClr val="bg1"/>
                </a:solidFill>
              </a:rPr>
              <a:t>素材来自：</a:t>
            </a:r>
            <a:r>
              <a:rPr lang="en-US" altLang="zh-CN" sz="2200" dirty="0">
                <a:solidFill>
                  <a:schemeClr val="bg1"/>
                </a:solidFill>
              </a:rPr>
              <a:t>partyanimals.cn (</a:t>
            </a:r>
            <a:r>
              <a:rPr lang="zh-CN" altLang="en-US" sz="2200" dirty="0">
                <a:solidFill>
                  <a:schemeClr val="bg1"/>
                </a:solidFill>
              </a:rPr>
              <a:t>猛兽派对官网 </a:t>
            </a:r>
            <a:r>
              <a:rPr lang="en-US" altLang="zh-CN" sz="2200" dirty="0">
                <a:solidFill>
                  <a:schemeClr val="bg1"/>
                </a:solidFill>
              </a:rPr>
              <a:t>)</a:t>
            </a:r>
            <a:endParaRPr lang="en-US" altLang="zh-CN" sz="2200" dirty="0">
              <a:solidFill>
                <a:schemeClr val="bg1"/>
              </a:solidFill>
            </a:endParaRPr>
          </a:p>
        </p:txBody>
      </p:sp>
      <p:sp>
        <p:nvSpPr>
          <p:cNvPr id="7" name="文本框 6"/>
          <p:cNvSpPr txBox="1"/>
          <p:nvPr userDrawn="1"/>
        </p:nvSpPr>
        <p:spPr>
          <a:xfrm>
            <a:off x="4618671" y="1124089"/>
            <a:ext cx="2954655" cy="923330"/>
          </a:xfrm>
          <a:prstGeom prst="rect">
            <a:avLst/>
          </a:prstGeom>
          <a:noFill/>
        </p:spPr>
        <p:txBody>
          <a:bodyPr wrap="none" rtlCol="0">
            <a:spAutoFit/>
          </a:bodyPr>
          <a:lstStyle/>
          <a:p>
            <a:r>
              <a:rPr lang="zh-CN" altLang="en-US" sz="5400" b="0" kern="1200" dirty="0">
                <a:solidFill>
                  <a:schemeClr val="bg1"/>
                </a:solidFill>
                <a:latin typeface="+mj-lt"/>
                <a:ea typeface="+mj-ea"/>
                <a:cs typeface="+mj-cs"/>
              </a:rPr>
              <a:t>版权声明</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节标题">
    <p:bg>
      <p:bgPr>
        <a:blipFill>
          <a:blip r:embed="rId2"/>
          <a:stretch>
            <a:fillRect/>
          </a:stretch>
        </a:blipFill>
        <a:effectLst/>
      </p:bgPr>
    </p:bg>
    <p:spTree>
      <p:nvGrpSpPr>
        <p:cNvPr id="1" name=""/>
        <p:cNvGrpSpPr/>
        <p:nvPr/>
      </p:nvGrpSpPr>
      <p:grpSpPr>
        <a:xfrm>
          <a:off x="0" y="0"/>
          <a:ext cx="0" cy="0"/>
          <a:chOff x="0" y="0"/>
          <a:chExt cx="0" cy="0"/>
        </a:xfrm>
      </p:grpSpPr>
      <p:sp>
        <p:nvSpPr>
          <p:cNvPr id="20" name="Title 19"/>
          <p:cNvSpPr>
            <a:spLocks noGrp="1"/>
          </p:cNvSpPr>
          <p:nvPr userDrawn="1">
            <p:ph type="title" hasCustomPrompt="1"/>
          </p:nvPr>
        </p:nvSpPr>
        <p:spPr>
          <a:xfrm>
            <a:off x="2522249" y="2533650"/>
            <a:ext cx="7147502" cy="895350"/>
          </a:xfrm>
        </p:spPr>
        <p:txBody>
          <a:bodyPr anchor="b">
            <a:noAutofit/>
          </a:bodyPr>
          <a:lstStyle>
            <a:lvl1pPr algn="l">
              <a:defRPr sz="5400" b="0">
                <a:solidFill>
                  <a:schemeClr val="bg1"/>
                </a:solidFill>
                <a:latin typeface="Chill Round Gothic Heavy" panose="020B0400000000000000" pitchFamily="34" charset="-122"/>
                <a:ea typeface="Chill Round Gothic Heavy" panose="020B0400000000000000" pitchFamily="34" charset="-122"/>
              </a:defRPr>
            </a:lvl1pPr>
          </a:lstStyle>
          <a:p>
            <a:r>
              <a:rPr lang="zh-CN" altLang="en-US" dirty="0"/>
              <a:t>点击此处添加章节标题</a:t>
            </a:r>
            <a:endParaRPr lang="zh-CN" altLang="en-US" dirty="0"/>
          </a:p>
        </p:txBody>
      </p:sp>
      <p:sp>
        <p:nvSpPr>
          <p:cNvPr id="3" name="Text Placeholder 2"/>
          <p:cNvSpPr>
            <a:spLocks noGrp="1"/>
          </p:cNvSpPr>
          <p:nvPr>
            <p:ph type="body" sz="quarter" idx="12" hasCustomPrompt="1"/>
          </p:nvPr>
        </p:nvSpPr>
        <p:spPr>
          <a:xfrm>
            <a:off x="3873500" y="5645150"/>
            <a:ext cx="4432300" cy="360000"/>
          </a:xfrm>
          <a:prstGeom prst="roundRect">
            <a:avLst/>
          </a:prstGeom>
          <a:ln>
            <a:noFill/>
          </a:ln>
        </p:spPr>
        <p:style>
          <a:lnRef idx="2">
            <a:schemeClr val="accent2"/>
          </a:lnRef>
          <a:fillRef idx="1">
            <a:schemeClr val="lt1"/>
          </a:fillRef>
          <a:effectRef idx="0">
            <a:schemeClr val="accent2"/>
          </a:effectRef>
          <a:fontRef idx="minor">
            <a:schemeClr val="dk1"/>
          </a:fontRef>
        </p:style>
        <p:txBody>
          <a:bodyPr vert="horz" lIns="91440" tIns="45720" rIns="91440" bIns="45720" rtlCol="0" anchor="ctr">
            <a:noAutofit/>
          </a:bodyPr>
          <a:lstStyle>
            <a:lvl1pPr marL="0" indent="0" algn="ctr">
              <a:buFontTx/>
              <a:buNone/>
              <a:defRPr lang="en-US" altLang="zh-CN" b="0" dirty="0" smtClean="0">
                <a:solidFill>
                  <a:srgbClr val="5C5956"/>
                </a:solidFill>
              </a:defRPr>
            </a:lvl1pPr>
          </a:lstStyle>
          <a:p>
            <a:pPr marL="228600" lvl="0" indent="-228600" algn="ctr"/>
            <a:r>
              <a:rPr lang="zh-CN" altLang="en-US" dirty="0"/>
              <a:t>单击此处添加字幕</a:t>
            </a:r>
            <a:endParaRPr lang="en-US" altLang="zh-CN" dirty="0"/>
          </a:p>
        </p:txBody>
      </p:sp>
      <p:sp>
        <p:nvSpPr>
          <p:cNvPr id="21" name="Text Placeholder 20"/>
          <p:cNvSpPr>
            <a:spLocks noGrp="1"/>
          </p:cNvSpPr>
          <p:nvPr userDrawn="1">
            <p:ph type="body" idx="1" hasCustomPrompt="1"/>
          </p:nvPr>
        </p:nvSpPr>
        <p:spPr>
          <a:xfrm>
            <a:off x="2522249" y="3136612"/>
            <a:ext cx="7146386" cy="584775"/>
          </a:xfrm>
        </p:spPr>
        <p:txBody>
          <a:bodyPr anchor="t">
            <a:noAutofit/>
          </a:bodyPr>
          <a:lstStyle>
            <a:lvl1pPr marL="0" indent="0" algn="ctr">
              <a:lnSpc>
                <a:spcPct val="150000"/>
              </a:lnSpc>
              <a:spcBef>
                <a:spcPts val="0"/>
              </a:spcBef>
              <a:buNone/>
              <a:defRPr sz="3200">
                <a:solidFill>
                  <a:schemeClr val="bg1"/>
                </a:solidFill>
                <a:latin typeface="+mj-lt"/>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EDIT MASTER TEXT STYLES</a:t>
            </a:r>
            <a:endParaRPr lang="en-US" dirty="0"/>
          </a:p>
        </p:txBody>
      </p:sp>
      <p:sp>
        <p:nvSpPr>
          <p:cNvPr id="11" name="Text Placeholder 21"/>
          <p:cNvSpPr>
            <a:spLocks noGrp="1"/>
          </p:cNvSpPr>
          <p:nvPr>
            <p:ph type="body" idx="10" hasCustomPrompt="1"/>
          </p:nvPr>
        </p:nvSpPr>
        <p:spPr>
          <a:xfrm>
            <a:off x="2522249" y="3916055"/>
            <a:ext cx="7146386" cy="584775"/>
          </a:xfrm>
        </p:spPr>
        <p:txBody>
          <a:bodyPr anchor="t">
            <a:noAutofit/>
          </a:bodyPr>
          <a:lstStyle>
            <a:lvl1pPr marL="0" indent="0" algn="ctr">
              <a:lnSpc>
                <a:spcPct val="150000"/>
              </a:lnSpc>
              <a:spcBef>
                <a:spcPts val="0"/>
              </a:spcBef>
              <a:buNone/>
              <a:defRPr sz="2800">
                <a:solidFill>
                  <a:schemeClr val="bg1"/>
                </a:solidFill>
                <a:latin typeface="+mj-lt"/>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Date &amp; Time</a:t>
            </a:r>
            <a:endParaRPr 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目录">
    <p:spTree>
      <p:nvGrpSpPr>
        <p:cNvPr id="1" name=""/>
        <p:cNvGrpSpPr/>
        <p:nvPr/>
      </p:nvGrpSpPr>
      <p:grpSpPr>
        <a:xfrm>
          <a:off x="0" y="0"/>
          <a:ext cx="0" cy="0"/>
          <a:chOff x="0" y="0"/>
          <a:chExt cx="0" cy="0"/>
        </a:xfrm>
      </p:grpSpPr>
      <p:sp>
        <p:nvSpPr>
          <p:cNvPr id="2" name="Title 19"/>
          <p:cNvSpPr>
            <a:spLocks noGrp="1"/>
          </p:cNvSpPr>
          <p:nvPr>
            <p:ph type="title" hasCustomPrompt="1"/>
          </p:nvPr>
        </p:nvSpPr>
        <p:spPr>
          <a:xfrm>
            <a:off x="2522249" y="2533650"/>
            <a:ext cx="7147502" cy="895350"/>
          </a:xfrm>
        </p:spPr>
        <p:txBody>
          <a:bodyPr anchor="b">
            <a:noAutofit/>
          </a:bodyPr>
          <a:lstStyle>
            <a:lvl1pPr algn="ctr">
              <a:defRPr sz="5400" b="0">
                <a:solidFill>
                  <a:schemeClr val="bg1"/>
                </a:solidFill>
                <a:latin typeface="Chill Round Gothic Heavy" panose="020B0400000000000000" pitchFamily="34" charset="-122"/>
                <a:ea typeface="Chill Round Gothic Heavy" panose="020B0400000000000000" pitchFamily="34" charset="-122"/>
              </a:defRPr>
            </a:lvl1pPr>
          </a:lstStyle>
          <a:p>
            <a:r>
              <a:rPr lang="zh-CN" altLang="en-US" dirty="0"/>
              <a:t>目录版式</a:t>
            </a:r>
            <a:endParaRPr lang="zh-CN" altLang="en-US" dirty="0"/>
          </a:p>
        </p:txBody>
      </p:sp>
      <p:sp>
        <p:nvSpPr>
          <p:cNvPr id="3" name="Text Placeholder 20"/>
          <p:cNvSpPr>
            <a:spLocks noGrp="1"/>
          </p:cNvSpPr>
          <p:nvPr>
            <p:ph type="body" idx="1" hasCustomPrompt="1"/>
          </p:nvPr>
        </p:nvSpPr>
        <p:spPr>
          <a:xfrm>
            <a:off x="2522249" y="3136612"/>
            <a:ext cx="7146386" cy="584775"/>
          </a:xfrm>
        </p:spPr>
        <p:txBody>
          <a:bodyPr anchor="t">
            <a:normAutofit/>
          </a:bodyPr>
          <a:lstStyle>
            <a:lvl1pPr marL="0" indent="0" algn="ctr">
              <a:lnSpc>
                <a:spcPct val="150000"/>
              </a:lnSpc>
              <a:spcBef>
                <a:spcPts val="0"/>
              </a:spcBef>
              <a:buNone/>
              <a:defRPr sz="2400">
                <a:solidFill>
                  <a:schemeClr val="bg1"/>
                </a:solidFill>
                <a:latin typeface="+mj-lt"/>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EDIT MASTER TEXT STYLES</a:t>
            </a:r>
            <a:endParaRPr lang="en-US" dirty="0"/>
          </a:p>
        </p:txBody>
      </p:sp>
      <p:sp>
        <p:nvSpPr>
          <p:cNvPr id="4" name="Text Placeholder 21"/>
          <p:cNvSpPr>
            <a:spLocks noGrp="1"/>
          </p:cNvSpPr>
          <p:nvPr>
            <p:ph type="body" idx="10" hasCustomPrompt="1"/>
          </p:nvPr>
        </p:nvSpPr>
        <p:spPr>
          <a:xfrm>
            <a:off x="2522249" y="3916055"/>
            <a:ext cx="7146386" cy="584775"/>
          </a:xfrm>
        </p:spPr>
        <p:txBody>
          <a:bodyPr anchor="t">
            <a:normAutofit/>
          </a:bodyPr>
          <a:lstStyle>
            <a:lvl1pPr marL="0" indent="0" algn="ctr">
              <a:lnSpc>
                <a:spcPct val="150000"/>
              </a:lnSpc>
              <a:spcBef>
                <a:spcPts val="0"/>
              </a:spcBef>
              <a:buNone/>
              <a:defRPr sz="2400">
                <a:solidFill>
                  <a:schemeClr val="bg1"/>
                </a:solidFill>
                <a:latin typeface="+mj-lt"/>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Date &amp; Time</a:t>
            </a:r>
            <a:endParaRPr lang="en-US" dirty="0"/>
          </a:p>
        </p:txBody>
      </p:sp>
      <p:pic>
        <p:nvPicPr>
          <p:cNvPr id="5" name="图片 4" descr="校徽"/>
          <p:cNvPicPr>
            <a:picLocks noChangeAspect="1"/>
          </p:cNvPicPr>
          <p:nvPr userDrawn="1"/>
        </p:nvPicPr>
        <p:blipFill>
          <a:blip r:embed="rId2"/>
          <a:stretch>
            <a:fillRect/>
          </a:stretch>
        </p:blipFill>
        <p:spPr>
          <a:xfrm>
            <a:off x="11082265" y="0"/>
            <a:ext cx="1109735" cy="842705"/>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仅标题页">
    <p:spTree>
      <p:nvGrpSpPr>
        <p:cNvPr id="1" name=""/>
        <p:cNvGrpSpPr/>
        <p:nvPr/>
      </p:nvGrpSpPr>
      <p:grpSpPr>
        <a:xfrm>
          <a:off x="0" y="0"/>
          <a:ext cx="0" cy="0"/>
          <a:chOff x="0" y="0"/>
          <a:chExt cx="0" cy="0"/>
        </a:xfrm>
      </p:grpSpPr>
      <p:sp>
        <p:nvSpPr>
          <p:cNvPr id="8" name="标题 7"/>
          <p:cNvSpPr>
            <a:spLocks noGrp="1"/>
          </p:cNvSpPr>
          <p:nvPr>
            <p:ph type="title" hasCustomPrompt="1"/>
          </p:nvPr>
        </p:nvSpPr>
        <p:spPr/>
        <p:txBody>
          <a:bodyPr/>
          <a:lstStyle>
            <a:lvl1pPr>
              <a:defRPr>
                <a:solidFill>
                  <a:schemeClr val="bg2"/>
                </a:solidFill>
              </a:defRPr>
            </a:lvl1pPr>
          </a:lstStyle>
          <a:p>
            <a:r>
              <a:rPr lang="zh-CN" altLang="en-US" dirty="0"/>
              <a:t>单击此处编辑标题样式</a:t>
            </a:r>
            <a:endParaRPr lang="zh-CN" altLang="en-US" dirty="0"/>
          </a:p>
        </p:txBody>
      </p:sp>
      <p:cxnSp>
        <p:nvCxnSpPr>
          <p:cNvPr id="39" name="Straight Connector 6"/>
          <p:cNvCxnSpPr/>
          <p:nvPr userDrawn="1"/>
        </p:nvCxnSpPr>
        <p:spPr>
          <a:xfrm>
            <a:off x="669924" y="1028700"/>
            <a:ext cx="10850563" cy="0"/>
          </a:xfrm>
          <a:prstGeom prst="line">
            <a:avLst/>
          </a:prstGeom>
          <a:ln w="31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nvGrpSpPr>
          <p:cNvPr id="48" name="组合 47"/>
          <p:cNvGrpSpPr/>
          <p:nvPr userDrawn="1"/>
        </p:nvGrpSpPr>
        <p:grpSpPr>
          <a:xfrm>
            <a:off x="1" y="5306509"/>
            <a:ext cx="12201645" cy="1550209"/>
            <a:chOff x="1" y="5306509"/>
            <a:chExt cx="12201645" cy="1550209"/>
          </a:xfrm>
        </p:grpSpPr>
        <p:pic>
          <p:nvPicPr>
            <p:cNvPr id="49" name="图片 4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10800000">
              <a:off x="9646" y="5306509"/>
              <a:ext cx="12192000" cy="775547"/>
            </a:xfrm>
            <a:prstGeom prst="rect">
              <a:avLst/>
            </a:prstGeom>
          </p:spPr>
        </p:pic>
        <p:sp>
          <p:nvSpPr>
            <p:cNvPr id="50" name="矩形 49"/>
            <p:cNvSpPr/>
            <p:nvPr/>
          </p:nvSpPr>
          <p:spPr>
            <a:xfrm>
              <a:off x="1" y="6012952"/>
              <a:ext cx="12192000" cy="843766"/>
            </a:xfrm>
            <a:prstGeom prst="rect">
              <a:avLst/>
            </a:prstGeom>
            <a:solidFill>
              <a:srgbClr val="2C28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字幕"/>
          <p:cNvSpPr>
            <a:spLocks noGrp="1"/>
          </p:cNvSpPr>
          <p:nvPr>
            <p:ph type="body" sz="quarter" idx="12" hasCustomPrompt="1"/>
          </p:nvPr>
        </p:nvSpPr>
        <p:spPr>
          <a:xfrm>
            <a:off x="4318605" y="6268044"/>
            <a:ext cx="3542090" cy="360000"/>
          </a:xfrm>
          <a:prstGeom prst="roundRect">
            <a:avLst/>
          </a:prstGeom>
          <a:ln>
            <a:noFill/>
          </a:ln>
        </p:spPr>
        <p:style>
          <a:lnRef idx="2">
            <a:schemeClr val="accent2"/>
          </a:lnRef>
          <a:fillRef idx="1">
            <a:schemeClr val="lt1"/>
          </a:fillRef>
          <a:effectRef idx="0">
            <a:schemeClr val="accent2"/>
          </a:effectRef>
          <a:fontRef idx="minor">
            <a:schemeClr val="dk1"/>
          </a:fontRef>
        </p:style>
        <p:txBody>
          <a:bodyPr vert="horz" lIns="91440" tIns="45720" rIns="91440" bIns="45720" rtlCol="0" anchor="ctr">
            <a:noAutofit/>
          </a:bodyPr>
          <a:lstStyle>
            <a:lvl1pPr marL="0" indent="0" algn="ctr">
              <a:buFontTx/>
              <a:buNone/>
              <a:defRPr lang="en-US" altLang="zh-CN" b="0" dirty="0" smtClean="0">
                <a:solidFill>
                  <a:srgbClr val="5C5956"/>
                </a:solidFill>
              </a:defRPr>
            </a:lvl1pPr>
          </a:lstStyle>
          <a:p>
            <a:pPr marL="228600" lvl="0" indent="-228600" algn="ctr"/>
            <a:r>
              <a:rPr lang="zh-CN" altLang="en-US" dirty="0"/>
              <a:t>单击此处添加字幕</a:t>
            </a:r>
            <a:endParaRPr lang="en-US" altLang="zh-CN"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图文框页">
    <p:spTree>
      <p:nvGrpSpPr>
        <p:cNvPr id="1" name=""/>
        <p:cNvGrpSpPr/>
        <p:nvPr/>
      </p:nvGrpSpPr>
      <p:grpSpPr>
        <a:xfrm>
          <a:off x="0" y="0"/>
          <a:ext cx="0" cy="0"/>
          <a:chOff x="0" y="0"/>
          <a:chExt cx="0" cy="0"/>
        </a:xfrm>
      </p:grpSpPr>
      <p:sp>
        <p:nvSpPr>
          <p:cNvPr id="18" name="文本占位符 17"/>
          <p:cNvSpPr>
            <a:spLocks noGrp="1"/>
          </p:cNvSpPr>
          <p:nvPr>
            <p:ph type="body" sz="quarter" idx="15" hasCustomPrompt="1"/>
          </p:nvPr>
        </p:nvSpPr>
        <p:spPr>
          <a:xfrm rot="183023">
            <a:off x="7432479" y="1586045"/>
            <a:ext cx="2160000" cy="3342464"/>
          </a:xfrm>
          <a:prstGeom prst="roundRect">
            <a:avLst>
              <a:gd name="adj" fmla="val 11669"/>
            </a:avLst>
          </a:prstGeom>
          <a:gradFill>
            <a:gsLst>
              <a:gs pos="13000">
                <a:srgbClr val="FFE29E"/>
              </a:gs>
              <a:gs pos="12000">
                <a:srgbClr val="FFD478"/>
              </a:gs>
            </a:gsLst>
            <a:lin ang="5400000" scaled="1"/>
          </a:gradFill>
          <a:ln>
            <a:noFill/>
          </a:ln>
          <a:effectLst>
            <a:outerShdw blurRad="50800" dist="38100" dir="2700000" algn="tl" rotWithShape="0">
              <a:prstClr val="black">
                <a:alpha val="40000"/>
              </a:prstClr>
            </a:outerShdw>
          </a:effectLst>
        </p:spPr>
        <p:style>
          <a:lnRef idx="0">
            <a:scrgbClr r="0" g="0" b="0"/>
          </a:lnRef>
          <a:fillRef idx="0">
            <a:scrgbClr r="0" g="0" b="0"/>
          </a:fillRef>
          <a:effectRef idx="0">
            <a:scrgbClr r="0" g="0" b="0"/>
          </a:effectRef>
          <a:fontRef idx="minor">
            <a:schemeClr val="lt1"/>
          </a:fontRef>
        </p:style>
        <p:txBody>
          <a:bodyPr vert="horz" lIns="108000" tIns="432000" rIns="108000" bIns="108000" rtlCol="0" anchor="t">
            <a:normAutofit/>
          </a:bodyPr>
          <a:lstStyle>
            <a:lvl1pPr>
              <a:defRPr lang="zh-CN" altLang="en-US" smtClean="0">
                <a:solidFill>
                  <a:schemeClr val="bg2"/>
                </a:solidFill>
              </a:defRPr>
            </a:lvl1pPr>
            <a:lvl2pPr>
              <a:defRPr lang="zh-CN" altLang="en-US" sz="1800" smtClean="0">
                <a:solidFill>
                  <a:schemeClr val="bg2"/>
                </a:solidFill>
              </a:defRPr>
            </a:lvl2pPr>
            <a:lvl3pPr>
              <a:defRPr lang="zh-CN" altLang="en-US" sz="1800" smtClean="0">
                <a:solidFill>
                  <a:schemeClr val="bg2"/>
                </a:solidFill>
              </a:defRPr>
            </a:lvl3pPr>
            <a:lvl4pPr>
              <a:defRPr lang="zh-CN" altLang="en-US" sz="1800" smtClean="0">
                <a:solidFill>
                  <a:schemeClr val="bg2"/>
                </a:solidFill>
              </a:defRPr>
            </a:lvl4pPr>
            <a:lvl5pPr>
              <a:defRPr lang="zh-CN" altLang="en-US" sz="1800">
                <a:solidFill>
                  <a:schemeClr val="bg2"/>
                </a:solidFill>
              </a:defRPr>
            </a:lvl5pPr>
          </a:lstStyle>
          <a:p>
            <a:pPr marL="0" lvl="0" indent="0">
              <a:buNone/>
            </a:pPr>
            <a:r>
              <a:rPr lang="zh-CN" altLang="en-US" dirty="0"/>
              <a:t>单击此处编辑图片说明文字</a:t>
            </a:r>
            <a:endParaRPr lang="zh-CN" altLang="en-US" dirty="0"/>
          </a:p>
        </p:txBody>
      </p:sp>
      <p:sp>
        <p:nvSpPr>
          <p:cNvPr id="8" name="标题 7"/>
          <p:cNvSpPr>
            <a:spLocks noGrp="1"/>
          </p:cNvSpPr>
          <p:nvPr>
            <p:ph type="title" hasCustomPrompt="1"/>
          </p:nvPr>
        </p:nvSpPr>
        <p:spPr/>
        <p:txBody>
          <a:bodyPr/>
          <a:lstStyle>
            <a:lvl1pPr>
              <a:defRPr>
                <a:solidFill>
                  <a:schemeClr val="bg2"/>
                </a:solidFill>
              </a:defRPr>
            </a:lvl1pPr>
          </a:lstStyle>
          <a:p>
            <a:r>
              <a:rPr lang="zh-CN" altLang="en-US" dirty="0"/>
              <a:t>单击此处编辑标题样式</a:t>
            </a:r>
            <a:endParaRPr lang="zh-CN" altLang="en-US" dirty="0"/>
          </a:p>
        </p:txBody>
      </p:sp>
      <p:cxnSp>
        <p:nvCxnSpPr>
          <p:cNvPr id="39" name="Straight Connector 6"/>
          <p:cNvCxnSpPr/>
          <p:nvPr userDrawn="1"/>
        </p:nvCxnSpPr>
        <p:spPr>
          <a:xfrm>
            <a:off x="669924" y="1028700"/>
            <a:ext cx="10850563" cy="0"/>
          </a:xfrm>
          <a:prstGeom prst="line">
            <a:avLst/>
          </a:prstGeom>
          <a:ln w="31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nvGrpSpPr>
          <p:cNvPr id="48" name="组合 47"/>
          <p:cNvGrpSpPr/>
          <p:nvPr userDrawn="1"/>
        </p:nvGrpSpPr>
        <p:grpSpPr>
          <a:xfrm>
            <a:off x="1" y="5306509"/>
            <a:ext cx="12201645" cy="1550209"/>
            <a:chOff x="1" y="5306509"/>
            <a:chExt cx="12201645" cy="1550209"/>
          </a:xfrm>
        </p:grpSpPr>
        <p:pic>
          <p:nvPicPr>
            <p:cNvPr id="49" name="图片 4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10800000">
              <a:off x="9646" y="5306509"/>
              <a:ext cx="12192000" cy="775547"/>
            </a:xfrm>
            <a:prstGeom prst="rect">
              <a:avLst/>
            </a:prstGeom>
          </p:spPr>
        </p:pic>
        <p:sp>
          <p:nvSpPr>
            <p:cNvPr id="50" name="矩形 49"/>
            <p:cNvSpPr/>
            <p:nvPr/>
          </p:nvSpPr>
          <p:spPr>
            <a:xfrm>
              <a:off x="1" y="6012952"/>
              <a:ext cx="12192000" cy="843766"/>
            </a:xfrm>
            <a:prstGeom prst="rect">
              <a:avLst/>
            </a:prstGeom>
            <a:solidFill>
              <a:srgbClr val="2C28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Text Placeholder 2"/>
          <p:cNvSpPr>
            <a:spLocks noGrp="1"/>
          </p:cNvSpPr>
          <p:nvPr>
            <p:ph type="body" sz="quarter" idx="12" hasCustomPrompt="1"/>
          </p:nvPr>
        </p:nvSpPr>
        <p:spPr>
          <a:xfrm>
            <a:off x="4318605" y="6268044"/>
            <a:ext cx="3542090" cy="360000"/>
          </a:xfrm>
          <a:prstGeom prst="roundRect">
            <a:avLst/>
          </a:prstGeom>
          <a:ln>
            <a:noFill/>
          </a:ln>
        </p:spPr>
        <p:style>
          <a:lnRef idx="2">
            <a:schemeClr val="accent2"/>
          </a:lnRef>
          <a:fillRef idx="1">
            <a:schemeClr val="lt1"/>
          </a:fillRef>
          <a:effectRef idx="0">
            <a:schemeClr val="accent2"/>
          </a:effectRef>
          <a:fontRef idx="minor">
            <a:schemeClr val="dk1"/>
          </a:fontRef>
        </p:style>
        <p:txBody>
          <a:bodyPr vert="horz" lIns="91440" tIns="45720" rIns="91440" bIns="45720" rtlCol="0" anchor="ctr">
            <a:noAutofit/>
          </a:bodyPr>
          <a:lstStyle>
            <a:lvl1pPr marL="0" indent="0" algn="ctr">
              <a:buFontTx/>
              <a:buNone/>
              <a:defRPr lang="en-US" altLang="zh-CN" b="0" dirty="0" smtClean="0">
                <a:solidFill>
                  <a:srgbClr val="5C5956"/>
                </a:solidFill>
              </a:defRPr>
            </a:lvl1pPr>
          </a:lstStyle>
          <a:p>
            <a:pPr marL="228600" lvl="0" indent="-228600" algn="ctr"/>
            <a:r>
              <a:rPr lang="zh-CN" altLang="en-US" dirty="0"/>
              <a:t>单击此处添加字幕</a:t>
            </a:r>
            <a:endParaRPr lang="en-US" altLang="zh-CN" dirty="0"/>
          </a:p>
        </p:txBody>
      </p:sp>
      <p:sp>
        <p:nvSpPr>
          <p:cNvPr id="5" name="矩形: 边框"/>
          <p:cNvSpPr/>
          <p:nvPr/>
        </p:nvSpPr>
        <p:spPr>
          <a:xfrm>
            <a:off x="2742400" y="1495908"/>
            <a:ext cx="4758055" cy="3394710"/>
          </a:xfrm>
          <a:prstGeom prst="roundRect">
            <a:avLst>
              <a:gd name="adj" fmla="val 3499"/>
            </a:avLst>
          </a:prstGeom>
          <a:solidFill>
            <a:srgbClr val="F8F5EA"/>
          </a:solidFill>
          <a:ln>
            <a:noFill/>
          </a:ln>
          <a:effectLst>
            <a:outerShdw blurRad="50800" dist="38100" dir="2700000" algn="tl" rotWithShape="0">
              <a:prstClr val="black">
                <a:alpha val="40000"/>
              </a:prstClr>
            </a:outerShdw>
          </a:effectLst>
        </p:spPr>
        <p:style>
          <a:lnRef idx="0">
            <a:scrgbClr r="0" g="0" b="0"/>
          </a:lnRef>
          <a:fillRef idx="0">
            <a:scrgbClr r="0" g="0" b="0"/>
          </a:fillRef>
          <a:effectRef idx="0">
            <a:scrgbClr r="0" g="0" b="0"/>
          </a:effectRef>
          <a:fontRef idx="minor">
            <a:schemeClr val="lt1"/>
          </a:fontRef>
        </p:style>
        <p:txBody>
          <a:bodyPr rtlCol="0" anchor="ctr"/>
          <a:lstStyle/>
          <a:p>
            <a:pPr algn="ctr"/>
            <a:endParaRPr lang="zh-CN" altLang="en-US" dirty="0"/>
          </a:p>
        </p:txBody>
      </p:sp>
      <p:sp>
        <p:nvSpPr>
          <p:cNvPr id="6" name="矩形: 渐变背景"/>
          <p:cNvSpPr/>
          <p:nvPr/>
        </p:nvSpPr>
        <p:spPr>
          <a:xfrm>
            <a:off x="2898594" y="1631606"/>
            <a:ext cx="4449462" cy="2464627"/>
          </a:xfrm>
          <a:prstGeom prst="roundRect">
            <a:avLst>
              <a:gd name="adj" fmla="val 3499"/>
            </a:avLst>
          </a:prstGeom>
          <a:gradFill flip="none" rotWithShape="1">
            <a:gsLst>
              <a:gs pos="0">
                <a:srgbClr val="AADEF1">
                  <a:shade val="30000"/>
                  <a:satMod val="115000"/>
                </a:srgbClr>
              </a:gs>
              <a:gs pos="50000">
                <a:srgbClr val="AADEF1">
                  <a:shade val="67500"/>
                  <a:satMod val="115000"/>
                </a:srgbClr>
              </a:gs>
              <a:gs pos="100000">
                <a:srgbClr val="AADEF1">
                  <a:shade val="100000"/>
                  <a:satMod val="115000"/>
                </a:srgbClr>
              </a:gs>
            </a:gsLst>
            <a:lin ang="540000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CN" altLang="en-US" dirty="0"/>
          </a:p>
        </p:txBody>
      </p:sp>
      <p:sp>
        <p:nvSpPr>
          <p:cNvPr id="14" name="内容占位符 13"/>
          <p:cNvSpPr>
            <a:spLocks noGrp="1"/>
          </p:cNvSpPr>
          <p:nvPr>
            <p:ph sz="quarter" idx="13"/>
          </p:nvPr>
        </p:nvSpPr>
        <p:spPr>
          <a:xfrm>
            <a:off x="2898594" y="1631606"/>
            <a:ext cx="4449462" cy="2486369"/>
          </a:xfrm>
          <a:prstGeom prst="roundRect">
            <a:avLst>
              <a:gd name="adj" fmla="val 4408"/>
            </a:avLst>
          </a:prstGeom>
          <a:gradFill>
            <a:gsLst>
              <a:gs pos="0">
                <a:srgbClr val="AADEF1">
                  <a:shade val="30000"/>
                  <a:satMod val="115000"/>
                </a:srgbClr>
              </a:gs>
              <a:gs pos="50000">
                <a:srgbClr val="AADEF1">
                  <a:shade val="67500"/>
                  <a:satMod val="115000"/>
                </a:srgbClr>
              </a:gs>
              <a:gs pos="100000">
                <a:srgbClr val="AADEF1">
                  <a:shade val="100000"/>
                  <a:satMod val="115000"/>
                </a:srgbClr>
              </a:gs>
            </a:gsLst>
            <a:lin ang="5400000" scaled="1"/>
          </a:gradFill>
        </p:spPr>
        <p:txBody>
          <a:bodyPr/>
          <a:lstStyle/>
          <a:p>
            <a:pPr lvl="0"/>
            <a:r>
              <a:rPr lang="zh-CN" altLang="en-US" dirty="0"/>
              <a:t>单击此处编辑母版文本样式</a:t>
            </a:r>
            <a:endParaRPr lang="zh-CN" altLang="en-US" dirty="0"/>
          </a:p>
          <a:p>
            <a:pPr lvl="1"/>
            <a:r>
              <a:rPr lang="zh-CN" altLang="en-US" dirty="0"/>
              <a:t>二级</a:t>
            </a:r>
            <a:endParaRPr lang="zh-CN" altLang="en-US" dirty="0"/>
          </a:p>
          <a:p>
            <a:pPr lvl="2"/>
            <a:r>
              <a:rPr lang="zh-CN" altLang="en-US" dirty="0"/>
              <a:t>三级</a:t>
            </a:r>
            <a:endParaRPr lang="zh-CN" altLang="en-US" dirty="0"/>
          </a:p>
        </p:txBody>
      </p:sp>
      <p:sp>
        <p:nvSpPr>
          <p:cNvPr id="24" name="文本占位符 23"/>
          <p:cNvSpPr>
            <a:spLocks noGrp="1"/>
          </p:cNvSpPr>
          <p:nvPr>
            <p:ph type="body" sz="quarter" idx="18" hasCustomPrompt="1"/>
          </p:nvPr>
        </p:nvSpPr>
        <p:spPr>
          <a:xfrm>
            <a:off x="2891451" y="4330721"/>
            <a:ext cx="1454938" cy="346075"/>
          </a:xfrm>
        </p:spPr>
        <p:txBody>
          <a:bodyPr>
            <a:noAutofit/>
          </a:bodyPr>
          <a:lstStyle>
            <a:lvl1pPr marL="0" indent="0">
              <a:buNone/>
              <a:defRPr sz="2000" b="1">
                <a:solidFill>
                  <a:srgbClr val="9CBD49"/>
                </a:solidFill>
              </a:defRPr>
            </a:lvl1pPr>
          </a:lstStyle>
          <a:p>
            <a:pPr lvl="0"/>
            <a:r>
              <a:rPr lang="zh-CN" altLang="en-US" dirty="0"/>
              <a:t>图片标题</a:t>
            </a:r>
            <a:endParaRPr lang="zh-CN" altLang="en-US" dirty="0"/>
          </a:p>
        </p:txBody>
      </p:sp>
      <p:sp>
        <p:nvSpPr>
          <p:cNvPr id="29" name="图片占位符 28"/>
          <p:cNvSpPr>
            <a:spLocks noGrp="1"/>
          </p:cNvSpPr>
          <p:nvPr>
            <p:ph type="pic" sz="quarter" idx="20" hasCustomPrompt="1"/>
          </p:nvPr>
        </p:nvSpPr>
        <p:spPr>
          <a:xfrm rot="876016">
            <a:off x="8250917" y="3754605"/>
            <a:ext cx="1080000" cy="1080000"/>
          </a:xfrm>
        </p:spPr>
        <p:txBody>
          <a:bodyPr/>
          <a:lstStyle>
            <a:lvl1pPr marL="0" indent="0" algn="ctr">
              <a:buNone/>
              <a:defRPr/>
            </a:lvl1pPr>
          </a:lstStyle>
          <a:p>
            <a:r>
              <a:rPr lang="zh-CN" altLang="en-US" dirty="0"/>
              <a:t>小插图</a:t>
            </a:r>
            <a:endParaRPr lang="zh-CN" altLang="en-US" dirty="0"/>
          </a:p>
        </p:txBody>
      </p:sp>
      <p:pic>
        <p:nvPicPr>
          <p:cNvPr id="11" name="图片 胶带"/>
          <p:cNvPicPr>
            <a:picLocks noChangeAspect="1"/>
          </p:cNvPicPr>
          <p:nvPr/>
        </p:nvPicPr>
        <p:blipFill>
          <a:blip r:embed="rId3"/>
          <a:stretch>
            <a:fillRect/>
          </a:stretch>
        </p:blipFill>
        <p:spPr>
          <a:xfrm>
            <a:off x="4243935" y="1365518"/>
            <a:ext cx="1755800" cy="396274"/>
          </a:xfrm>
          <a:prstGeom prst="rect">
            <a:avLst/>
          </a:prstGeom>
        </p:spPr>
      </p:pic>
      <p:sp>
        <p:nvSpPr>
          <p:cNvPr id="20" name="文本占位符 19"/>
          <p:cNvSpPr>
            <a:spLocks noGrp="1"/>
          </p:cNvSpPr>
          <p:nvPr>
            <p:ph type="body" sz="quarter" idx="16" hasCustomPrompt="1"/>
          </p:nvPr>
        </p:nvSpPr>
        <p:spPr>
          <a:xfrm>
            <a:off x="4476902" y="1365517"/>
            <a:ext cx="1289050" cy="307908"/>
          </a:xfrm>
        </p:spPr>
        <p:txBody>
          <a:bodyPr anchor="ctr">
            <a:normAutofit/>
          </a:bodyPr>
          <a:lstStyle>
            <a:lvl1pPr marL="0" indent="0" algn="ctr">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zh-CN" altLang="en-US" dirty="0"/>
              <a:t>编辑文字</a:t>
            </a:r>
            <a:endParaRPr lang="zh-CN" alt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双语标题页">
    <p:spTree>
      <p:nvGrpSpPr>
        <p:cNvPr id="1" name=""/>
        <p:cNvGrpSpPr/>
        <p:nvPr/>
      </p:nvGrpSpPr>
      <p:grpSpPr>
        <a:xfrm>
          <a:off x="0" y="0"/>
          <a:ext cx="0" cy="0"/>
          <a:chOff x="0" y="0"/>
          <a:chExt cx="0" cy="0"/>
        </a:xfrm>
      </p:grpSpPr>
      <p:grpSp>
        <p:nvGrpSpPr>
          <p:cNvPr id="2" name="组合 1"/>
          <p:cNvGrpSpPr/>
          <p:nvPr userDrawn="1"/>
        </p:nvGrpSpPr>
        <p:grpSpPr>
          <a:xfrm>
            <a:off x="1" y="5306509"/>
            <a:ext cx="12201645" cy="1550209"/>
            <a:chOff x="1" y="5306509"/>
            <a:chExt cx="12201645" cy="1550209"/>
          </a:xfrm>
        </p:grpSpPr>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10800000">
              <a:off x="9646" y="5306509"/>
              <a:ext cx="12192000" cy="775547"/>
            </a:xfrm>
            <a:prstGeom prst="rect">
              <a:avLst/>
            </a:prstGeom>
          </p:spPr>
        </p:pic>
        <p:sp>
          <p:nvSpPr>
            <p:cNvPr id="4" name="矩形 3"/>
            <p:cNvSpPr/>
            <p:nvPr/>
          </p:nvSpPr>
          <p:spPr>
            <a:xfrm>
              <a:off x="1" y="6012952"/>
              <a:ext cx="12192000" cy="843766"/>
            </a:xfrm>
            <a:prstGeom prst="rect">
              <a:avLst/>
            </a:prstGeom>
            <a:solidFill>
              <a:srgbClr val="2C28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副标题 7"/>
          <p:cNvSpPr>
            <a:spLocks noGrp="1"/>
          </p:cNvSpPr>
          <p:nvPr>
            <p:ph type="title" hasCustomPrompt="1"/>
          </p:nvPr>
        </p:nvSpPr>
        <p:spPr>
          <a:xfrm>
            <a:off x="669924" y="1"/>
            <a:ext cx="10850563" cy="1028699"/>
          </a:xfrm>
        </p:spPr>
        <p:txBody>
          <a:bodyPr/>
          <a:lstStyle>
            <a:lvl1pPr>
              <a:defRPr>
                <a:solidFill>
                  <a:schemeClr val="bg1"/>
                </a:solidFill>
              </a:defRPr>
            </a:lvl1pPr>
          </a:lstStyle>
          <a:p>
            <a:r>
              <a:rPr lang="zh-CN" altLang="en-US" dirty="0"/>
              <a:t>单击此处编辑标题样式</a:t>
            </a:r>
            <a:endParaRPr lang="zh-CN" altLang="en-US" dirty="0"/>
          </a:p>
        </p:txBody>
      </p:sp>
      <p:sp>
        <p:nvSpPr>
          <p:cNvPr id="6" name="标题 7"/>
          <p:cNvSpPr txBox="1"/>
          <p:nvPr userDrawn="1"/>
        </p:nvSpPr>
        <p:spPr>
          <a:xfrm>
            <a:off x="669923" y="1028700"/>
            <a:ext cx="10850563" cy="636569"/>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800" b="0" kern="1200">
                <a:solidFill>
                  <a:schemeClr val="bg1"/>
                </a:solidFill>
                <a:latin typeface="+mj-lt"/>
                <a:ea typeface="+mj-ea"/>
                <a:cs typeface="+mj-cs"/>
              </a:defRPr>
            </a:lvl1pPr>
          </a:lstStyle>
          <a:p>
            <a:r>
              <a:rPr lang="en-US" altLang="zh-CN" sz="2400" dirty="0">
                <a:solidFill>
                  <a:schemeClr val="bg2"/>
                </a:solidFill>
              </a:rPr>
              <a:t>Click here to edit subtitle</a:t>
            </a:r>
            <a:endParaRPr lang="zh-CN" altLang="en-US" sz="2400" dirty="0">
              <a:solidFill>
                <a:schemeClr val="bg2"/>
              </a:solidFill>
            </a:endParaRPr>
          </a:p>
        </p:txBody>
      </p:sp>
      <p:cxnSp>
        <p:nvCxnSpPr>
          <p:cNvPr id="10" name="Straight Connector 6"/>
          <p:cNvCxnSpPr/>
          <p:nvPr userDrawn="1"/>
        </p:nvCxnSpPr>
        <p:spPr>
          <a:xfrm>
            <a:off x="669924" y="1028700"/>
            <a:ext cx="10850563" cy="0"/>
          </a:xfrm>
          <a:prstGeom prst="line">
            <a:avLst/>
          </a:prstGeom>
          <a:ln w="31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7" name="Text Placeholder 2"/>
          <p:cNvSpPr>
            <a:spLocks noGrp="1"/>
          </p:cNvSpPr>
          <p:nvPr>
            <p:ph type="body" sz="quarter" idx="12" hasCustomPrompt="1"/>
          </p:nvPr>
        </p:nvSpPr>
        <p:spPr>
          <a:xfrm>
            <a:off x="4318605" y="6272835"/>
            <a:ext cx="3542090" cy="360000"/>
          </a:xfrm>
          <a:prstGeom prst="roundRect">
            <a:avLst/>
          </a:prstGeom>
          <a:ln>
            <a:noFill/>
          </a:ln>
        </p:spPr>
        <p:style>
          <a:lnRef idx="2">
            <a:schemeClr val="accent2"/>
          </a:lnRef>
          <a:fillRef idx="1">
            <a:schemeClr val="lt1"/>
          </a:fillRef>
          <a:effectRef idx="0">
            <a:schemeClr val="accent2"/>
          </a:effectRef>
          <a:fontRef idx="minor">
            <a:schemeClr val="dk1"/>
          </a:fontRef>
        </p:style>
        <p:txBody>
          <a:bodyPr vert="horz" lIns="91440" tIns="45720" rIns="91440" bIns="45720" rtlCol="0" anchor="ctr">
            <a:noAutofit/>
          </a:bodyPr>
          <a:lstStyle>
            <a:lvl1pPr marL="0" indent="0" algn="ctr">
              <a:buFontTx/>
              <a:buNone/>
              <a:defRPr lang="en-US" altLang="zh-CN" b="0" dirty="0" smtClean="0">
                <a:solidFill>
                  <a:srgbClr val="5C5956"/>
                </a:solidFill>
              </a:defRPr>
            </a:lvl1pPr>
          </a:lstStyle>
          <a:p>
            <a:pPr marL="228600" lvl="0" indent="-228600" algn="ctr"/>
            <a:r>
              <a:rPr lang="zh-CN" altLang="en-US" dirty="0"/>
              <a:t>单击此处添加字幕</a:t>
            </a:r>
            <a:endParaRPr lang="en-US" altLang="zh-CN"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三栏内容页">
    <p:spTree>
      <p:nvGrpSpPr>
        <p:cNvPr id="1" name=""/>
        <p:cNvGrpSpPr/>
        <p:nvPr/>
      </p:nvGrpSpPr>
      <p:grpSpPr>
        <a:xfrm>
          <a:off x="0" y="0"/>
          <a:ext cx="0" cy="0"/>
          <a:chOff x="0" y="0"/>
          <a:chExt cx="0" cy="0"/>
        </a:xfrm>
      </p:grpSpPr>
      <p:sp>
        <p:nvSpPr>
          <p:cNvPr id="8" name="标题 7"/>
          <p:cNvSpPr>
            <a:spLocks noGrp="1"/>
          </p:cNvSpPr>
          <p:nvPr>
            <p:ph type="title" hasCustomPrompt="1"/>
          </p:nvPr>
        </p:nvSpPr>
        <p:spPr/>
        <p:txBody>
          <a:bodyPr/>
          <a:lstStyle>
            <a:lvl1pPr>
              <a:defRPr>
                <a:solidFill>
                  <a:schemeClr val="bg2"/>
                </a:solidFill>
              </a:defRPr>
            </a:lvl1pPr>
          </a:lstStyle>
          <a:p>
            <a:r>
              <a:rPr lang="zh-CN" altLang="en-US" dirty="0"/>
              <a:t>单击此处编辑标题样式</a:t>
            </a:r>
            <a:endParaRPr lang="zh-CN" altLang="en-US" dirty="0"/>
          </a:p>
        </p:txBody>
      </p:sp>
      <p:cxnSp>
        <p:nvCxnSpPr>
          <p:cNvPr id="39" name="Straight Connector 6"/>
          <p:cNvCxnSpPr/>
          <p:nvPr userDrawn="1"/>
        </p:nvCxnSpPr>
        <p:spPr>
          <a:xfrm>
            <a:off x="669924" y="1028700"/>
            <a:ext cx="10850563" cy="0"/>
          </a:xfrm>
          <a:prstGeom prst="line">
            <a:avLst/>
          </a:prstGeom>
          <a:ln w="31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nvGrpSpPr>
          <p:cNvPr id="48" name="组合 47"/>
          <p:cNvGrpSpPr/>
          <p:nvPr userDrawn="1"/>
        </p:nvGrpSpPr>
        <p:grpSpPr>
          <a:xfrm>
            <a:off x="1" y="5306509"/>
            <a:ext cx="12201645" cy="1550209"/>
            <a:chOff x="1" y="5306509"/>
            <a:chExt cx="12201645" cy="1550209"/>
          </a:xfrm>
        </p:grpSpPr>
        <p:pic>
          <p:nvPicPr>
            <p:cNvPr id="49" name="图片 4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10800000">
              <a:off x="9646" y="5306509"/>
              <a:ext cx="12192000" cy="775547"/>
            </a:xfrm>
            <a:prstGeom prst="rect">
              <a:avLst/>
            </a:prstGeom>
          </p:spPr>
        </p:pic>
        <p:sp>
          <p:nvSpPr>
            <p:cNvPr id="50" name="矩形 49"/>
            <p:cNvSpPr/>
            <p:nvPr/>
          </p:nvSpPr>
          <p:spPr>
            <a:xfrm>
              <a:off x="1" y="6012952"/>
              <a:ext cx="12192000" cy="843766"/>
            </a:xfrm>
            <a:prstGeom prst="rect">
              <a:avLst/>
            </a:prstGeom>
            <a:solidFill>
              <a:srgbClr val="2C28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Text Placeholder 2"/>
          <p:cNvSpPr>
            <a:spLocks noGrp="1"/>
          </p:cNvSpPr>
          <p:nvPr>
            <p:ph type="body" sz="quarter" idx="12" hasCustomPrompt="1"/>
          </p:nvPr>
        </p:nvSpPr>
        <p:spPr>
          <a:xfrm>
            <a:off x="4318605" y="6272835"/>
            <a:ext cx="3542090" cy="360000"/>
          </a:xfrm>
          <a:prstGeom prst="roundRect">
            <a:avLst/>
          </a:prstGeom>
          <a:ln>
            <a:noFill/>
          </a:ln>
        </p:spPr>
        <p:style>
          <a:lnRef idx="2">
            <a:schemeClr val="accent2"/>
          </a:lnRef>
          <a:fillRef idx="1">
            <a:schemeClr val="lt1"/>
          </a:fillRef>
          <a:effectRef idx="0">
            <a:schemeClr val="accent2"/>
          </a:effectRef>
          <a:fontRef idx="minor">
            <a:schemeClr val="dk1"/>
          </a:fontRef>
        </p:style>
        <p:txBody>
          <a:bodyPr vert="horz" lIns="91440" tIns="45720" rIns="91440" bIns="45720" rtlCol="0" anchor="ctr">
            <a:noAutofit/>
          </a:bodyPr>
          <a:lstStyle>
            <a:lvl1pPr marL="0" indent="0" algn="ctr">
              <a:buFontTx/>
              <a:buNone/>
              <a:defRPr lang="en-US" altLang="zh-CN" b="0" dirty="0" smtClean="0">
                <a:solidFill>
                  <a:srgbClr val="5C5956"/>
                </a:solidFill>
              </a:defRPr>
            </a:lvl1pPr>
          </a:lstStyle>
          <a:p>
            <a:pPr marL="228600" lvl="0" indent="-228600" algn="ctr"/>
            <a:r>
              <a:rPr lang="zh-CN" altLang="en-US" dirty="0"/>
              <a:t>单击此处添加字幕</a:t>
            </a:r>
            <a:endParaRPr lang="en-US" altLang="zh-CN" dirty="0"/>
          </a:p>
        </p:txBody>
      </p:sp>
      <p:sp>
        <p:nvSpPr>
          <p:cNvPr id="4" name="Content Placeholder 3"/>
          <p:cNvSpPr>
            <a:spLocks noGrp="1"/>
          </p:cNvSpPr>
          <p:nvPr>
            <p:ph sz="quarter" idx="13"/>
          </p:nvPr>
        </p:nvSpPr>
        <p:spPr>
          <a:xfrm>
            <a:off x="840240" y="1763607"/>
            <a:ext cx="3118842" cy="2807994"/>
          </a:xfrm>
        </p:spPr>
        <p:txBody>
          <a:bodyPr/>
          <a:lstStyle/>
          <a:p>
            <a:pPr lvl="0"/>
            <a:r>
              <a:rPr lang="en-US" altLang="zh-CN" dirty="0"/>
              <a:t>Click to edit Master text styles</a:t>
            </a:r>
            <a:endParaRPr lang="en-US" altLang="zh-CN" dirty="0"/>
          </a:p>
          <a:p>
            <a:pPr lvl="1"/>
            <a:r>
              <a:rPr lang="en-US" altLang="zh-CN" dirty="0"/>
              <a:t>Second level</a:t>
            </a:r>
            <a:endParaRPr lang="en-US" altLang="zh-CN" dirty="0"/>
          </a:p>
          <a:p>
            <a:pPr lvl="2"/>
            <a:r>
              <a:rPr lang="en-US" altLang="zh-CN" dirty="0"/>
              <a:t>Third level</a:t>
            </a:r>
            <a:endParaRPr lang="en-US" altLang="zh-CN" dirty="0"/>
          </a:p>
          <a:p>
            <a:pPr lvl="3"/>
            <a:r>
              <a:rPr lang="en-US" altLang="zh-CN" dirty="0"/>
              <a:t>Fourth level</a:t>
            </a:r>
            <a:endParaRPr lang="en-US" altLang="zh-CN" dirty="0"/>
          </a:p>
          <a:p>
            <a:pPr lvl="4"/>
            <a:r>
              <a:rPr lang="en-US" altLang="zh-CN" dirty="0"/>
              <a:t>Fifth level</a:t>
            </a:r>
            <a:endParaRPr lang="zh-CN" altLang="en-US" dirty="0"/>
          </a:p>
        </p:txBody>
      </p:sp>
      <p:sp>
        <p:nvSpPr>
          <p:cNvPr id="7" name="Content Placeholder 3"/>
          <p:cNvSpPr>
            <a:spLocks noGrp="1"/>
          </p:cNvSpPr>
          <p:nvPr>
            <p:ph sz="quarter" idx="14"/>
          </p:nvPr>
        </p:nvSpPr>
        <p:spPr>
          <a:xfrm>
            <a:off x="4535785" y="1763607"/>
            <a:ext cx="3118842" cy="2807994"/>
          </a:xfrm>
        </p:spPr>
        <p:txBody>
          <a:bodyPr/>
          <a:lstStyle/>
          <a:p>
            <a:pPr lvl="0"/>
            <a:r>
              <a:rPr lang="en-US" altLang="zh-CN"/>
              <a:t>Click to edit Master text styles</a:t>
            </a:r>
            <a:endParaRPr lang="en-US" altLang="zh-CN"/>
          </a:p>
          <a:p>
            <a:pPr lvl="1"/>
            <a:r>
              <a:rPr lang="en-US" altLang="zh-CN"/>
              <a:t>Second level</a:t>
            </a:r>
            <a:endParaRPr lang="en-US" altLang="zh-CN"/>
          </a:p>
          <a:p>
            <a:pPr lvl="2"/>
            <a:r>
              <a:rPr lang="en-US" altLang="zh-CN"/>
              <a:t>Third level</a:t>
            </a:r>
            <a:endParaRPr lang="en-US" altLang="zh-CN"/>
          </a:p>
          <a:p>
            <a:pPr lvl="3"/>
            <a:r>
              <a:rPr lang="en-US" altLang="zh-CN"/>
              <a:t>Fourth level</a:t>
            </a:r>
            <a:endParaRPr lang="en-US" altLang="zh-CN"/>
          </a:p>
          <a:p>
            <a:pPr lvl="4"/>
            <a:r>
              <a:rPr lang="en-US" altLang="zh-CN"/>
              <a:t>Fifth level</a:t>
            </a:r>
            <a:endParaRPr lang="zh-CN" altLang="en-US"/>
          </a:p>
        </p:txBody>
      </p:sp>
      <p:sp>
        <p:nvSpPr>
          <p:cNvPr id="9" name="Content Placeholder 3"/>
          <p:cNvSpPr>
            <a:spLocks noGrp="1"/>
          </p:cNvSpPr>
          <p:nvPr>
            <p:ph sz="quarter" idx="15"/>
          </p:nvPr>
        </p:nvSpPr>
        <p:spPr>
          <a:xfrm>
            <a:off x="8231330" y="1763607"/>
            <a:ext cx="3118842" cy="2807994"/>
          </a:xfrm>
        </p:spPr>
        <p:txBody>
          <a:bodyPr/>
          <a:lstStyle/>
          <a:p>
            <a:pPr lvl="0"/>
            <a:r>
              <a:rPr lang="en-US" altLang="zh-CN" dirty="0"/>
              <a:t>Click to edit Master text styles</a:t>
            </a:r>
            <a:endParaRPr lang="en-US" altLang="zh-CN" dirty="0"/>
          </a:p>
          <a:p>
            <a:pPr lvl="1"/>
            <a:r>
              <a:rPr lang="en-US" altLang="zh-CN" dirty="0"/>
              <a:t>Second level</a:t>
            </a:r>
            <a:endParaRPr lang="en-US" altLang="zh-CN" dirty="0"/>
          </a:p>
          <a:p>
            <a:pPr lvl="2"/>
            <a:r>
              <a:rPr lang="en-US" altLang="zh-CN" dirty="0"/>
              <a:t>Third level</a:t>
            </a:r>
            <a:endParaRPr lang="en-US" altLang="zh-CN" dirty="0"/>
          </a:p>
          <a:p>
            <a:pPr lvl="3"/>
            <a:r>
              <a:rPr lang="en-US" altLang="zh-CN" dirty="0"/>
              <a:t>Fourth level</a:t>
            </a:r>
            <a:endParaRPr lang="en-US" altLang="zh-CN" dirty="0"/>
          </a:p>
          <a:p>
            <a:pPr lvl="4"/>
            <a:r>
              <a:rPr lang="en-US" altLang="zh-CN" dirty="0"/>
              <a:t>Fifth level</a:t>
            </a:r>
            <a:endParaRPr lang="zh-CN" alt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黑板">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图片 1" descr="校徽"/>
          <p:cNvPicPr>
            <a:picLocks noChangeAspect="1"/>
          </p:cNvPicPr>
          <p:nvPr userDrawn="1"/>
        </p:nvPicPr>
        <p:blipFill>
          <a:blip r:embed="rId3"/>
          <a:stretch>
            <a:fillRect/>
          </a:stretch>
        </p:blipFill>
        <p:spPr>
          <a:xfrm>
            <a:off x="11082265" y="0"/>
            <a:ext cx="1109735" cy="842705"/>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1" Type="http://schemas.openxmlformats.org/officeDocument/2006/relationships/theme" Target="../theme/theme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E9B95C"/>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69924" y="1"/>
            <a:ext cx="10850563" cy="1028699"/>
          </a:xfrm>
          <a:prstGeom prst="rect">
            <a:avLst/>
          </a:prstGeom>
        </p:spPr>
        <p:txBody>
          <a:bodyPr vert="horz" lIns="91440" tIns="45720" rIns="91440" bIns="45720" rtlCol="0" anchor="b">
            <a:normAutofit/>
          </a:bodyPr>
          <a:lstStyle/>
          <a:p>
            <a:r>
              <a:rPr lang="en-US" altLang="zh-CN" dirty="0"/>
              <a:t>Click to edit title style</a:t>
            </a:r>
            <a:endParaRPr lang="zh-CN" altLang="en-US" dirty="0"/>
          </a:p>
        </p:txBody>
      </p:sp>
      <p:sp>
        <p:nvSpPr>
          <p:cNvPr id="3" name="Text Placeholder 2"/>
          <p:cNvSpPr>
            <a:spLocks noGrp="1"/>
          </p:cNvSpPr>
          <p:nvPr>
            <p:ph type="body" idx="1"/>
          </p:nvPr>
        </p:nvSpPr>
        <p:spPr>
          <a:xfrm>
            <a:off x="669924" y="1123950"/>
            <a:ext cx="10850563" cy="5019675"/>
          </a:xfrm>
          <a:prstGeom prst="rect">
            <a:avLst/>
          </a:prstGeom>
        </p:spPr>
        <p:txBody>
          <a:bodyPr vert="horz" lIns="91440" tIns="45720" rIns="91440" bIns="45720" rtlCol="0">
            <a:normAutofit/>
          </a:bodyPr>
          <a:lstStyle/>
          <a:p>
            <a:pPr lvl="0"/>
            <a:r>
              <a:rPr lang="en-US" dirty="0"/>
              <a:t>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zh-CN" altLang="en-US" dirty="0"/>
          </a:p>
        </p:txBody>
      </p:sp>
      <p:sp>
        <p:nvSpPr>
          <p:cNvPr id="8" name="Date Placeholder 7"/>
          <p:cNvSpPr>
            <a:spLocks noGrp="1"/>
          </p:cNvSpPr>
          <p:nvPr>
            <p:ph type="dt" sz="half" idx="2"/>
          </p:nvPr>
        </p:nvSpPr>
        <p:spPr>
          <a:xfrm>
            <a:off x="5401732" y="6240463"/>
            <a:ext cx="1388536" cy="206381"/>
          </a:xfrm>
          <a:prstGeom prst="rect">
            <a:avLst/>
          </a:prstGeom>
        </p:spPr>
        <p:txBody>
          <a:bodyPr vert="horz" lIns="91440" tIns="45720" rIns="91440" bIns="45720" rtlCol="0" anchor="ctr"/>
          <a:lstStyle>
            <a:lvl1pPr algn="ctr">
              <a:defRPr sz="1000">
                <a:solidFill>
                  <a:schemeClr val="tx1">
                    <a:lumMod val="50000"/>
                    <a:lumOff val="50000"/>
                  </a:schemeClr>
                </a:solidFill>
              </a:defRPr>
            </a:lvl1pPr>
          </a:lstStyle>
          <a:p>
            <a:fld id="{4775F7E5-A06C-4BD3-9653-767D7F1CF471}" type="datetime1">
              <a:rPr lang="zh-CN" altLang="en-US" smtClean="0"/>
            </a:fld>
            <a:endParaRPr lang="zh-CN" altLang="en-US"/>
          </a:p>
        </p:txBody>
      </p:sp>
      <p:sp>
        <p:nvSpPr>
          <p:cNvPr id="9" name="Footer Placeholder 8"/>
          <p:cNvSpPr>
            <a:spLocks noGrp="1"/>
          </p:cNvSpPr>
          <p:nvPr>
            <p:ph type="ftr" sz="quarter" idx="3"/>
          </p:nvPr>
        </p:nvSpPr>
        <p:spPr>
          <a:xfrm>
            <a:off x="669924" y="6240463"/>
            <a:ext cx="4140201" cy="206381"/>
          </a:xfrm>
          <a:prstGeom prst="rect">
            <a:avLst/>
          </a:prstGeom>
        </p:spPr>
        <p:txBody>
          <a:bodyPr vert="horz" lIns="91440" tIns="45720" rIns="91440" bIns="45720" rtlCol="0" anchor="ctr"/>
          <a:lstStyle>
            <a:lvl1pPr algn="l">
              <a:defRPr sz="1000">
                <a:solidFill>
                  <a:schemeClr val="tx1">
                    <a:lumMod val="50000"/>
                    <a:lumOff val="50000"/>
                  </a:schemeClr>
                </a:solidFill>
              </a:defRPr>
            </a:lvl1pPr>
          </a:lstStyle>
          <a:p>
            <a:endParaRPr lang="zh-CN" altLang="en-US" dirty="0"/>
          </a:p>
        </p:txBody>
      </p:sp>
      <p:sp>
        <p:nvSpPr>
          <p:cNvPr id="10" name="Slide Number Placeholder 9"/>
          <p:cNvSpPr>
            <a:spLocks noGrp="1"/>
          </p:cNvSpPr>
          <p:nvPr>
            <p:ph type="sldNum" sz="quarter" idx="4"/>
          </p:nvPr>
        </p:nvSpPr>
        <p:spPr>
          <a:xfrm>
            <a:off x="8610599" y="6240463"/>
            <a:ext cx="2909888" cy="206381"/>
          </a:xfrm>
          <a:prstGeom prst="rect">
            <a:avLst/>
          </a:prstGeom>
        </p:spPr>
        <p:txBody>
          <a:bodyPr vert="horz" lIns="91440" tIns="45720" rIns="91440" bIns="45720" rtlCol="0" anchor="ctr"/>
          <a:lstStyle>
            <a:lvl1pPr algn="r">
              <a:defRPr sz="1000">
                <a:solidFill>
                  <a:schemeClr val="tx1">
                    <a:lumMod val="50000"/>
                    <a:lumOff val="50000"/>
                  </a:schemeClr>
                </a:solidFill>
              </a:defRPr>
            </a:lvl1pPr>
          </a:lstStyle>
          <a:p>
            <a:fld id="{5DD3DB80-B894-403A-B48E-6FDC1A72010E}"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hf hdr="0" ftr="0" dt="0"/>
  <p:txStyles>
    <p:titleStyle>
      <a:lvl1pPr algn="l" defTabSz="914400" rtl="0" eaLnBrk="1" latinLnBrk="0" hangingPunct="1">
        <a:lnSpc>
          <a:spcPct val="90000"/>
        </a:lnSpc>
        <a:spcBef>
          <a:spcPct val="0"/>
        </a:spcBef>
        <a:buNone/>
        <a:defRPr sz="2800" b="0" kern="1200">
          <a:solidFill>
            <a:schemeClr val="bg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bg2"/>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bg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bg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bg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bg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11.png"/><Relationship Id="rId3" Type="http://schemas.openxmlformats.org/officeDocument/2006/relationships/image" Target="../media/image4.png"/><Relationship Id="rId2" Type="http://schemas.microsoft.com/office/2007/relationships/hdphoto" Target="../media/image10.wdp"/><Relationship Id="rId1" Type="http://schemas.openxmlformats.org/officeDocument/2006/relationships/image" Target="../media/image9.png"/></Relationships>
</file>

<file path=ppt/slides/_rels/slide10.xml.rels><?xml version="1.0" encoding="UTF-8" standalone="yes"?>
<Relationships xmlns="http://schemas.openxmlformats.org/package/2006/relationships"><Relationship Id="rId4" Type="http://schemas.openxmlformats.org/officeDocument/2006/relationships/slideLayout" Target="../slideLayouts/slideLayout9.xml"/><Relationship Id="rId3" Type="http://schemas.microsoft.com/office/2007/relationships/hdphoto" Target="../media/image35.wdp"/><Relationship Id="rId2" Type="http://schemas.openxmlformats.org/officeDocument/2006/relationships/image" Target="../media/image34.png"/><Relationship Id="rId1" Type="http://schemas.openxmlformats.org/officeDocument/2006/relationships/image" Target="../media/image33.png"/></Relationships>
</file>

<file path=ppt/slides/_rels/slide11.xml.rels><?xml version="1.0" encoding="UTF-8" standalone="yes"?>
<Relationships xmlns="http://schemas.openxmlformats.org/package/2006/relationships"><Relationship Id="rId5" Type="http://schemas.openxmlformats.org/officeDocument/2006/relationships/slideLayout" Target="../slideLayouts/slideLayout9.xml"/><Relationship Id="rId4" Type="http://schemas.openxmlformats.org/officeDocument/2006/relationships/image" Target="../media/image38.png"/><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image" Target="../media/image5.png"/></Relationships>
</file>

<file path=ppt/slides/_rels/slide12.xml.rels><?xml version="1.0" encoding="UTF-8" standalone="yes"?>
<Relationships xmlns="http://schemas.openxmlformats.org/package/2006/relationships"><Relationship Id="rId7" Type="http://schemas.openxmlformats.org/officeDocument/2006/relationships/slideLayout" Target="../slideLayouts/slideLayout9.xml"/><Relationship Id="rId6" Type="http://schemas.microsoft.com/office/2007/relationships/hdphoto" Target="../media/image43.wdp"/><Relationship Id="rId5" Type="http://schemas.openxmlformats.org/officeDocument/2006/relationships/image" Target="../media/image42.png"/><Relationship Id="rId4" Type="http://schemas.openxmlformats.org/officeDocument/2006/relationships/image" Target="../media/image41.png"/><Relationship Id="rId3" Type="http://schemas.openxmlformats.org/officeDocument/2006/relationships/image" Target="../media/image40.png"/><Relationship Id="rId2" Type="http://schemas.openxmlformats.org/officeDocument/2006/relationships/image" Target="../media/image2.jpeg"/><Relationship Id="rId1" Type="http://schemas.openxmlformats.org/officeDocument/2006/relationships/image" Target="../media/image39.png"/></Relationships>
</file>

<file path=ppt/slides/_rels/slide13.xml.rels><?xml version="1.0" encoding="UTF-8" standalone="yes"?>
<Relationships xmlns="http://schemas.openxmlformats.org/package/2006/relationships"><Relationship Id="rId6" Type="http://schemas.openxmlformats.org/officeDocument/2006/relationships/slideLayout" Target="../slideLayouts/slideLayout9.xml"/><Relationship Id="rId5" Type="http://schemas.microsoft.com/office/2007/relationships/hdphoto" Target="../media/image47.wdp"/><Relationship Id="rId4" Type="http://schemas.openxmlformats.org/officeDocument/2006/relationships/image" Target="../media/image46.png"/><Relationship Id="rId3" Type="http://schemas.openxmlformats.org/officeDocument/2006/relationships/image" Target="../media/image45.png"/><Relationship Id="rId2" Type="http://schemas.openxmlformats.org/officeDocument/2006/relationships/image" Target="../media/image2.jpeg"/><Relationship Id="rId1" Type="http://schemas.openxmlformats.org/officeDocument/2006/relationships/image" Target="../media/image44.png"/></Relationships>
</file>

<file path=ppt/slides/_rels/slide14.xml.rels><?xml version="1.0" encoding="UTF-8" standalone="yes"?>
<Relationships xmlns="http://schemas.openxmlformats.org/package/2006/relationships"><Relationship Id="rId5" Type="http://schemas.openxmlformats.org/officeDocument/2006/relationships/slideLayout" Target="../slideLayouts/slideLayout9.xml"/><Relationship Id="rId4" Type="http://schemas.microsoft.com/office/2007/relationships/hdphoto" Target="../media/image50.wdp"/><Relationship Id="rId3" Type="http://schemas.openxmlformats.org/officeDocument/2006/relationships/image" Target="../media/image49.png"/><Relationship Id="rId2" Type="http://schemas.openxmlformats.org/officeDocument/2006/relationships/image" Target="../media/image2.jpeg"/><Relationship Id="rId1" Type="http://schemas.openxmlformats.org/officeDocument/2006/relationships/image" Target="../media/image48.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51.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hdphoto" Target="../media/image53.wdp"/><Relationship Id="rId1" Type="http://schemas.openxmlformats.org/officeDocument/2006/relationships/image" Target="../media/image52.pn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54.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microsoft.com/office/2007/relationships/hdphoto" Target="../media/image56.wdp"/><Relationship Id="rId1" Type="http://schemas.openxmlformats.org/officeDocument/2006/relationships/image" Target="../media/image55.png"/></Relationships>
</file>

<file path=ppt/slides/_rels/slide19.xml.rels><?xml version="1.0" encoding="UTF-8" standalone="yes"?>
<Relationships xmlns="http://schemas.openxmlformats.org/package/2006/relationships"><Relationship Id="rId4" Type="http://schemas.openxmlformats.org/officeDocument/2006/relationships/slideLayout" Target="../slideLayouts/slideLayout9.xml"/><Relationship Id="rId3" Type="http://schemas.microsoft.com/office/2007/relationships/hdphoto" Target="../media/image59.wdp"/><Relationship Id="rId2" Type="http://schemas.openxmlformats.org/officeDocument/2006/relationships/image" Target="../media/image58.png"/><Relationship Id="rId1" Type="http://schemas.openxmlformats.org/officeDocument/2006/relationships/image" Target="../media/image57.pn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4.png"/></Relationships>
</file>

<file path=ppt/slides/_rels/slide20.xml.rels><?xml version="1.0" encoding="UTF-8" standalone="yes"?>
<Relationships xmlns="http://schemas.openxmlformats.org/package/2006/relationships"><Relationship Id="rId5" Type="http://schemas.openxmlformats.org/officeDocument/2006/relationships/slideLayout" Target="../slideLayouts/slideLayout9.xml"/><Relationship Id="rId4" Type="http://schemas.openxmlformats.org/officeDocument/2006/relationships/image" Target="../media/image2.jpeg"/><Relationship Id="rId3" Type="http://schemas.openxmlformats.org/officeDocument/2006/relationships/image" Target="../media/image62.png"/><Relationship Id="rId2" Type="http://schemas.microsoft.com/office/2007/relationships/hdphoto" Target="../media/image61.wdp"/><Relationship Id="rId1" Type="http://schemas.openxmlformats.org/officeDocument/2006/relationships/image" Target="../media/image60.png"/></Relationships>
</file>

<file path=ppt/slides/_rels/slide21.xml.rels><?xml version="1.0" encoding="UTF-8" standalone="yes"?>
<Relationships xmlns="http://schemas.openxmlformats.org/package/2006/relationships"><Relationship Id="rId5" Type="http://schemas.openxmlformats.org/officeDocument/2006/relationships/slideLayout" Target="../slideLayouts/slideLayout9.xml"/><Relationship Id="rId4" Type="http://schemas.microsoft.com/office/2007/relationships/hdphoto" Target="../media/image65.wdp"/><Relationship Id="rId3" Type="http://schemas.openxmlformats.org/officeDocument/2006/relationships/image" Target="../media/image64.png"/><Relationship Id="rId2" Type="http://schemas.openxmlformats.org/officeDocument/2006/relationships/image" Target="../media/image2.jpeg"/><Relationship Id="rId1" Type="http://schemas.openxmlformats.org/officeDocument/2006/relationships/image" Target="../media/image63.png"/></Relationships>
</file>

<file path=ppt/slides/_rels/slide22.xml.rels><?xml version="1.0" encoding="UTF-8" standalone="yes"?>
<Relationships xmlns="http://schemas.openxmlformats.org/package/2006/relationships"><Relationship Id="rId5" Type="http://schemas.openxmlformats.org/officeDocument/2006/relationships/slideLayout" Target="../slideLayouts/slideLayout9.xml"/><Relationship Id="rId4" Type="http://schemas.microsoft.com/office/2007/relationships/hdphoto" Target="../media/image68.wdp"/><Relationship Id="rId3" Type="http://schemas.openxmlformats.org/officeDocument/2006/relationships/image" Target="../media/image67.png"/><Relationship Id="rId2" Type="http://schemas.openxmlformats.org/officeDocument/2006/relationships/image" Target="../media/image2.jpeg"/><Relationship Id="rId1" Type="http://schemas.openxmlformats.org/officeDocument/2006/relationships/image" Target="../media/image66.png"/></Relationships>
</file>

<file path=ppt/slides/_rels/slide23.xml.rels><?xml version="1.0" encoding="UTF-8" standalone="yes"?>
<Relationships xmlns="http://schemas.openxmlformats.org/package/2006/relationships"><Relationship Id="rId5" Type="http://schemas.openxmlformats.org/officeDocument/2006/relationships/slideLayout" Target="../slideLayouts/slideLayout9.xml"/><Relationship Id="rId4" Type="http://schemas.microsoft.com/office/2007/relationships/hdphoto" Target="../media/image71.wdp"/><Relationship Id="rId3" Type="http://schemas.openxmlformats.org/officeDocument/2006/relationships/image" Target="../media/image70.png"/><Relationship Id="rId2" Type="http://schemas.openxmlformats.org/officeDocument/2006/relationships/image" Target="../media/image2.jpeg"/><Relationship Id="rId1" Type="http://schemas.openxmlformats.org/officeDocument/2006/relationships/image" Target="../media/image69.png"/></Relationships>
</file>

<file path=ppt/slides/_rels/slide24.xml.rels><?xml version="1.0" encoding="UTF-8" standalone="yes"?>
<Relationships xmlns="http://schemas.openxmlformats.org/package/2006/relationships"><Relationship Id="rId5" Type="http://schemas.openxmlformats.org/officeDocument/2006/relationships/slideLayout" Target="../slideLayouts/slideLayout9.xml"/><Relationship Id="rId4" Type="http://schemas.microsoft.com/office/2007/relationships/hdphoto" Target="../media/image74.wdp"/><Relationship Id="rId3" Type="http://schemas.openxmlformats.org/officeDocument/2006/relationships/image" Target="../media/image73.png"/><Relationship Id="rId2" Type="http://schemas.openxmlformats.org/officeDocument/2006/relationships/image" Target="../media/image2.jpeg"/><Relationship Id="rId1" Type="http://schemas.openxmlformats.org/officeDocument/2006/relationships/image" Target="../media/image72.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microsoft.com/office/2007/relationships/hdphoto" Target="../media/image76.wdp"/><Relationship Id="rId1" Type="http://schemas.openxmlformats.org/officeDocument/2006/relationships/image" Target="../media/image75.png"/></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77.png"/></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78.png"/></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79.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image" Target="../media/image81.png"/><Relationship Id="rId1" Type="http://schemas.openxmlformats.org/officeDocument/2006/relationships/image" Target="../media/image80.pn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2.png"/></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82.png"/></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83.png"/></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image" Target="../media/image85.png"/><Relationship Id="rId1" Type="http://schemas.openxmlformats.org/officeDocument/2006/relationships/image" Target="../media/image84.png"/></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image" Target="../media/image87.png"/><Relationship Id="rId1" Type="http://schemas.openxmlformats.org/officeDocument/2006/relationships/image" Target="../media/image86.png"/></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88.png"/></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89.png"/></Relationships>
</file>

<file path=ppt/slides/_rels/slide36.xml.rels><?xml version="1.0" encoding="UTF-8" standalone="yes"?>
<Relationships xmlns="http://schemas.openxmlformats.org/package/2006/relationships"><Relationship Id="rId4" Type="http://schemas.openxmlformats.org/officeDocument/2006/relationships/slideLayout" Target="../slideLayouts/slideLayout9.xml"/><Relationship Id="rId3" Type="http://schemas.microsoft.com/office/2007/relationships/hdphoto" Target="../media/image91.wdp"/><Relationship Id="rId2" Type="http://schemas.openxmlformats.org/officeDocument/2006/relationships/image" Target="../media/image90.png"/><Relationship Id="rId1" Type="http://schemas.openxmlformats.org/officeDocument/2006/relationships/hyperlink" Target="https://ghidra.re/ghidra_docs/api/" TargetMode="External"/></Relationships>
</file>

<file path=ppt/slides/_rels/slide37.xml.rels><?xml version="1.0" encoding="UTF-8" standalone="yes"?>
<Relationships xmlns="http://schemas.openxmlformats.org/package/2006/relationships"><Relationship Id="rId4" Type="http://schemas.openxmlformats.org/officeDocument/2006/relationships/slideLayout" Target="../slideLayouts/slideLayout9.xml"/><Relationship Id="rId3" Type="http://schemas.openxmlformats.org/officeDocument/2006/relationships/image" Target="../media/image94.png"/><Relationship Id="rId2" Type="http://schemas.microsoft.com/office/2007/relationships/hdphoto" Target="../media/image93.wdp"/><Relationship Id="rId1" Type="http://schemas.openxmlformats.org/officeDocument/2006/relationships/image" Target="../media/image92.png"/></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95.png"/></Relationships>
</file>

<file path=ppt/slides/_rels/slide39.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microsoft.com/office/2007/relationships/hdphoto" Target="../media/image97.wdp"/><Relationship Id="rId1" Type="http://schemas.openxmlformats.org/officeDocument/2006/relationships/image" Target="../media/image96.png"/></Relationships>
</file>

<file path=ppt/slides/_rels/slide4.xml.rels><?xml version="1.0" encoding="UTF-8" standalone="yes"?>
<Relationships xmlns="http://schemas.openxmlformats.org/package/2006/relationships"><Relationship Id="rId4" Type="http://schemas.openxmlformats.org/officeDocument/2006/relationships/slideLayout" Target="../slideLayouts/slideLayout9.xml"/><Relationship Id="rId3" Type="http://schemas.microsoft.com/office/2007/relationships/hdphoto" Target="../media/image15.wdp"/><Relationship Id="rId2" Type="http://schemas.openxmlformats.org/officeDocument/2006/relationships/image" Target="../media/image14.png"/><Relationship Id="rId1" Type="http://schemas.openxmlformats.org/officeDocument/2006/relationships/image" Target="../media/image13.png"/></Relationships>
</file>

<file path=ppt/slides/_rels/slide40.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microsoft.com/office/2007/relationships/hdphoto" Target="../media/image99.wdp"/><Relationship Id="rId1" Type="http://schemas.openxmlformats.org/officeDocument/2006/relationships/image" Target="../media/image98.png"/></Relationships>
</file>

<file path=ppt/slides/_rels/slide41.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microsoft.com/office/2007/relationships/hdphoto" Target="../media/image101.wdp"/><Relationship Id="rId1" Type="http://schemas.openxmlformats.org/officeDocument/2006/relationships/image" Target="../media/image100.png"/></Relationships>
</file>

<file path=ppt/slides/_rels/slide42.xml.rels><?xml version="1.0" encoding="UTF-8" standalone="yes"?>
<Relationships xmlns="http://schemas.openxmlformats.org/package/2006/relationships"><Relationship Id="rId4" Type="http://schemas.openxmlformats.org/officeDocument/2006/relationships/slideLayout" Target="../slideLayouts/slideLayout9.xml"/><Relationship Id="rId3" Type="http://schemas.microsoft.com/office/2007/relationships/hdphoto" Target="../media/image104.wdp"/><Relationship Id="rId2" Type="http://schemas.openxmlformats.org/officeDocument/2006/relationships/image" Target="../media/image103.png"/><Relationship Id="rId1" Type="http://schemas.openxmlformats.org/officeDocument/2006/relationships/image" Target="../media/image102.png"/></Relationships>
</file>

<file path=ppt/slides/_rels/slide43.xml.rels><?xml version="1.0" encoding="UTF-8" standalone="yes"?>
<Relationships xmlns="http://schemas.openxmlformats.org/package/2006/relationships"><Relationship Id="rId4" Type="http://schemas.openxmlformats.org/officeDocument/2006/relationships/slideLayout" Target="../slideLayouts/slideLayout9.xml"/><Relationship Id="rId3" Type="http://schemas.microsoft.com/office/2007/relationships/hdphoto" Target="../media/image107.wdp"/><Relationship Id="rId2" Type="http://schemas.openxmlformats.org/officeDocument/2006/relationships/image" Target="../media/image106.png"/><Relationship Id="rId1" Type="http://schemas.openxmlformats.org/officeDocument/2006/relationships/image" Target="../media/image105.png"/></Relationships>
</file>

<file path=ppt/slides/_rels/slide44.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microsoft.com/office/2007/relationships/hdphoto" Target="../media/image109.wdp"/><Relationship Id="rId1" Type="http://schemas.openxmlformats.org/officeDocument/2006/relationships/image" Target="../media/image108.png"/></Relationships>
</file>

<file path=ppt/slides/_rels/slide45.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microsoft.com/office/2007/relationships/hdphoto" Target="../media/image111.wdp"/><Relationship Id="rId1" Type="http://schemas.openxmlformats.org/officeDocument/2006/relationships/image" Target="../media/image110.png"/></Relationships>
</file>

<file path=ppt/slides/_rels/slide46.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microsoft.com/office/2007/relationships/hdphoto" Target="../media/image113.wdp"/><Relationship Id="rId1" Type="http://schemas.openxmlformats.org/officeDocument/2006/relationships/image" Target="../media/image112.png"/></Relationships>
</file>

<file path=ppt/slides/_rels/slide47.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microsoft.com/office/2007/relationships/hdphoto" Target="../media/image115.wdp"/><Relationship Id="rId1" Type="http://schemas.openxmlformats.org/officeDocument/2006/relationships/image" Target="../media/image114.png"/></Relationships>
</file>

<file path=ppt/slides/_rels/slide48.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116.png"/></Relationships>
</file>

<file path=ppt/slides/_rels/slide49.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17.png"/></Relationships>
</file>

<file path=ppt/slides/_rels/slide5.xml.rels><?xml version="1.0" encoding="UTF-8" standalone="yes"?>
<Relationships xmlns="http://schemas.openxmlformats.org/package/2006/relationships"><Relationship Id="rId6" Type="http://schemas.openxmlformats.org/officeDocument/2006/relationships/slideLayout" Target="../slideLayouts/slideLayout9.xml"/><Relationship Id="rId5" Type="http://schemas.microsoft.com/office/2007/relationships/hdphoto" Target="../media/image20.wdp"/><Relationship Id="rId4" Type="http://schemas.openxmlformats.org/officeDocument/2006/relationships/image" Target="../media/image19.png"/><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image" Target="../media/image16.png"/></Relationships>
</file>

<file path=ppt/slides/_rels/slide50.xml.rels><?xml version="1.0" encoding="UTF-8" standalone="yes"?>
<Relationships xmlns="http://schemas.openxmlformats.org/package/2006/relationships"><Relationship Id="rId4" Type="http://schemas.openxmlformats.org/officeDocument/2006/relationships/slideLayout" Target="../slideLayouts/slideLayout9.xml"/><Relationship Id="rId3" Type="http://schemas.microsoft.com/office/2007/relationships/hdphoto" Target="../media/image120.wdp"/><Relationship Id="rId2" Type="http://schemas.openxmlformats.org/officeDocument/2006/relationships/image" Target="../media/image119.png"/><Relationship Id="rId1" Type="http://schemas.openxmlformats.org/officeDocument/2006/relationships/image" Target="../media/image118.png"/></Relationships>
</file>

<file path=ppt/slides/_rels/slide51.xml.rels><?xml version="1.0" encoding="UTF-8" standalone="yes"?>
<Relationships xmlns="http://schemas.openxmlformats.org/package/2006/relationships"><Relationship Id="rId5" Type="http://schemas.openxmlformats.org/officeDocument/2006/relationships/slideLayout" Target="../slideLayouts/slideLayout9.xml"/><Relationship Id="rId4" Type="http://schemas.openxmlformats.org/officeDocument/2006/relationships/image" Target="../media/image124.png"/><Relationship Id="rId3" Type="http://schemas.openxmlformats.org/officeDocument/2006/relationships/image" Target="../media/image123.png"/><Relationship Id="rId2" Type="http://schemas.openxmlformats.org/officeDocument/2006/relationships/image" Target="../media/image122.png"/><Relationship Id="rId1" Type="http://schemas.openxmlformats.org/officeDocument/2006/relationships/image" Target="../media/image121.png"/></Relationships>
</file>

<file path=ppt/slides/_rels/slide52.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microsoft.com/office/2007/relationships/hdphoto" Target="../media/image126.wdp"/><Relationship Id="rId1" Type="http://schemas.openxmlformats.org/officeDocument/2006/relationships/image" Target="../media/image125.png"/></Relationships>
</file>

<file path=ppt/slides/_rels/slide53.xml.rels><?xml version="1.0" encoding="UTF-8" standalone="yes"?>
<Relationships xmlns="http://schemas.openxmlformats.org/package/2006/relationships"><Relationship Id="rId5" Type="http://schemas.openxmlformats.org/officeDocument/2006/relationships/slideLayout" Target="../slideLayouts/slideLayout9.xml"/><Relationship Id="rId4" Type="http://schemas.openxmlformats.org/officeDocument/2006/relationships/image" Target="../media/image130.png"/><Relationship Id="rId3" Type="http://schemas.openxmlformats.org/officeDocument/2006/relationships/image" Target="../media/image129.png"/><Relationship Id="rId2" Type="http://schemas.microsoft.com/office/2007/relationships/hdphoto" Target="../media/image128.wdp"/><Relationship Id="rId1" Type="http://schemas.openxmlformats.org/officeDocument/2006/relationships/image" Target="../media/image127.png"/></Relationships>
</file>

<file path=ppt/slides/_rels/slide54.xml.rels><?xml version="1.0" encoding="UTF-8" standalone="yes"?>
<Relationships xmlns="http://schemas.openxmlformats.org/package/2006/relationships"><Relationship Id="rId6" Type="http://schemas.openxmlformats.org/officeDocument/2006/relationships/slideLayout" Target="../slideLayouts/slideLayout9.xml"/><Relationship Id="rId5" Type="http://schemas.microsoft.com/office/2007/relationships/hdphoto" Target="../media/image135.wdp"/><Relationship Id="rId4" Type="http://schemas.openxmlformats.org/officeDocument/2006/relationships/image" Target="../media/image134.png"/><Relationship Id="rId3" Type="http://schemas.openxmlformats.org/officeDocument/2006/relationships/image" Target="../media/image133.png"/><Relationship Id="rId2" Type="http://schemas.microsoft.com/office/2007/relationships/hdphoto" Target="../media/image132.wdp"/><Relationship Id="rId1" Type="http://schemas.openxmlformats.org/officeDocument/2006/relationships/image" Target="../media/image131.png"/></Relationships>
</file>

<file path=ppt/slides/_rels/slide55.xml.rels><?xml version="1.0" encoding="UTF-8" standalone="yes"?>
<Relationships xmlns="http://schemas.openxmlformats.org/package/2006/relationships"><Relationship Id="rId7" Type="http://schemas.openxmlformats.org/officeDocument/2006/relationships/slideLayout" Target="../slideLayouts/slideLayout9.xml"/><Relationship Id="rId6" Type="http://schemas.openxmlformats.org/officeDocument/2006/relationships/image" Target="../media/image141.png"/><Relationship Id="rId5" Type="http://schemas.openxmlformats.org/officeDocument/2006/relationships/image" Target="../media/image140.png"/><Relationship Id="rId4" Type="http://schemas.microsoft.com/office/2007/relationships/hdphoto" Target="../media/image139.wdp"/><Relationship Id="rId3" Type="http://schemas.openxmlformats.org/officeDocument/2006/relationships/image" Target="../media/image138.png"/><Relationship Id="rId2" Type="http://schemas.microsoft.com/office/2007/relationships/hdphoto" Target="../media/image137.wdp"/><Relationship Id="rId1" Type="http://schemas.openxmlformats.org/officeDocument/2006/relationships/image" Target="../media/image136.png"/></Relationships>
</file>

<file path=ppt/slides/_rels/slide56.xml.rels><?xml version="1.0" encoding="UTF-8" standalone="yes"?>
<Relationships xmlns="http://schemas.openxmlformats.org/package/2006/relationships"><Relationship Id="rId4" Type="http://schemas.openxmlformats.org/officeDocument/2006/relationships/slideLayout" Target="../slideLayouts/slideLayout9.xml"/><Relationship Id="rId3" Type="http://schemas.openxmlformats.org/officeDocument/2006/relationships/image" Target="../media/image143.png"/><Relationship Id="rId2" Type="http://schemas.microsoft.com/office/2007/relationships/hdphoto" Target="../media/image101.wdp"/><Relationship Id="rId1" Type="http://schemas.openxmlformats.org/officeDocument/2006/relationships/image" Target="../media/image142.png"/></Relationships>
</file>

<file path=ppt/slides/_rels/slide57.xml.rels><?xml version="1.0" encoding="UTF-8" standalone="yes"?>
<Relationships xmlns="http://schemas.openxmlformats.org/package/2006/relationships"><Relationship Id="rId6" Type="http://schemas.openxmlformats.org/officeDocument/2006/relationships/slideLayout" Target="../slideLayouts/slideLayout9.xml"/><Relationship Id="rId5" Type="http://schemas.openxmlformats.org/officeDocument/2006/relationships/image" Target="../media/image148.png"/><Relationship Id="rId4" Type="http://schemas.openxmlformats.org/officeDocument/2006/relationships/image" Target="../media/image147.png"/><Relationship Id="rId3" Type="http://schemas.openxmlformats.org/officeDocument/2006/relationships/image" Target="../media/image146.png"/><Relationship Id="rId2" Type="http://schemas.microsoft.com/office/2007/relationships/hdphoto" Target="../media/image145.wdp"/><Relationship Id="rId1" Type="http://schemas.openxmlformats.org/officeDocument/2006/relationships/image" Target="../media/image144.png"/></Relationships>
</file>

<file path=ppt/slides/_rels/slide58.xml.rels><?xml version="1.0" encoding="UTF-8" standalone="yes"?>
<Relationships xmlns="http://schemas.openxmlformats.org/package/2006/relationships"><Relationship Id="rId4" Type="http://schemas.openxmlformats.org/officeDocument/2006/relationships/slideLayout" Target="../slideLayouts/slideLayout9.xml"/><Relationship Id="rId3" Type="http://schemas.openxmlformats.org/officeDocument/2006/relationships/image" Target="../media/image149.png"/><Relationship Id="rId2" Type="http://schemas.microsoft.com/office/2007/relationships/hdphoto" Target="../media/image101.wdp"/><Relationship Id="rId1" Type="http://schemas.openxmlformats.org/officeDocument/2006/relationships/image" Target="../media/image142.png"/></Relationships>
</file>

<file path=ppt/slides/_rels/slide59.xml.rels><?xml version="1.0" encoding="UTF-8" standalone="yes"?>
<Relationships xmlns="http://schemas.openxmlformats.org/package/2006/relationships"><Relationship Id="rId5" Type="http://schemas.openxmlformats.org/officeDocument/2006/relationships/slideLayout" Target="../slideLayouts/slideLayout9.xml"/><Relationship Id="rId4" Type="http://schemas.openxmlformats.org/officeDocument/2006/relationships/image" Target="../media/image153.png"/><Relationship Id="rId3" Type="http://schemas.openxmlformats.org/officeDocument/2006/relationships/image" Target="../media/image152.png"/><Relationship Id="rId2" Type="http://schemas.microsoft.com/office/2007/relationships/hdphoto" Target="../media/image151.wdp"/><Relationship Id="rId1" Type="http://schemas.openxmlformats.org/officeDocument/2006/relationships/image" Target="../media/image150.pn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1.png"/></Relationships>
</file>

<file path=ppt/slides/_rels/slide60.xml.rels><?xml version="1.0" encoding="UTF-8" standalone="yes"?>
<Relationships xmlns="http://schemas.openxmlformats.org/package/2006/relationships"><Relationship Id="rId7" Type="http://schemas.openxmlformats.org/officeDocument/2006/relationships/notesSlide" Target="../notesSlides/notesSlide1.xml"/><Relationship Id="rId6" Type="http://schemas.openxmlformats.org/officeDocument/2006/relationships/slideLayout" Target="../slideLayouts/slideLayout9.xml"/><Relationship Id="rId5" Type="http://schemas.openxmlformats.org/officeDocument/2006/relationships/image" Target="../media/image158.png"/><Relationship Id="rId4" Type="http://schemas.microsoft.com/office/2007/relationships/hdphoto" Target="../media/image157.wdp"/><Relationship Id="rId3" Type="http://schemas.openxmlformats.org/officeDocument/2006/relationships/image" Target="../media/image156.png"/><Relationship Id="rId2" Type="http://schemas.microsoft.com/office/2007/relationships/hdphoto" Target="../media/image155.wdp"/><Relationship Id="rId1" Type="http://schemas.openxmlformats.org/officeDocument/2006/relationships/image" Target="../media/image154.png"/></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5" Type="http://schemas.openxmlformats.org/officeDocument/2006/relationships/slideLayout" Target="../slideLayouts/slideLayout9.xml"/><Relationship Id="rId4" Type="http://schemas.microsoft.com/office/2007/relationships/hdphoto" Target="../media/image25.wdp"/><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image" Target="../media/image22.png"/></Relationships>
</file>

<file path=ppt/slides/_rels/slide8.xml.rels><?xml version="1.0" encoding="UTF-8" standalone="yes"?>
<Relationships xmlns="http://schemas.openxmlformats.org/package/2006/relationships"><Relationship Id="rId5" Type="http://schemas.openxmlformats.org/officeDocument/2006/relationships/slideLayout" Target="../slideLayouts/slideLayout9.xml"/><Relationship Id="rId4" Type="http://schemas.openxmlformats.org/officeDocument/2006/relationships/image" Target="../media/image29.png"/><Relationship Id="rId3" Type="http://schemas.microsoft.com/office/2007/relationships/hdphoto" Target="../media/image28.wdp"/><Relationship Id="rId2" Type="http://schemas.openxmlformats.org/officeDocument/2006/relationships/image" Target="../media/image27.png"/><Relationship Id="rId1" Type="http://schemas.openxmlformats.org/officeDocument/2006/relationships/image" Target="../media/image26.png"/></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9.xml"/><Relationship Id="rId3" Type="http://schemas.microsoft.com/office/2007/relationships/hdphoto" Target="../media/image32.wdp"/><Relationship Id="rId2" Type="http://schemas.openxmlformats.org/officeDocument/2006/relationships/image" Target="../media/image31.png"/><Relationship Id="rId1" Type="http://schemas.openxmlformats.org/officeDocument/2006/relationships/image" Target="../media/image3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p:txBody>
          <a:bodyPr/>
          <a:lstStyle/>
          <a:p>
            <a:r>
              <a:rPr lang="en-US" altLang="zh-CN" dirty="0" err="1"/>
              <a:t>Ghidra</a:t>
            </a:r>
            <a:r>
              <a:rPr lang="en-US" altLang="zh-CN" dirty="0"/>
              <a:t> </a:t>
            </a:r>
            <a:r>
              <a:rPr lang="en-US" altLang="zh-CN" dirty="0" err="1"/>
              <a:t>Quickstart</a:t>
            </a:r>
            <a:endParaRPr lang="zh-CN" altLang="en-US" dirty="0"/>
          </a:p>
        </p:txBody>
      </p:sp>
      <p:sp>
        <p:nvSpPr>
          <p:cNvPr id="4" name="标题 3"/>
          <p:cNvSpPr>
            <a:spLocks noGrp="1"/>
          </p:cNvSpPr>
          <p:nvPr>
            <p:ph type="ctrTitle"/>
          </p:nvPr>
        </p:nvSpPr>
        <p:spPr/>
        <p:txBody>
          <a:bodyPr/>
          <a:lstStyle/>
          <a:p>
            <a:r>
              <a:rPr lang="en-US" altLang="zh-CN" sz="7200" dirty="0" err="1"/>
              <a:t>Ghidra</a:t>
            </a:r>
            <a:r>
              <a:rPr lang="en-US" altLang="zh-CN" sz="7200" dirty="0"/>
              <a:t> </a:t>
            </a:r>
            <a:r>
              <a:rPr lang="zh-CN" altLang="en-US" sz="7200" dirty="0"/>
              <a:t>使用指北</a:t>
            </a:r>
            <a:endParaRPr lang="zh-CN" altLang="en-US" dirty="0"/>
          </a:p>
        </p:txBody>
      </p:sp>
      <p:sp>
        <p:nvSpPr>
          <p:cNvPr id="5" name="文本占位符 4"/>
          <p:cNvSpPr>
            <a:spLocks noGrp="1"/>
          </p:cNvSpPr>
          <p:nvPr>
            <p:ph type="body" sz="quarter" idx="11"/>
          </p:nvPr>
        </p:nvSpPr>
        <p:spPr/>
        <p:txBody>
          <a:bodyPr/>
          <a:lstStyle/>
          <a:p>
            <a:r>
              <a:rPr lang="en-US" altLang="zh-CN" dirty="0"/>
              <a:t>2024.5.19</a:t>
            </a:r>
            <a:endParaRPr lang="zh-CN" altLang="en-US" dirty="0"/>
          </a:p>
        </p:txBody>
      </p:sp>
      <p:sp>
        <p:nvSpPr>
          <p:cNvPr id="6" name="文本占位符 5"/>
          <p:cNvSpPr>
            <a:spLocks noGrp="1"/>
          </p:cNvSpPr>
          <p:nvPr>
            <p:ph type="body" sz="quarter" idx="10"/>
          </p:nvPr>
        </p:nvSpPr>
        <p:spPr/>
        <p:txBody>
          <a:bodyPr/>
          <a:lstStyle/>
          <a:p>
            <a:r>
              <a:rPr lang="en-US" altLang="zh-CN" dirty="0"/>
              <a:t>Author</a:t>
            </a:r>
            <a:r>
              <a:rPr lang="en-US" altLang="zh-CN"/>
              <a:t>: </a:t>
            </a:r>
            <a:r>
              <a:rPr lang="x-none" altLang="en-US"/>
              <a:t>CoLin</a:t>
            </a:r>
            <a:endParaRPr lang="x-none" altLang="en-US" dirty="0"/>
          </a:p>
        </p:txBody>
      </p:sp>
      <p:sp>
        <p:nvSpPr>
          <p:cNvPr id="7" name="文本占位符 5"/>
          <p:cNvSpPr txBox="1"/>
          <p:nvPr/>
        </p:nvSpPr>
        <p:spPr>
          <a:xfrm>
            <a:off x="5651498" y="5153957"/>
            <a:ext cx="2654794" cy="245363"/>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400" b="0" kern="1200">
                <a:solidFill>
                  <a:schemeClr val="bg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600" kern="1200">
                <a:solidFill>
                  <a:schemeClr val="bg2"/>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400" kern="1200">
                <a:solidFill>
                  <a:schemeClr val="bg2"/>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200" kern="1200">
                <a:solidFill>
                  <a:schemeClr val="bg2"/>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200" kern="1200">
                <a:solidFill>
                  <a:schemeClr val="bg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x-none" altLang="en-US" dirty="0"/>
              <a:t>Github: Hornos3</a:t>
            </a:r>
            <a:endParaRPr lang="x-none" altLang="en-US" dirty="0"/>
          </a:p>
        </p:txBody>
      </p:sp>
      <p:pic>
        <p:nvPicPr>
          <p:cNvPr id="9" name="图片占位符 8" descr="图片包含 室内, 桌子, 前, 电脑&#10;&#10;描述已自动生成"/>
          <p:cNvPicPr>
            <a:picLocks noGrp="1" noChangeAspect="1"/>
          </p:cNvPicPr>
          <p:nvPr>
            <p:ph type="pic" sz="quarter" idx="12"/>
          </p:nvPr>
        </p:nvPicPr>
        <p:blipFill rotWithShape="1">
          <a:blip r:embed="rId1" cstate="print">
            <a:extLst>
              <a:ext uri="{BEBA8EAE-BF5A-486C-A8C5-ECC9F3942E4B}">
                <a14:imgProps xmlns:a14="http://schemas.microsoft.com/office/drawing/2010/main">
                  <a14:imgLayer r:embed="rId2">
                    <a14:imgEffect>
                      <a14:backgroundRemoval t="10000" b="91429" l="9329" r="89853">
                        <a14:foregroundMark x1="40098" y1="35385" x2="28969" y2="36703"/>
                        <a14:foregroundMark x1="42390" y1="35385" x2="47954" y2="41319"/>
                        <a14:foregroundMark x1="12602" y1="34615" x2="9984" y2="34615"/>
                        <a14:foregroundMark x1="31915" y1="89121" x2="30933" y2="91648"/>
                        <a14:foregroundMark x1="10802" y1="36484" x2="9820" y2="36154"/>
                        <a14:foregroundMark x1="9329" y1="34066" x2="11457" y2="34945"/>
                        <a14:foregroundMark x1="19313" y1="42418" x2="18331" y2="42967"/>
                        <a14:backgroundMark x1="43535" y1="92747" x2="42717" y2="95055"/>
                        <a14:backgroundMark x1="34697" y1="94176" x2="33061" y2="95275"/>
                        <a14:backgroundMark x1="65630" y1="94286" x2="63666" y2="94725"/>
                        <a14:backgroundMark x1="67430" y1="93077" x2="62520" y2="94945"/>
                        <a14:backgroundMark x1="32570" y1="94176" x2="34206" y2="94066"/>
                        <a14:backgroundMark x1="67594" y1="91099" x2="66612" y2="94176"/>
                      </a14:backgroundRemoval>
                    </a14:imgEffect>
                  </a14:imgLayer>
                </a14:imgProps>
              </a:ext>
              <a:ext uri="{28A0092B-C50C-407E-A947-70E740481C1C}">
                <a14:useLocalDpi xmlns:a14="http://schemas.microsoft.com/office/drawing/2010/main" val="0"/>
              </a:ext>
            </a:extLst>
          </a:blip>
          <a:srcRect t="22406" b="22406"/>
          <a:stretch>
            <a:fillRect/>
          </a:stretch>
        </p:blipFill>
        <p:spPr>
          <a:xfrm>
            <a:off x="8814262" y="3917171"/>
            <a:ext cx="3159658" cy="2596243"/>
          </a:xfrm>
          <a:prstGeom prst="rect">
            <a:avLst/>
          </a:prstGeom>
        </p:spPr>
      </p:pic>
      <p:sp>
        <p:nvSpPr>
          <p:cNvPr id="8" name="文本占位符 5"/>
          <p:cNvSpPr txBox="1"/>
          <p:nvPr/>
        </p:nvSpPr>
        <p:spPr>
          <a:xfrm>
            <a:off x="5651498" y="5457247"/>
            <a:ext cx="2654794" cy="245363"/>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400" b="0" kern="1200">
                <a:solidFill>
                  <a:schemeClr val="bg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600" kern="1200">
                <a:solidFill>
                  <a:schemeClr val="bg2"/>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400" kern="1200">
                <a:solidFill>
                  <a:schemeClr val="bg2"/>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200" kern="1200">
                <a:solidFill>
                  <a:schemeClr val="bg2"/>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200" kern="1200">
                <a:solidFill>
                  <a:schemeClr val="bg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x-none" altLang="en-US" dirty="0"/>
              <a:t>Blog: Hornos3.github.io</a:t>
            </a:r>
            <a:endParaRPr lang="x-none" altLang="en-US" dirty="0"/>
          </a:p>
        </p:txBody>
      </p:sp>
      <p:pic>
        <p:nvPicPr>
          <p:cNvPr id="10" name="图片 9" descr="校徽"/>
          <p:cNvPicPr>
            <a:picLocks noChangeAspect="1"/>
          </p:cNvPicPr>
          <p:nvPr/>
        </p:nvPicPr>
        <p:blipFill>
          <a:blip r:embed="rId3"/>
          <a:stretch>
            <a:fillRect/>
          </a:stretch>
        </p:blipFill>
        <p:spPr>
          <a:xfrm>
            <a:off x="7675677" y="49718"/>
            <a:ext cx="630615" cy="478873"/>
          </a:xfrm>
          <a:prstGeom prst="rect">
            <a:avLst/>
          </a:prstGeom>
        </p:spPr>
      </p:pic>
      <p:pic>
        <p:nvPicPr>
          <p:cNvPr id="11" name="Picture 2"/>
          <p:cNvPicPr>
            <a:picLocks noChangeAspect="1" noChangeArrowheads="1"/>
          </p:cNvPicPr>
          <p:nvPr/>
        </p:nvPicPr>
        <p:blipFill>
          <a:blip r:embed="rId4" cstate="hqprint">
            <a:extLst>
              <a:ext uri="{28A0092B-C50C-407E-A947-70E740481C1C}">
                <a14:useLocalDpi xmlns:a14="http://schemas.microsoft.com/office/drawing/2010/main" val="0"/>
              </a:ext>
            </a:extLst>
          </a:blip>
          <a:srcRect/>
          <a:stretch>
            <a:fillRect/>
          </a:stretch>
        </p:blipFill>
        <p:spPr bwMode="auto">
          <a:xfrm>
            <a:off x="3978639" y="0"/>
            <a:ext cx="1301020" cy="528591"/>
          </a:xfrm>
          <a:prstGeom prst="rect">
            <a:avLst/>
          </a:prstGeom>
          <a:noFill/>
          <a:extLst>
            <a:ext uri="{909E8E84-426E-40DD-AFC4-6F175D3DCCD1}">
              <a14:hiddenFill xmlns:a14="http://schemas.microsoft.com/office/drawing/2010/main">
                <a:solidFill>
                  <a:srgbClr val="FFFFFF"/>
                </a:solidFill>
              </a14:hiddenFill>
            </a:ext>
          </a:extLst>
        </p:spPr>
      </p:pic>
      <p:sp>
        <p:nvSpPr>
          <p:cNvPr id="2" name="文本占位符 5"/>
          <p:cNvSpPr txBox="1"/>
          <p:nvPr/>
        </p:nvSpPr>
        <p:spPr>
          <a:xfrm>
            <a:off x="5651500" y="5760085"/>
            <a:ext cx="2654935" cy="245110"/>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400" b="0" kern="1200">
                <a:solidFill>
                  <a:schemeClr val="bg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600" kern="1200">
                <a:solidFill>
                  <a:schemeClr val="bg2"/>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400" kern="1200">
                <a:solidFill>
                  <a:schemeClr val="bg2"/>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200" kern="1200">
                <a:solidFill>
                  <a:schemeClr val="bg2"/>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200" kern="1200">
                <a:solidFill>
                  <a:schemeClr val="bg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x-none" altLang="en-US" dirty="0"/>
              <a:t>Email: hornos@hust.edu.cn</a:t>
            </a:r>
            <a:endParaRPr lang="x-none" altLang="en-US" dirty="0"/>
          </a:p>
        </p:txBody>
      </p:sp>
    </p:spTree>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txBox="1"/>
          <p:nvPr/>
        </p:nvSpPr>
        <p:spPr>
          <a:xfrm>
            <a:off x="669924" y="1"/>
            <a:ext cx="10850563" cy="1028699"/>
          </a:xfrm>
          <a:prstGeom prst="rect">
            <a:avLst/>
          </a:prstGeom>
        </p:spPr>
        <p:txBody>
          <a:bodyPr/>
          <a:lstStyle>
            <a:lvl1pPr algn="l" defTabSz="914400" rtl="0" eaLnBrk="1" latinLnBrk="0" hangingPunct="1">
              <a:lnSpc>
                <a:spcPct val="90000"/>
              </a:lnSpc>
              <a:spcBef>
                <a:spcPct val="0"/>
              </a:spcBef>
              <a:buNone/>
              <a:defRPr sz="2800" b="0" kern="1200">
                <a:solidFill>
                  <a:schemeClr val="bg1"/>
                </a:solidFill>
                <a:latin typeface="+mj-lt"/>
                <a:ea typeface="+mj-ea"/>
                <a:cs typeface="+mj-cs"/>
              </a:defRPr>
            </a:lvl1pPr>
          </a:lstStyle>
          <a:p>
            <a:endParaRPr lang="en-US" altLang="zh-CN" dirty="0"/>
          </a:p>
          <a:p>
            <a:r>
              <a:rPr lang="en-US" altLang="zh-CN" dirty="0"/>
              <a:t>B. </a:t>
            </a:r>
            <a:r>
              <a:rPr lang="en-US" altLang="zh-CN" dirty="0" err="1"/>
              <a:t>Ghidra</a:t>
            </a:r>
            <a:r>
              <a:rPr lang="en-US" altLang="zh-CN" dirty="0"/>
              <a:t> GUI </a:t>
            </a:r>
            <a:r>
              <a:rPr lang="zh-CN" altLang="en-US" dirty="0"/>
              <a:t>操作介绍 </a:t>
            </a:r>
            <a:r>
              <a:rPr lang="en-US" altLang="zh-CN" dirty="0"/>
              <a:t>—— </a:t>
            </a:r>
            <a:r>
              <a:rPr lang="en-US" altLang="zh-CN" dirty="0" err="1"/>
              <a:t>Ghidra</a:t>
            </a:r>
            <a:r>
              <a:rPr lang="en-US" altLang="zh-CN" dirty="0"/>
              <a:t> Listing</a:t>
            </a:r>
            <a:endParaRPr lang="zh-CN" altLang="en-US" dirty="0"/>
          </a:p>
        </p:txBody>
      </p:sp>
      <p:sp>
        <p:nvSpPr>
          <p:cNvPr id="6" name="文本框 5"/>
          <p:cNvSpPr txBox="1"/>
          <p:nvPr/>
        </p:nvSpPr>
        <p:spPr>
          <a:xfrm>
            <a:off x="669924" y="839496"/>
            <a:ext cx="3070226" cy="369332"/>
          </a:xfrm>
          <a:prstGeom prst="rect">
            <a:avLst/>
          </a:prstGeom>
          <a:noFill/>
        </p:spPr>
        <p:txBody>
          <a:bodyPr wrap="square" rtlCol="0">
            <a:spAutoFit/>
          </a:bodyPr>
          <a:lstStyle/>
          <a:p>
            <a:r>
              <a:rPr lang="en-US" altLang="zh-CN" dirty="0">
                <a:solidFill>
                  <a:schemeClr val="bg1"/>
                </a:solidFill>
                <a:latin typeface="+mn-ea"/>
              </a:rPr>
              <a:t>GUI Instructions</a:t>
            </a:r>
            <a:endParaRPr lang="zh-CN" altLang="en-US" dirty="0">
              <a:solidFill>
                <a:schemeClr val="bg1"/>
              </a:solidFill>
              <a:latin typeface="+mn-ea"/>
            </a:endParaRPr>
          </a:p>
        </p:txBody>
      </p:sp>
      <p:sp>
        <p:nvSpPr>
          <p:cNvPr id="7" name="文本框 6"/>
          <p:cNvSpPr txBox="1"/>
          <p:nvPr/>
        </p:nvSpPr>
        <p:spPr>
          <a:xfrm>
            <a:off x="669924" y="1308685"/>
            <a:ext cx="10850563" cy="874535"/>
          </a:xfrm>
          <a:prstGeom prst="rect">
            <a:avLst/>
          </a:prstGeom>
          <a:noFill/>
        </p:spPr>
        <p:txBody>
          <a:bodyPr wrap="square" rtlCol="0">
            <a:spAutoFit/>
          </a:bodyPr>
          <a:lstStyle/>
          <a:p>
            <a:pPr>
              <a:lnSpc>
                <a:spcPct val="150000"/>
              </a:lnSpc>
            </a:pPr>
            <a:r>
              <a:rPr lang="en-US" altLang="zh-CN" dirty="0" err="1">
                <a:solidFill>
                  <a:schemeClr val="tx2"/>
                </a:solidFill>
                <a:latin typeface="+mn-ea"/>
              </a:rPr>
              <a:t>Ghidra</a:t>
            </a:r>
            <a:r>
              <a:rPr lang="en-US" altLang="zh-CN" dirty="0">
                <a:solidFill>
                  <a:schemeClr val="tx2"/>
                </a:solidFill>
                <a:latin typeface="+mn-ea"/>
              </a:rPr>
              <a:t> Listing</a:t>
            </a:r>
            <a:r>
              <a:rPr lang="zh-CN" altLang="en-US" dirty="0">
                <a:solidFill>
                  <a:schemeClr val="tx2"/>
                </a:solidFill>
                <a:latin typeface="+mn-ea"/>
              </a:rPr>
              <a:t> 是 </a:t>
            </a:r>
            <a:r>
              <a:rPr lang="en-US" altLang="zh-CN" dirty="0" err="1">
                <a:solidFill>
                  <a:schemeClr val="tx2"/>
                </a:solidFill>
                <a:latin typeface="+mn-ea"/>
              </a:rPr>
              <a:t>Ghidra</a:t>
            </a:r>
            <a:r>
              <a:rPr lang="en-US" altLang="zh-CN" dirty="0">
                <a:solidFill>
                  <a:schemeClr val="tx2"/>
                </a:solidFill>
                <a:latin typeface="+mn-ea"/>
              </a:rPr>
              <a:t> </a:t>
            </a:r>
            <a:r>
              <a:rPr lang="zh-CN" altLang="en-US" dirty="0">
                <a:solidFill>
                  <a:schemeClr val="tx2"/>
                </a:solidFill>
                <a:latin typeface="+mn-ea"/>
              </a:rPr>
              <a:t>的重要模块，占据 </a:t>
            </a:r>
            <a:r>
              <a:rPr lang="en-US" altLang="zh-CN" dirty="0" err="1">
                <a:solidFill>
                  <a:schemeClr val="tx2"/>
                </a:solidFill>
                <a:latin typeface="+mn-ea"/>
              </a:rPr>
              <a:t>Ghidra</a:t>
            </a:r>
            <a:r>
              <a:rPr lang="en-US" altLang="zh-CN" dirty="0">
                <a:solidFill>
                  <a:schemeClr val="tx2"/>
                </a:solidFill>
                <a:latin typeface="+mn-ea"/>
              </a:rPr>
              <a:t> GUI </a:t>
            </a:r>
            <a:r>
              <a:rPr lang="zh-CN" altLang="en-US" dirty="0">
                <a:solidFill>
                  <a:schemeClr val="tx2"/>
                </a:solidFill>
                <a:latin typeface="+mn-ea"/>
              </a:rPr>
              <a:t>的大部分空间。</a:t>
            </a:r>
            <a:endParaRPr lang="en-US" altLang="zh-CN" dirty="0">
              <a:solidFill>
                <a:schemeClr val="tx2"/>
              </a:solidFill>
              <a:latin typeface="+mn-ea"/>
            </a:endParaRPr>
          </a:p>
          <a:p>
            <a:pPr>
              <a:lnSpc>
                <a:spcPct val="150000"/>
              </a:lnSpc>
            </a:pPr>
            <a:r>
              <a:rPr lang="zh-CN" altLang="en-US" dirty="0">
                <a:solidFill>
                  <a:schemeClr val="tx2"/>
                </a:solidFill>
                <a:latin typeface="+mn-ea"/>
              </a:rPr>
              <a:t>包含函数、数据、指令、标号等二进制文件的几乎所有重要数据，与 </a:t>
            </a:r>
            <a:r>
              <a:rPr lang="en-US" altLang="zh-CN" dirty="0">
                <a:solidFill>
                  <a:schemeClr val="tx2"/>
                </a:solidFill>
                <a:latin typeface="+mn-ea"/>
              </a:rPr>
              <a:t>IDA Pro</a:t>
            </a:r>
            <a:r>
              <a:rPr lang="zh-CN" altLang="en-US" dirty="0">
                <a:solidFill>
                  <a:schemeClr val="tx2"/>
                </a:solidFill>
                <a:latin typeface="+mn-ea"/>
              </a:rPr>
              <a:t> 的 </a:t>
            </a:r>
            <a:r>
              <a:rPr lang="en-US" altLang="zh-CN" dirty="0">
                <a:solidFill>
                  <a:schemeClr val="tx2"/>
                </a:solidFill>
                <a:latin typeface="+mn-ea"/>
              </a:rPr>
              <a:t>Text View </a:t>
            </a:r>
            <a:r>
              <a:rPr lang="zh-CN" altLang="en-US" dirty="0">
                <a:solidFill>
                  <a:schemeClr val="tx2"/>
                </a:solidFill>
                <a:latin typeface="+mn-ea"/>
              </a:rPr>
              <a:t>功能相似。</a:t>
            </a:r>
            <a:endParaRPr lang="en-US" altLang="zh-CN" dirty="0">
              <a:solidFill>
                <a:schemeClr val="tx2"/>
              </a:solidFill>
              <a:latin typeface="+mn-ea"/>
            </a:endParaRPr>
          </a:p>
        </p:txBody>
      </p:sp>
      <p:grpSp>
        <p:nvGrpSpPr>
          <p:cNvPr id="5" name="组合 4"/>
          <p:cNvGrpSpPr/>
          <p:nvPr/>
        </p:nvGrpSpPr>
        <p:grpSpPr>
          <a:xfrm>
            <a:off x="3134886" y="2283077"/>
            <a:ext cx="5920638" cy="4396072"/>
            <a:chOff x="2205037" y="2523755"/>
            <a:chExt cx="5920638" cy="4396072"/>
          </a:xfrm>
        </p:grpSpPr>
        <p:sp>
          <p:nvSpPr>
            <p:cNvPr id="9" name="矩形: 圆角 8"/>
            <p:cNvSpPr/>
            <p:nvPr/>
          </p:nvSpPr>
          <p:spPr>
            <a:xfrm>
              <a:off x="2205037" y="2523755"/>
              <a:ext cx="5920638" cy="4396072"/>
            </a:xfrm>
            <a:prstGeom prst="roundRect">
              <a:avLst>
                <a:gd name="adj" fmla="val 4944"/>
              </a:avLst>
            </a:prstGeom>
            <a:gradFill flip="none" rotWithShape="1">
              <a:gsLst>
                <a:gs pos="0">
                  <a:srgbClr val="A58162">
                    <a:shade val="30000"/>
                    <a:satMod val="115000"/>
                  </a:srgbClr>
                </a:gs>
                <a:gs pos="50000">
                  <a:srgbClr val="A58162">
                    <a:shade val="67500"/>
                    <a:satMod val="115000"/>
                  </a:srgbClr>
                </a:gs>
                <a:gs pos="100000">
                  <a:srgbClr val="A58162">
                    <a:shade val="100000"/>
                    <a:satMod val="115000"/>
                  </a:srgbClr>
                </a:gs>
              </a:gsLst>
              <a:lin ang="5400000" scaled="1"/>
              <a:tileRect/>
            </a:gradFill>
            <a:ln w="127000">
              <a:solidFill>
                <a:srgbClr val="FFFFFF"/>
              </a:solidFill>
            </a:ln>
            <a:effectLst>
              <a:outerShdw blurRad="50800" dist="38100" dir="2700000" algn="tl" rotWithShape="0">
                <a:prstClr val="black">
                  <a:alpha val="40000"/>
                </a:prstClr>
              </a:outerShdw>
            </a:effectLst>
          </p:spPr>
          <p:style>
            <a:lnRef idx="0">
              <a:scrgbClr r="0" g="0" b="0"/>
            </a:lnRef>
            <a:fillRef idx="0">
              <a:scrgbClr r="0" g="0" b="0"/>
            </a:fillRef>
            <a:effectRef idx="0">
              <a:scrgbClr r="0" g="0" b="0"/>
            </a:effectRef>
            <a:fontRef idx="minor">
              <a:schemeClr val="lt1"/>
            </a:fontRef>
          </p:style>
          <p:txBody>
            <a:bodyPr rtlCol="0" anchor="ctr"/>
            <a:lstStyle/>
            <a:p>
              <a:pPr algn="ctr"/>
              <a:endParaRPr lang="zh-CN" altLang="en-US"/>
            </a:p>
          </p:txBody>
        </p:sp>
        <p:pic>
          <p:nvPicPr>
            <p:cNvPr id="4" name="图片 3"/>
            <p:cNvPicPr>
              <a:picLocks noChangeAspect="1"/>
            </p:cNvPicPr>
            <p:nvPr/>
          </p:nvPicPr>
          <p:blipFill rotWithShape="1">
            <a:blip r:embed="rId1"/>
            <a:srcRect b="1816"/>
            <a:stretch>
              <a:fillRect/>
            </a:stretch>
          </p:blipFill>
          <p:spPr>
            <a:xfrm>
              <a:off x="2256889" y="2585926"/>
              <a:ext cx="5808750" cy="4272074"/>
            </a:xfrm>
            <a:prstGeom prst="roundRect">
              <a:avLst>
                <a:gd name="adj" fmla="val 3427"/>
              </a:avLst>
            </a:prstGeom>
            <a:solidFill>
              <a:srgbClr val="FFFFFF">
                <a:shade val="85000"/>
              </a:srgbClr>
            </a:solidFill>
            <a:ln>
              <a:noFill/>
            </a:ln>
            <a:effectLst/>
          </p:spPr>
        </p:pic>
      </p:grpSp>
      <p:pic>
        <p:nvPicPr>
          <p:cNvPr id="12" name="Picture 7" descr="A stuffed cat toy with a bell&#10;&#10;Description automatically generated"/>
          <p:cNvPicPr>
            <a:picLocks noChangeAspect="1"/>
          </p:cNvPicPr>
          <p:nvPr/>
        </p:nvPicPr>
        <p:blipFill rotWithShape="1">
          <a:blip r:embed="rId2" cstate="print">
            <a:extLst>
              <a:ext uri="{BEBA8EAE-BF5A-486C-A8C5-ECC9F3942E4B}">
                <a14:imgProps xmlns:a14="http://schemas.microsoft.com/office/drawing/2010/main">
                  <a14:imgLayer r:embed="rId3">
                    <a14:imgEffect>
                      <a14:backgroundRemoval t="10000" b="90000" l="0" r="84962">
                        <a14:backgroundMark x1="61278" y1="82813" x2="63534" y2="80938"/>
                      </a14:backgroundRemoval>
                    </a14:imgEffect>
                  </a14:imgLayer>
                </a14:imgProps>
              </a:ext>
              <a:ext uri="{28A0092B-C50C-407E-A947-70E740481C1C}">
                <a14:useLocalDpi xmlns:a14="http://schemas.microsoft.com/office/drawing/2010/main" val="0"/>
              </a:ext>
            </a:extLst>
          </a:blip>
          <a:srcRect/>
          <a:stretch>
            <a:fillRect/>
          </a:stretch>
        </p:blipFill>
        <p:spPr>
          <a:xfrm>
            <a:off x="-229909" y="5028446"/>
            <a:ext cx="1626909" cy="1957182"/>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strips(downLeft)">
                                      <p:cBhvr>
                                        <p:cTn id="7" dur="500"/>
                                        <p:tgtEl>
                                          <p:spTgt spid="7"/>
                                        </p:tgtEl>
                                      </p:cBhvr>
                                    </p:animEffect>
                                  </p:childTnLst>
                                </p:cTn>
                              </p:par>
                              <p:par>
                                <p:cTn id="8" presetID="18" presetClass="entr" presetSubtype="12"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strips(downLeft)">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0" y="3729940"/>
            <a:ext cx="12192000" cy="775547"/>
          </a:xfrm>
          <a:prstGeom prst="rect">
            <a:avLst/>
          </a:prstGeom>
        </p:spPr>
      </p:pic>
      <p:sp>
        <p:nvSpPr>
          <p:cNvPr id="3" name="标题 1"/>
          <p:cNvSpPr txBox="1"/>
          <p:nvPr/>
        </p:nvSpPr>
        <p:spPr>
          <a:xfrm>
            <a:off x="669924" y="1"/>
            <a:ext cx="10850563" cy="1028699"/>
          </a:xfrm>
          <a:prstGeom prst="rect">
            <a:avLst/>
          </a:prstGeom>
        </p:spPr>
        <p:txBody>
          <a:bodyPr/>
          <a:lstStyle>
            <a:lvl1pPr algn="l" defTabSz="914400" rtl="0" eaLnBrk="1" latinLnBrk="0" hangingPunct="1">
              <a:lnSpc>
                <a:spcPct val="90000"/>
              </a:lnSpc>
              <a:spcBef>
                <a:spcPct val="0"/>
              </a:spcBef>
              <a:buNone/>
              <a:defRPr sz="2800" b="0" kern="1200">
                <a:solidFill>
                  <a:schemeClr val="bg1"/>
                </a:solidFill>
                <a:latin typeface="+mj-lt"/>
                <a:ea typeface="+mj-ea"/>
                <a:cs typeface="+mj-cs"/>
              </a:defRPr>
            </a:lvl1pPr>
          </a:lstStyle>
          <a:p>
            <a:endParaRPr lang="en-US" altLang="zh-CN" dirty="0"/>
          </a:p>
          <a:p>
            <a:r>
              <a:rPr lang="en-US" altLang="zh-CN" dirty="0"/>
              <a:t>B. </a:t>
            </a:r>
            <a:r>
              <a:rPr lang="en-US" altLang="zh-CN" dirty="0" err="1"/>
              <a:t>Ghidra</a:t>
            </a:r>
            <a:r>
              <a:rPr lang="en-US" altLang="zh-CN" dirty="0"/>
              <a:t> GUI </a:t>
            </a:r>
            <a:r>
              <a:rPr lang="zh-CN" altLang="en-US" dirty="0"/>
              <a:t>操作介绍 </a:t>
            </a:r>
            <a:r>
              <a:rPr lang="en-US" altLang="zh-CN" dirty="0"/>
              <a:t>—— </a:t>
            </a:r>
            <a:r>
              <a:rPr lang="en-US" altLang="zh-CN" dirty="0" err="1"/>
              <a:t>Ghidra</a:t>
            </a:r>
            <a:r>
              <a:rPr lang="en-US" altLang="zh-CN" dirty="0"/>
              <a:t> Listing</a:t>
            </a:r>
            <a:endParaRPr lang="zh-CN" altLang="en-US" dirty="0"/>
          </a:p>
        </p:txBody>
      </p:sp>
      <p:sp>
        <p:nvSpPr>
          <p:cNvPr id="6" name="文本框 5"/>
          <p:cNvSpPr txBox="1"/>
          <p:nvPr/>
        </p:nvSpPr>
        <p:spPr>
          <a:xfrm>
            <a:off x="669924" y="839496"/>
            <a:ext cx="3070226" cy="369332"/>
          </a:xfrm>
          <a:prstGeom prst="rect">
            <a:avLst/>
          </a:prstGeom>
          <a:noFill/>
        </p:spPr>
        <p:txBody>
          <a:bodyPr wrap="square" rtlCol="0">
            <a:spAutoFit/>
          </a:bodyPr>
          <a:lstStyle/>
          <a:p>
            <a:r>
              <a:rPr lang="en-US" altLang="zh-CN" dirty="0">
                <a:solidFill>
                  <a:schemeClr val="bg1"/>
                </a:solidFill>
                <a:latin typeface="+mn-ea"/>
              </a:rPr>
              <a:t>GUI Instructions</a:t>
            </a:r>
            <a:endParaRPr lang="zh-CN" altLang="en-US" dirty="0">
              <a:solidFill>
                <a:schemeClr val="bg1"/>
              </a:solidFill>
              <a:latin typeface="+mn-ea"/>
            </a:endParaRPr>
          </a:p>
        </p:txBody>
      </p:sp>
      <p:sp>
        <p:nvSpPr>
          <p:cNvPr id="7" name="文本框 6"/>
          <p:cNvSpPr txBox="1"/>
          <p:nvPr/>
        </p:nvSpPr>
        <p:spPr>
          <a:xfrm>
            <a:off x="669924" y="1308685"/>
            <a:ext cx="10850563" cy="1290033"/>
          </a:xfrm>
          <a:prstGeom prst="rect">
            <a:avLst/>
          </a:prstGeom>
          <a:noFill/>
        </p:spPr>
        <p:txBody>
          <a:bodyPr wrap="square" rtlCol="0">
            <a:spAutoFit/>
          </a:bodyPr>
          <a:lstStyle/>
          <a:p>
            <a:pPr>
              <a:lnSpc>
                <a:spcPct val="150000"/>
              </a:lnSpc>
            </a:pPr>
            <a:r>
              <a:rPr lang="zh-CN" altLang="en-US" dirty="0">
                <a:solidFill>
                  <a:schemeClr val="tx2"/>
                </a:solidFill>
                <a:latin typeface="+mn-ea"/>
              </a:rPr>
              <a:t>用户可自定义</a:t>
            </a:r>
            <a:r>
              <a:rPr lang="en-US" altLang="zh-CN" dirty="0">
                <a:solidFill>
                  <a:schemeClr val="tx2"/>
                </a:solidFill>
                <a:latin typeface="+mn-ea"/>
              </a:rPr>
              <a:t> Listing </a:t>
            </a:r>
            <a:r>
              <a:rPr lang="zh-CN" altLang="en-US" dirty="0">
                <a:solidFill>
                  <a:schemeClr val="tx2"/>
                </a:solidFill>
                <a:latin typeface="+mn-ea"/>
              </a:rPr>
              <a:t>界面的显示内容，通过</a:t>
            </a:r>
            <a:r>
              <a:rPr lang="en-US" altLang="zh-CN" dirty="0">
                <a:solidFill>
                  <a:schemeClr val="tx2"/>
                </a:solidFill>
                <a:latin typeface="+mn-ea"/>
              </a:rPr>
              <a:t> Listing </a:t>
            </a:r>
            <a:r>
              <a:rPr lang="zh-CN" altLang="en-US" dirty="0">
                <a:solidFill>
                  <a:schemeClr val="tx2"/>
                </a:solidFill>
                <a:latin typeface="+mn-ea"/>
              </a:rPr>
              <a:t>顶栏右侧的一个标记实现。</a:t>
            </a:r>
            <a:endParaRPr lang="en-US" altLang="zh-CN" dirty="0">
              <a:solidFill>
                <a:schemeClr val="tx2"/>
              </a:solidFill>
              <a:latin typeface="+mn-ea"/>
            </a:endParaRPr>
          </a:p>
          <a:p>
            <a:pPr>
              <a:lnSpc>
                <a:spcPct val="150000"/>
              </a:lnSpc>
            </a:pPr>
            <a:r>
              <a:rPr lang="zh-CN" altLang="en-US" dirty="0">
                <a:solidFill>
                  <a:schemeClr val="tx2"/>
                </a:solidFill>
                <a:latin typeface="+mn-ea"/>
              </a:rPr>
              <a:t>点击后显示下方显示框架图，右键任何组件可选择使其</a:t>
            </a:r>
            <a:r>
              <a:rPr lang="zh-CN" altLang="en-US" dirty="0">
                <a:solidFill>
                  <a:schemeClr val="accent1"/>
                </a:solidFill>
                <a:latin typeface="+mn-ea"/>
              </a:rPr>
              <a:t>显示</a:t>
            </a:r>
            <a:r>
              <a:rPr lang="en-US" altLang="zh-CN" dirty="0">
                <a:solidFill>
                  <a:schemeClr val="accent1"/>
                </a:solidFill>
                <a:latin typeface="+mn-ea"/>
              </a:rPr>
              <a:t>/</a:t>
            </a:r>
            <a:r>
              <a:rPr lang="zh-CN" altLang="en-US" dirty="0">
                <a:solidFill>
                  <a:schemeClr val="accent1"/>
                </a:solidFill>
                <a:latin typeface="+mn-ea"/>
              </a:rPr>
              <a:t>隐藏</a:t>
            </a:r>
            <a:r>
              <a:rPr lang="zh-CN" altLang="en-US" dirty="0">
                <a:solidFill>
                  <a:schemeClr val="tx2"/>
                </a:solidFill>
                <a:latin typeface="+mn-ea"/>
              </a:rPr>
              <a:t>。</a:t>
            </a:r>
            <a:endParaRPr lang="en-US" altLang="zh-CN" dirty="0">
              <a:solidFill>
                <a:schemeClr val="tx2"/>
              </a:solidFill>
              <a:latin typeface="+mn-ea"/>
            </a:endParaRPr>
          </a:p>
          <a:p>
            <a:pPr>
              <a:lnSpc>
                <a:spcPct val="150000"/>
              </a:lnSpc>
            </a:pPr>
            <a:r>
              <a:rPr lang="zh-CN" altLang="en-US" dirty="0">
                <a:solidFill>
                  <a:schemeClr val="tx2"/>
                </a:solidFill>
                <a:latin typeface="+mn-ea"/>
              </a:rPr>
              <a:t>用户甚至还可以对框架图进行修改，添加自定义的组件，以更好地辅助分析。</a:t>
            </a:r>
            <a:endParaRPr lang="en-US" altLang="zh-CN" dirty="0">
              <a:solidFill>
                <a:schemeClr val="tx2"/>
              </a:solidFill>
              <a:latin typeface="+mn-ea"/>
            </a:endParaRPr>
          </a:p>
        </p:txBody>
      </p:sp>
      <p:pic>
        <p:nvPicPr>
          <p:cNvPr id="5" name="图片 4"/>
          <p:cNvPicPr>
            <a:picLocks noChangeAspect="1"/>
          </p:cNvPicPr>
          <p:nvPr/>
        </p:nvPicPr>
        <p:blipFill>
          <a:blip r:embed="rId2"/>
          <a:stretch>
            <a:fillRect/>
          </a:stretch>
        </p:blipFill>
        <p:spPr>
          <a:xfrm>
            <a:off x="572434" y="4649655"/>
            <a:ext cx="8067069" cy="1605582"/>
          </a:xfrm>
          <a:prstGeom prst="rect">
            <a:avLst/>
          </a:prstGeom>
        </p:spPr>
      </p:pic>
      <p:pic>
        <p:nvPicPr>
          <p:cNvPr id="9" name="图片 8"/>
          <p:cNvPicPr>
            <a:picLocks noChangeAspect="1"/>
          </p:cNvPicPr>
          <p:nvPr/>
        </p:nvPicPr>
        <p:blipFill>
          <a:blip r:embed="rId3"/>
          <a:stretch>
            <a:fillRect/>
          </a:stretch>
        </p:blipFill>
        <p:spPr>
          <a:xfrm>
            <a:off x="9100442" y="4278389"/>
            <a:ext cx="2000000" cy="2438095"/>
          </a:xfrm>
          <a:prstGeom prst="rect">
            <a:avLst/>
          </a:prstGeom>
        </p:spPr>
      </p:pic>
      <p:pic>
        <p:nvPicPr>
          <p:cNvPr id="10" name="图片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3164" y="2819676"/>
            <a:ext cx="10850563" cy="131454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strips(downLeft)">
                                      <p:cBhvr>
                                        <p:cTn id="7" dur="500"/>
                                        <p:tgtEl>
                                          <p:spTgt spid="7"/>
                                        </p:tgtEl>
                                      </p:cBhvr>
                                    </p:animEffect>
                                  </p:childTnLst>
                                </p:cTn>
                              </p:par>
                              <p:par>
                                <p:cTn id="8" presetID="18" presetClass="entr" presetSubtype="12"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strips(downLeft)">
                                      <p:cBhvr>
                                        <p:cTn id="10" dur="500"/>
                                        <p:tgtEl>
                                          <p:spTgt spid="5"/>
                                        </p:tgtEl>
                                      </p:cBhvr>
                                    </p:animEffect>
                                  </p:childTnLst>
                                </p:cTn>
                              </p:par>
                              <p:par>
                                <p:cTn id="11" presetID="18" presetClass="entr" presetSubtype="12" fill="hold"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strips(downLeft)">
                                      <p:cBhvr>
                                        <p:cTn id="1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txBox="1"/>
          <p:nvPr/>
        </p:nvSpPr>
        <p:spPr>
          <a:xfrm>
            <a:off x="669924" y="1"/>
            <a:ext cx="10850563" cy="1028699"/>
          </a:xfrm>
          <a:prstGeom prst="rect">
            <a:avLst/>
          </a:prstGeom>
        </p:spPr>
        <p:txBody>
          <a:bodyPr/>
          <a:lstStyle>
            <a:lvl1pPr algn="l" defTabSz="914400" rtl="0" eaLnBrk="1" latinLnBrk="0" hangingPunct="1">
              <a:lnSpc>
                <a:spcPct val="90000"/>
              </a:lnSpc>
              <a:spcBef>
                <a:spcPct val="0"/>
              </a:spcBef>
              <a:buNone/>
              <a:defRPr sz="2800" b="0" kern="1200">
                <a:solidFill>
                  <a:schemeClr val="bg1"/>
                </a:solidFill>
                <a:latin typeface="+mj-lt"/>
                <a:ea typeface="+mj-ea"/>
                <a:cs typeface="+mj-cs"/>
              </a:defRPr>
            </a:lvl1pPr>
          </a:lstStyle>
          <a:p>
            <a:endParaRPr lang="en-US" altLang="zh-CN" dirty="0"/>
          </a:p>
          <a:p>
            <a:r>
              <a:rPr lang="en-US" altLang="zh-CN" dirty="0"/>
              <a:t>B. </a:t>
            </a:r>
            <a:r>
              <a:rPr lang="en-US" altLang="zh-CN" dirty="0" err="1"/>
              <a:t>Ghidra</a:t>
            </a:r>
            <a:r>
              <a:rPr lang="en-US" altLang="zh-CN" dirty="0"/>
              <a:t> GUI </a:t>
            </a:r>
            <a:r>
              <a:rPr lang="zh-CN" altLang="en-US" dirty="0"/>
              <a:t>操作介绍 </a:t>
            </a:r>
            <a:r>
              <a:rPr lang="en-US" altLang="zh-CN" dirty="0"/>
              <a:t>—— </a:t>
            </a:r>
            <a:r>
              <a:rPr lang="en-US" altLang="zh-CN" dirty="0" err="1"/>
              <a:t>Ghidra</a:t>
            </a:r>
            <a:r>
              <a:rPr lang="en-US" altLang="zh-CN" dirty="0"/>
              <a:t> Listing</a:t>
            </a:r>
            <a:endParaRPr lang="zh-CN" altLang="en-US" dirty="0"/>
          </a:p>
        </p:txBody>
      </p:sp>
      <p:sp>
        <p:nvSpPr>
          <p:cNvPr id="6" name="文本框 5"/>
          <p:cNvSpPr txBox="1"/>
          <p:nvPr/>
        </p:nvSpPr>
        <p:spPr>
          <a:xfrm>
            <a:off x="669924" y="839496"/>
            <a:ext cx="3070226" cy="369332"/>
          </a:xfrm>
          <a:prstGeom prst="rect">
            <a:avLst/>
          </a:prstGeom>
          <a:noFill/>
        </p:spPr>
        <p:txBody>
          <a:bodyPr wrap="square" rtlCol="0">
            <a:spAutoFit/>
          </a:bodyPr>
          <a:lstStyle/>
          <a:p>
            <a:r>
              <a:rPr lang="en-US" altLang="zh-CN" dirty="0">
                <a:solidFill>
                  <a:schemeClr val="bg1"/>
                </a:solidFill>
                <a:latin typeface="+mn-ea"/>
              </a:rPr>
              <a:t>GUI Instructions</a:t>
            </a:r>
            <a:endParaRPr lang="zh-CN" altLang="en-US" dirty="0">
              <a:solidFill>
                <a:schemeClr val="bg1"/>
              </a:solidFill>
              <a:latin typeface="+mn-ea"/>
            </a:endParaRPr>
          </a:p>
        </p:txBody>
      </p:sp>
      <p:grpSp>
        <p:nvGrpSpPr>
          <p:cNvPr id="67" name="Group 93"/>
          <p:cNvGrpSpPr/>
          <p:nvPr/>
        </p:nvGrpSpPr>
        <p:grpSpPr>
          <a:xfrm rot="184351">
            <a:off x="247061" y="1327376"/>
            <a:ext cx="4758055" cy="3525100"/>
            <a:chOff x="537147" y="1327150"/>
            <a:chExt cx="4758055" cy="3525100"/>
          </a:xfrm>
        </p:grpSpPr>
        <p:sp>
          <p:nvSpPr>
            <p:cNvPr id="68" name="矩形: 边框"/>
            <p:cNvSpPr/>
            <p:nvPr/>
          </p:nvSpPr>
          <p:spPr>
            <a:xfrm>
              <a:off x="537147" y="1457540"/>
              <a:ext cx="4758055" cy="3394710"/>
            </a:xfrm>
            <a:prstGeom prst="roundRect">
              <a:avLst>
                <a:gd name="adj" fmla="val 3499"/>
              </a:avLst>
            </a:prstGeom>
            <a:solidFill>
              <a:srgbClr val="F8F5EA"/>
            </a:solidFill>
            <a:ln>
              <a:noFill/>
            </a:ln>
            <a:effectLst>
              <a:outerShdw blurRad="50800" dist="38100" dir="8100000" algn="tr" rotWithShape="0">
                <a:prstClr val="black">
                  <a:alpha val="40000"/>
                </a:prstClr>
              </a:outerShdw>
            </a:effectLst>
          </p:spPr>
          <p:style>
            <a:lnRef idx="0">
              <a:scrgbClr r="0" g="0" b="0"/>
            </a:lnRef>
            <a:fillRef idx="0">
              <a:scrgbClr r="0" g="0" b="0"/>
            </a:fillRef>
            <a:effectRef idx="0">
              <a:scrgbClr r="0" g="0" b="0"/>
            </a:effectRef>
            <a:fontRef idx="minor">
              <a:schemeClr val="lt1"/>
            </a:fontRef>
          </p:style>
          <p:txBody>
            <a:bodyPr rtlCol="0" anchor="ctr"/>
            <a:lstStyle/>
            <a:p>
              <a:pPr algn="ctr"/>
              <a:endParaRPr lang="zh-CN" altLang="en-US"/>
            </a:p>
          </p:txBody>
        </p:sp>
        <p:sp>
          <p:nvSpPr>
            <p:cNvPr id="69" name="矩形: 渐变背景"/>
            <p:cNvSpPr/>
            <p:nvPr/>
          </p:nvSpPr>
          <p:spPr>
            <a:xfrm>
              <a:off x="693341" y="1593238"/>
              <a:ext cx="4449462" cy="2464627"/>
            </a:xfrm>
            <a:prstGeom prst="roundRect">
              <a:avLst>
                <a:gd name="adj" fmla="val 3499"/>
              </a:avLst>
            </a:prstGeom>
            <a:gradFill flip="none" rotWithShape="1">
              <a:gsLst>
                <a:gs pos="0">
                  <a:srgbClr val="AADEF1">
                    <a:shade val="30000"/>
                    <a:satMod val="115000"/>
                  </a:srgbClr>
                </a:gs>
                <a:gs pos="50000">
                  <a:srgbClr val="AADEF1">
                    <a:shade val="67500"/>
                    <a:satMod val="115000"/>
                  </a:srgbClr>
                </a:gs>
                <a:gs pos="100000">
                  <a:srgbClr val="AADEF1">
                    <a:shade val="100000"/>
                    <a:satMod val="115000"/>
                  </a:srgbClr>
                </a:gs>
              </a:gsLst>
              <a:lin ang="540000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CN" altLang="en-US" dirty="0"/>
            </a:p>
          </p:txBody>
        </p:sp>
        <p:sp>
          <p:nvSpPr>
            <p:cNvPr id="70" name="矩形: 图片"/>
            <p:cNvSpPr/>
            <p:nvPr/>
          </p:nvSpPr>
          <p:spPr>
            <a:xfrm>
              <a:off x="693341" y="1593238"/>
              <a:ext cx="4449462" cy="2464627"/>
            </a:xfrm>
            <a:prstGeom prst="roundRect">
              <a:avLst>
                <a:gd name="adj" fmla="val 2731"/>
              </a:avLst>
            </a:prstGeom>
            <a:blipFill>
              <a:blip r:embed="rId1">
                <a:extLst>
                  <a:ext uri="{28A0092B-C50C-407E-A947-70E740481C1C}">
                    <a14:useLocalDpi xmlns:a14="http://schemas.microsoft.com/office/drawing/2010/main" val="0"/>
                  </a:ext>
                </a:extLst>
              </a:blip>
              <a:stretch>
                <a:fillRect/>
              </a:stretch>
            </a:blip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CN" altLang="en-US" dirty="0"/>
            </a:p>
          </p:txBody>
        </p:sp>
        <p:sp>
          <p:nvSpPr>
            <p:cNvPr id="71" name="文本框 9"/>
            <p:cNvSpPr txBox="1"/>
            <p:nvPr/>
          </p:nvSpPr>
          <p:spPr>
            <a:xfrm>
              <a:off x="674783" y="4124540"/>
              <a:ext cx="2273885" cy="400110"/>
            </a:xfrm>
            <a:prstGeom prst="rect">
              <a:avLst/>
            </a:prstGeom>
            <a:noFill/>
          </p:spPr>
          <p:txBody>
            <a:bodyPr wrap="square" rtlCol="0">
              <a:spAutoFit/>
            </a:bodyPr>
            <a:lstStyle/>
            <a:p>
              <a:r>
                <a:rPr lang="zh-CN" altLang="en-US" sz="2000" b="1" dirty="0">
                  <a:solidFill>
                    <a:srgbClr val="9CBD49"/>
                  </a:solidFill>
                </a:rPr>
                <a:t>将指令修改为数据</a:t>
              </a:r>
              <a:endParaRPr lang="zh-CN" altLang="en-US" sz="2000" b="1" dirty="0">
                <a:solidFill>
                  <a:srgbClr val="9CBD49"/>
                </a:solidFill>
              </a:endParaRPr>
            </a:p>
          </p:txBody>
        </p:sp>
        <p:sp>
          <p:nvSpPr>
            <p:cNvPr id="72" name="文本框 10"/>
            <p:cNvSpPr txBox="1"/>
            <p:nvPr/>
          </p:nvSpPr>
          <p:spPr>
            <a:xfrm>
              <a:off x="693340" y="4495475"/>
              <a:ext cx="2699399" cy="261610"/>
            </a:xfrm>
            <a:prstGeom prst="rect">
              <a:avLst/>
            </a:prstGeom>
            <a:noFill/>
          </p:spPr>
          <p:txBody>
            <a:bodyPr wrap="square" rtlCol="0">
              <a:spAutoFit/>
            </a:bodyPr>
            <a:lstStyle/>
            <a:p>
              <a:r>
                <a:rPr lang="zh-CN" altLang="en-US" sz="1100" b="1" dirty="0">
                  <a:solidFill>
                    <a:srgbClr val="5B554E"/>
                  </a:solidFill>
                </a:rPr>
                <a:t>右键单击指令，选择</a:t>
              </a:r>
              <a:r>
                <a:rPr lang="en-US" altLang="zh-CN" sz="1100" b="1" dirty="0">
                  <a:solidFill>
                    <a:srgbClr val="5B554E"/>
                  </a:solidFill>
                  <a:latin typeface="+mn-ea"/>
                </a:rPr>
                <a:t>Clear Code Bytes</a:t>
              </a:r>
              <a:endParaRPr lang="zh-CN" altLang="en-US" sz="1100" b="1" dirty="0">
                <a:solidFill>
                  <a:srgbClr val="5B554E"/>
                </a:solidFill>
                <a:latin typeface="+mn-ea"/>
              </a:endParaRPr>
            </a:p>
          </p:txBody>
        </p:sp>
        <p:grpSp>
          <p:nvGrpSpPr>
            <p:cNvPr id="73" name="胶带"/>
            <p:cNvGrpSpPr/>
            <p:nvPr/>
          </p:nvGrpSpPr>
          <p:grpSpPr>
            <a:xfrm>
              <a:off x="2038682" y="1327150"/>
              <a:ext cx="1754983" cy="396479"/>
              <a:chOff x="2038682" y="1327150"/>
              <a:chExt cx="1754983" cy="396479"/>
            </a:xfrm>
          </p:grpSpPr>
          <p:sp>
            <p:nvSpPr>
              <p:cNvPr id="74" name="矩形: 圆角 16"/>
              <p:cNvSpPr/>
              <p:nvPr/>
            </p:nvSpPr>
            <p:spPr>
              <a:xfrm flipV="1">
                <a:off x="2038684" y="1327150"/>
                <a:ext cx="1754981" cy="264319"/>
              </a:xfrm>
              <a:prstGeom prst="roundRect">
                <a:avLst/>
              </a:prstGeom>
              <a:blipFill>
                <a:blip r:embed="rId2"/>
                <a:tile tx="0" ty="0" sx="100000" sy="100000" flip="none" algn="tl"/>
              </a:blip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CN" altLang="en-US"/>
              </a:p>
            </p:txBody>
          </p:sp>
          <p:sp>
            <p:nvSpPr>
              <p:cNvPr id="75" name="矩形: 圆角 17"/>
              <p:cNvSpPr/>
              <p:nvPr/>
            </p:nvSpPr>
            <p:spPr>
              <a:xfrm flipV="1">
                <a:off x="2038684" y="1327150"/>
                <a:ext cx="1754981" cy="264319"/>
              </a:xfrm>
              <a:prstGeom prst="roundRect">
                <a:avLst/>
              </a:prstGeom>
              <a:gradFill flip="none" rotWithShape="1">
                <a:gsLst>
                  <a:gs pos="0">
                    <a:srgbClr val="F9CF8A">
                      <a:lumMod val="90000"/>
                      <a:alpha val="70000"/>
                    </a:srgbClr>
                  </a:gs>
                  <a:gs pos="50000">
                    <a:srgbClr val="FAD496">
                      <a:lumMod val="90000"/>
                      <a:alpha val="70000"/>
                    </a:srgbClr>
                  </a:gs>
                  <a:gs pos="100000">
                    <a:srgbClr val="FBDBA2">
                      <a:shade val="100000"/>
                      <a:satMod val="115000"/>
                      <a:lumMod val="90000"/>
                      <a:alpha val="70000"/>
                    </a:srgb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CN" altLang="en-US"/>
              </a:p>
            </p:txBody>
          </p:sp>
          <p:sp>
            <p:nvSpPr>
              <p:cNvPr id="76" name="矩形: 圆角 18"/>
              <p:cNvSpPr/>
              <p:nvPr/>
            </p:nvSpPr>
            <p:spPr>
              <a:xfrm flipV="1">
                <a:off x="2038683" y="1327151"/>
                <a:ext cx="1754981" cy="264319"/>
              </a:xfrm>
              <a:prstGeom prst="roundRect">
                <a:avLst/>
              </a:prstGeom>
              <a:gradFill flip="none" rotWithShape="1">
                <a:gsLst>
                  <a:gs pos="0">
                    <a:schemeClr val="bg1">
                      <a:alpha val="80000"/>
                    </a:schemeClr>
                  </a:gs>
                  <a:gs pos="97000">
                    <a:srgbClr val="FAD496">
                      <a:lumMod val="90000"/>
                      <a:alpha val="0"/>
                    </a:srgbClr>
                  </a:gs>
                  <a:gs pos="3000">
                    <a:srgbClr val="FAD496">
                      <a:alpha val="0"/>
                    </a:srgbClr>
                  </a:gs>
                  <a:gs pos="100000">
                    <a:schemeClr val="bg1">
                      <a:alpha val="80000"/>
                    </a:schemeClr>
                  </a:gs>
                </a:gsLst>
                <a:lin ang="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CN" altLang="en-US"/>
              </a:p>
            </p:txBody>
          </p:sp>
          <p:sp>
            <p:nvSpPr>
              <p:cNvPr id="77" name="矩形: 圆角 13"/>
              <p:cNvSpPr/>
              <p:nvPr/>
            </p:nvSpPr>
            <p:spPr>
              <a:xfrm>
                <a:off x="2038683" y="1459310"/>
                <a:ext cx="1754981" cy="264319"/>
              </a:xfrm>
              <a:prstGeom prst="roundRect">
                <a:avLst/>
              </a:prstGeom>
              <a:blipFill>
                <a:blip r:embed="rId2"/>
                <a:tile tx="0" ty="0" sx="100000" sy="100000" flip="none" algn="tl"/>
              </a:blip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CN" altLang="en-US"/>
              </a:p>
            </p:txBody>
          </p:sp>
          <p:sp>
            <p:nvSpPr>
              <p:cNvPr id="78" name="矩形: 圆角 14"/>
              <p:cNvSpPr/>
              <p:nvPr/>
            </p:nvSpPr>
            <p:spPr>
              <a:xfrm>
                <a:off x="2038683" y="1459310"/>
                <a:ext cx="1754981" cy="264319"/>
              </a:xfrm>
              <a:prstGeom prst="roundRect">
                <a:avLst/>
              </a:prstGeom>
              <a:gradFill flip="none" rotWithShape="1">
                <a:gsLst>
                  <a:gs pos="0">
                    <a:srgbClr val="F9CF8A">
                      <a:alpha val="70000"/>
                      <a:lumMod val="100000"/>
                    </a:srgbClr>
                  </a:gs>
                  <a:gs pos="50000">
                    <a:srgbClr val="FAD496">
                      <a:alpha val="70000"/>
                      <a:lumMod val="100000"/>
                    </a:srgbClr>
                  </a:gs>
                  <a:gs pos="100000">
                    <a:srgbClr val="FBDBA2">
                      <a:shade val="100000"/>
                      <a:satMod val="115000"/>
                      <a:lumMod val="90000"/>
                      <a:alpha val="70000"/>
                    </a:srgb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CN" altLang="en-US"/>
              </a:p>
            </p:txBody>
          </p:sp>
          <p:sp>
            <p:nvSpPr>
              <p:cNvPr id="79" name="矩形: 圆角 15"/>
              <p:cNvSpPr/>
              <p:nvPr/>
            </p:nvSpPr>
            <p:spPr>
              <a:xfrm>
                <a:off x="2038682" y="1459309"/>
                <a:ext cx="1754981" cy="264319"/>
              </a:xfrm>
              <a:prstGeom prst="roundRect">
                <a:avLst/>
              </a:prstGeom>
              <a:gradFill flip="none" rotWithShape="1">
                <a:gsLst>
                  <a:gs pos="0">
                    <a:schemeClr val="bg1">
                      <a:alpha val="80000"/>
                    </a:schemeClr>
                  </a:gs>
                  <a:gs pos="97000">
                    <a:srgbClr val="FAD496">
                      <a:lumMod val="90000"/>
                      <a:alpha val="0"/>
                    </a:srgbClr>
                  </a:gs>
                  <a:gs pos="3000">
                    <a:srgbClr val="FAD496">
                      <a:alpha val="0"/>
                    </a:srgbClr>
                  </a:gs>
                  <a:gs pos="100000">
                    <a:schemeClr val="bg1">
                      <a:alpha val="80000"/>
                    </a:schemeClr>
                  </a:gs>
                </a:gsLst>
                <a:lin ang="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CN" altLang="en-US" dirty="0">
                  <a:solidFill>
                    <a:schemeClr val="accent5"/>
                  </a:solidFill>
                </a:endParaRPr>
              </a:p>
            </p:txBody>
          </p:sp>
        </p:grpSp>
      </p:grpSp>
      <p:grpSp>
        <p:nvGrpSpPr>
          <p:cNvPr id="80" name="Group 94"/>
          <p:cNvGrpSpPr/>
          <p:nvPr/>
        </p:nvGrpSpPr>
        <p:grpSpPr>
          <a:xfrm>
            <a:off x="3775683" y="3592236"/>
            <a:ext cx="4074068" cy="3018355"/>
            <a:chOff x="537147" y="1327150"/>
            <a:chExt cx="4758055" cy="3525100"/>
          </a:xfrm>
        </p:grpSpPr>
        <p:sp>
          <p:nvSpPr>
            <p:cNvPr id="81" name="矩形: 边框"/>
            <p:cNvSpPr/>
            <p:nvPr/>
          </p:nvSpPr>
          <p:spPr>
            <a:xfrm>
              <a:off x="537147" y="1457540"/>
              <a:ext cx="4758055" cy="3394710"/>
            </a:xfrm>
            <a:prstGeom prst="roundRect">
              <a:avLst>
                <a:gd name="adj" fmla="val 3499"/>
              </a:avLst>
            </a:prstGeom>
            <a:solidFill>
              <a:srgbClr val="F8F5EA"/>
            </a:solidFill>
            <a:ln>
              <a:noFill/>
            </a:ln>
            <a:effectLst>
              <a:outerShdw blurRad="50800" dist="38100" dir="8100000" algn="tr" rotWithShape="0">
                <a:prstClr val="black">
                  <a:alpha val="40000"/>
                </a:prstClr>
              </a:outerShdw>
            </a:effectLst>
          </p:spPr>
          <p:style>
            <a:lnRef idx="0">
              <a:scrgbClr r="0" g="0" b="0"/>
            </a:lnRef>
            <a:fillRef idx="0">
              <a:scrgbClr r="0" g="0" b="0"/>
            </a:fillRef>
            <a:effectRef idx="0">
              <a:scrgbClr r="0" g="0" b="0"/>
            </a:effectRef>
            <a:fontRef idx="minor">
              <a:schemeClr val="lt1"/>
            </a:fontRef>
          </p:style>
          <p:txBody>
            <a:bodyPr rtlCol="0" anchor="ctr"/>
            <a:lstStyle/>
            <a:p>
              <a:pPr algn="ctr"/>
              <a:endParaRPr lang="zh-CN" altLang="en-US"/>
            </a:p>
          </p:txBody>
        </p:sp>
        <p:sp>
          <p:nvSpPr>
            <p:cNvPr id="82" name="矩形: 渐变背景"/>
            <p:cNvSpPr/>
            <p:nvPr/>
          </p:nvSpPr>
          <p:spPr>
            <a:xfrm>
              <a:off x="693341" y="1593238"/>
              <a:ext cx="4449462" cy="2464627"/>
            </a:xfrm>
            <a:prstGeom prst="roundRect">
              <a:avLst>
                <a:gd name="adj" fmla="val 3499"/>
              </a:avLst>
            </a:prstGeom>
            <a:gradFill flip="none" rotWithShape="1">
              <a:gsLst>
                <a:gs pos="0">
                  <a:srgbClr val="AADEF1">
                    <a:shade val="30000"/>
                    <a:satMod val="115000"/>
                  </a:srgbClr>
                </a:gs>
                <a:gs pos="50000">
                  <a:srgbClr val="AADEF1">
                    <a:shade val="67500"/>
                    <a:satMod val="115000"/>
                  </a:srgbClr>
                </a:gs>
                <a:gs pos="100000">
                  <a:srgbClr val="AADEF1">
                    <a:shade val="100000"/>
                    <a:satMod val="115000"/>
                  </a:srgbClr>
                </a:gs>
              </a:gsLst>
              <a:lin ang="540000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CN" altLang="en-US" dirty="0"/>
            </a:p>
          </p:txBody>
        </p:sp>
        <p:sp>
          <p:nvSpPr>
            <p:cNvPr id="83" name="矩形: 图片"/>
            <p:cNvSpPr/>
            <p:nvPr/>
          </p:nvSpPr>
          <p:spPr>
            <a:xfrm>
              <a:off x="693341" y="1593238"/>
              <a:ext cx="4449462" cy="2464627"/>
            </a:xfrm>
            <a:prstGeom prst="roundRect">
              <a:avLst>
                <a:gd name="adj" fmla="val 3499"/>
              </a:avLst>
            </a:prstGeom>
            <a:blipFill>
              <a:blip r:embed="rId3">
                <a:extLst>
                  <a:ext uri="{28A0092B-C50C-407E-A947-70E740481C1C}">
                    <a14:useLocalDpi xmlns:a14="http://schemas.microsoft.com/office/drawing/2010/main" val="0"/>
                  </a:ext>
                </a:extLst>
              </a:blip>
              <a:stretch>
                <a:fillRect/>
              </a:stretch>
            </a:blip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CN" altLang="en-US" dirty="0"/>
            </a:p>
          </p:txBody>
        </p:sp>
        <p:sp>
          <p:nvSpPr>
            <p:cNvPr id="84" name="文本框 9"/>
            <p:cNvSpPr txBox="1"/>
            <p:nvPr/>
          </p:nvSpPr>
          <p:spPr>
            <a:xfrm>
              <a:off x="674783" y="4124539"/>
              <a:ext cx="3118879" cy="467284"/>
            </a:xfrm>
            <a:prstGeom prst="rect">
              <a:avLst/>
            </a:prstGeom>
            <a:noFill/>
          </p:spPr>
          <p:txBody>
            <a:bodyPr wrap="square" rtlCol="0">
              <a:spAutoFit/>
            </a:bodyPr>
            <a:lstStyle/>
            <a:p>
              <a:r>
                <a:rPr lang="zh-CN" altLang="en-US" sz="2000" b="1" dirty="0">
                  <a:solidFill>
                    <a:srgbClr val="528DE1"/>
                  </a:solidFill>
                </a:rPr>
                <a:t>将数据反编译为指令</a:t>
              </a:r>
              <a:endParaRPr lang="zh-CN" altLang="en-US" sz="2000" b="1" dirty="0">
                <a:solidFill>
                  <a:srgbClr val="528DE1"/>
                </a:solidFill>
              </a:endParaRPr>
            </a:p>
          </p:txBody>
        </p:sp>
        <p:sp>
          <p:nvSpPr>
            <p:cNvPr id="85" name="文本框 10"/>
            <p:cNvSpPr txBox="1"/>
            <p:nvPr/>
          </p:nvSpPr>
          <p:spPr>
            <a:xfrm>
              <a:off x="693339" y="4495475"/>
              <a:ext cx="2852238" cy="305531"/>
            </a:xfrm>
            <a:prstGeom prst="rect">
              <a:avLst/>
            </a:prstGeom>
            <a:noFill/>
          </p:spPr>
          <p:txBody>
            <a:bodyPr wrap="square" rtlCol="0">
              <a:spAutoFit/>
            </a:bodyPr>
            <a:lstStyle/>
            <a:p>
              <a:r>
                <a:rPr lang="zh-CN" altLang="en-US" sz="1100" b="1" dirty="0">
                  <a:solidFill>
                    <a:srgbClr val="5B554E"/>
                  </a:solidFill>
                </a:rPr>
                <a:t>右键单击数据，选择</a:t>
              </a:r>
              <a:r>
                <a:rPr lang="en-US" altLang="zh-CN" sz="1100" b="1" dirty="0">
                  <a:solidFill>
                    <a:srgbClr val="5B554E"/>
                  </a:solidFill>
                  <a:latin typeface="+mn-ea"/>
                </a:rPr>
                <a:t>Disassemble</a:t>
              </a:r>
              <a:endParaRPr lang="zh-CN" altLang="en-US" sz="1100" b="1" dirty="0">
                <a:solidFill>
                  <a:srgbClr val="5B554E"/>
                </a:solidFill>
                <a:latin typeface="+mn-ea"/>
              </a:endParaRPr>
            </a:p>
          </p:txBody>
        </p:sp>
        <p:grpSp>
          <p:nvGrpSpPr>
            <p:cNvPr id="86" name="胶带"/>
            <p:cNvGrpSpPr/>
            <p:nvPr/>
          </p:nvGrpSpPr>
          <p:grpSpPr>
            <a:xfrm>
              <a:off x="2038682" y="1327150"/>
              <a:ext cx="1754983" cy="396479"/>
              <a:chOff x="2038682" y="1327150"/>
              <a:chExt cx="1754983" cy="396479"/>
            </a:xfrm>
          </p:grpSpPr>
          <p:sp>
            <p:nvSpPr>
              <p:cNvPr id="87" name="矩形: 圆角 16"/>
              <p:cNvSpPr/>
              <p:nvPr/>
            </p:nvSpPr>
            <p:spPr>
              <a:xfrm flipV="1">
                <a:off x="2038684" y="1327150"/>
                <a:ext cx="1754981" cy="264319"/>
              </a:xfrm>
              <a:prstGeom prst="roundRect">
                <a:avLst/>
              </a:prstGeom>
              <a:blipFill>
                <a:blip r:embed="rId2"/>
                <a:tile tx="0" ty="0" sx="100000" sy="100000" flip="none" algn="tl"/>
              </a:blip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CN" altLang="en-US"/>
              </a:p>
            </p:txBody>
          </p:sp>
          <p:sp>
            <p:nvSpPr>
              <p:cNvPr id="88" name="矩形: 圆角 17"/>
              <p:cNvSpPr/>
              <p:nvPr/>
            </p:nvSpPr>
            <p:spPr>
              <a:xfrm flipV="1">
                <a:off x="2038684" y="1327150"/>
                <a:ext cx="1754981" cy="264319"/>
              </a:xfrm>
              <a:prstGeom prst="roundRect">
                <a:avLst/>
              </a:prstGeom>
              <a:gradFill flip="none" rotWithShape="1">
                <a:gsLst>
                  <a:gs pos="0">
                    <a:srgbClr val="F9CF8A">
                      <a:lumMod val="90000"/>
                      <a:alpha val="70000"/>
                    </a:srgbClr>
                  </a:gs>
                  <a:gs pos="50000">
                    <a:srgbClr val="FAD496">
                      <a:lumMod val="90000"/>
                      <a:alpha val="70000"/>
                    </a:srgbClr>
                  </a:gs>
                  <a:gs pos="100000">
                    <a:srgbClr val="FBDBA2">
                      <a:shade val="100000"/>
                      <a:satMod val="115000"/>
                      <a:lumMod val="90000"/>
                      <a:alpha val="70000"/>
                    </a:srgb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CN" altLang="en-US"/>
              </a:p>
            </p:txBody>
          </p:sp>
          <p:sp>
            <p:nvSpPr>
              <p:cNvPr id="89" name="矩形: 圆角 18"/>
              <p:cNvSpPr/>
              <p:nvPr/>
            </p:nvSpPr>
            <p:spPr>
              <a:xfrm flipV="1">
                <a:off x="2038683" y="1327151"/>
                <a:ext cx="1754981" cy="264319"/>
              </a:xfrm>
              <a:prstGeom prst="roundRect">
                <a:avLst/>
              </a:prstGeom>
              <a:gradFill flip="none" rotWithShape="1">
                <a:gsLst>
                  <a:gs pos="0">
                    <a:schemeClr val="bg1">
                      <a:alpha val="80000"/>
                    </a:schemeClr>
                  </a:gs>
                  <a:gs pos="97000">
                    <a:srgbClr val="FAD496">
                      <a:lumMod val="90000"/>
                      <a:alpha val="0"/>
                    </a:srgbClr>
                  </a:gs>
                  <a:gs pos="3000">
                    <a:srgbClr val="FAD496">
                      <a:alpha val="0"/>
                    </a:srgbClr>
                  </a:gs>
                  <a:gs pos="100000">
                    <a:schemeClr val="bg1">
                      <a:alpha val="80000"/>
                    </a:schemeClr>
                  </a:gs>
                </a:gsLst>
                <a:lin ang="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CN" altLang="en-US"/>
              </a:p>
            </p:txBody>
          </p:sp>
          <p:sp>
            <p:nvSpPr>
              <p:cNvPr id="90" name="矩形: 圆角 13"/>
              <p:cNvSpPr/>
              <p:nvPr/>
            </p:nvSpPr>
            <p:spPr>
              <a:xfrm>
                <a:off x="2038683" y="1459310"/>
                <a:ext cx="1754981" cy="264319"/>
              </a:xfrm>
              <a:prstGeom prst="roundRect">
                <a:avLst/>
              </a:prstGeom>
              <a:blipFill>
                <a:blip r:embed="rId2"/>
                <a:tile tx="0" ty="0" sx="100000" sy="100000" flip="none" algn="tl"/>
              </a:blip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CN" altLang="en-US"/>
              </a:p>
            </p:txBody>
          </p:sp>
          <p:sp>
            <p:nvSpPr>
              <p:cNvPr id="91" name="矩形: 圆角 14"/>
              <p:cNvSpPr/>
              <p:nvPr/>
            </p:nvSpPr>
            <p:spPr>
              <a:xfrm>
                <a:off x="2038683" y="1459310"/>
                <a:ext cx="1754981" cy="264319"/>
              </a:xfrm>
              <a:prstGeom prst="roundRect">
                <a:avLst/>
              </a:prstGeom>
              <a:gradFill flip="none" rotWithShape="1">
                <a:gsLst>
                  <a:gs pos="0">
                    <a:srgbClr val="F9CF8A">
                      <a:alpha val="70000"/>
                      <a:lumMod val="100000"/>
                    </a:srgbClr>
                  </a:gs>
                  <a:gs pos="50000">
                    <a:srgbClr val="FAD496">
                      <a:alpha val="70000"/>
                      <a:lumMod val="100000"/>
                    </a:srgbClr>
                  </a:gs>
                  <a:gs pos="100000">
                    <a:srgbClr val="FBDBA2">
                      <a:shade val="100000"/>
                      <a:satMod val="115000"/>
                      <a:lumMod val="90000"/>
                      <a:alpha val="70000"/>
                    </a:srgb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CN" altLang="en-US"/>
              </a:p>
            </p:txBody>
          </p:sp>
          <p:sp>
            <p:nvSpPr>
              <p:cNvPr id="92" name="矩形: 圆角 15"/>
              <p:cNvSpPr/>
              <p:nvPr/>
            </p:nvSpPr>
            <p:spPr>
              <a:xfrm>
                <a:off x="2038682" y="1459309"/>
                <a:ext cx="1754981" cy="264319"/>
              </a:xfrm>
              <a:prstGeom prst="roundRect">
                <a:avLst/>
              </a:prstGeom>
              <a:gradFill flip="none" rotWithShape="1">
                <a:gsLst>
                  <a:gs pos="0">
                    <a:schemeClr val="bg1">
                      <a:alpha val="80000"/>
                    </a:schemeClr>
                  </a:gs>
                  <a:gs pos="97000">
                    <a:srgbClr val="FAD496">
                      <a:lumMod val="90000"/>
                      <a:alpha val="0"/>
                    </a:srgbClr>
                  </a:gs>
                  <a:gs pos="3000">
                    <a:srgbClr val="FAD496">
                      <a:alpha val="0"/>
                    </a:srgbClr>
                  </a:gs>
                  <a:gs pos="100000">
                    <a:schemeClr val="bg1">
                      <a:alpha val="80000"/>
                    </a:schemeClr>
                  </a:gs>
                </a:gsLst>
                <a:lin ang="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CN" altLang="en-US" dirty="0">
                  <a:solidFill>
                    <a:schemeClr val="accent5"/>
                  </a:solidFill>
                </a:endParaRPr>
              </a:p>
            </p:txBody>
          </p:sp>
        </p:grpSp>
      </p:grpSp>
      <p:grpSp>
        <p:nvGrpSpPr>
          <p:cNvPr id="97" name="Group 107"/>
          <p:cNvGrpSpPr/>
          <p:nvPr/>
        </p:nvGrpSpPr>
        <p:grpSpPr>
          <a:xfrm rot="21279793">
            <a:off x="7425094" y="1418522"/>
            <a:ext cx="4074068" cy="3018355"/>
            <a:chOff x="537147" y="1327150"/>
            <a:chExt cx="4758055" cy="3525100"/>
          </a:xfrm>
        </p:grpSpPr>
        <p:sp>
          <p:nvSpPr>
            <p:cNvPr id="98" name="矩形: 边框"/>
            <p:cNvSpPr/>
            <p:nvPr/>
          </p:nvSpPr>
          <p:spPr>
            <a:xfrm>
              <a:off x="537147" y="1457540"/>
              <a:ext cx="4758055" cy="3394710"/>
            </a:xfrm>
            <a:prstGeom prst="roundRect">
              <a:avLst>
                <a:gd name="adj" fmla="val 3499"/>
              </a:avLst>
            </a:prstGeom>
            <a:solidFill>
              <a:srgbClr val="F8F5EA"/>
            </a:solidFill>
            <a:ln>
              <a:noFill/>
            </a:ln>
            <a:effectLst>
              <a:outerShdw blurRad="50800" dist="38100" dir="8100000" algn="tr" rotWithShape="0">
                <a:prstClr val="black">
                  <a:alpha val="40000"/>
                </a:prstClr>
              </a:outerShdw>
            </a:effectLst>
          </p:spPr>
          <p:style>
            <a:lnRef idx="0">
              <a:scrgbClr r="0" g="0" b="0"/>
            </a:lnRef>
            <a:fillRef idx="0">
              <a:scrgbClr r="0" g="0" b="0"/>
            </a:fillRef>
            <a:effectRef idx="0">
              <a:scrgbClr r="0" g="0" b="0"/>
            </a:effectRef>
            <a:fontRef idx="minor">
              <a:schemeClr val="lt1"/>
            </a:fontRef>
          </p:style>
          <p:txBody>
            <a:bodyPr rtlCol="0" anchor="ctr"/>
            <a:lstStyle/>
            <a:p>
              <a:pPr algn="ctr"/>
              <a:endParaRPr lang="zh-CN" altLang="en-US"/>
            </a:p>
          </p:txBody>
        </p:sp>
        <p:sp>
          <p:nvSpPr>
            <p:cNvPr id="99" name="矩形: 渐变背景"/>
            <p:cNvSpPr/>
            <p:nvPr/>
          </p:nvSpPr>
          <p:spPr>
            <a:xfrm>
              <a:off x="693341" y="1593238"/>
              <a:ext cx="4449462" cy="2464627"/>
            </a:xfrm>
            <a:prstGeom prst="roundRect">
              <a:avLst>
                <a:gd name="adj" fmla="val 3499"/>
              </a:avLst>
            </a:prstGeom>
            <a:gradFill flip="none" rotWithShape="1">
              <a:gsLst>
                <a:gs pos="0">
                  <a:srgbClr val="AADEF1">
                    <a:shade val="30000"/>
                    <a:satMod val="115000"/>
                  </a:srgbClr>
                </a:gs>
                <a:gs pos="50000">
                  <a:srgbClr val="AADEF1">
                    <a:shade val="67500"/>
                    <a:satMod val="115000"/>
                  </a:srgbClr>
                </a:gs>
                <a:gs pos="100000">
                  <a:srgbClr val="AADEF1">
                    <a:shade val="100000"/>
                    <a:satMod val="115000"/>
                  </a:srgbClr>
                </a:gs>
              </a:gsLst>
              <a:lin ang="540000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CN" altLang="en-US" dirty="0"/>
            </a:p>
          </p:txBody>
        </p:sp>
        <p:sp>
          <p:nvSpPr>
            <p:cNvPr id="100" name="矩形: 图片"/>
            <p:cNvSpPr/>
            <p:nvPr/>
          </p:nvSpPr>
          <p:spPr>
            <a:xfrm>
              <a:off x="693341" y="1593238"/>
              <a:ext cx="4449462" cy="2464627"/>
            </a:xfrm>
            <a:prstGeom prst="roundRect">
              <a:avLst>
                <a:gd name="adj" fmla="val 3499"/>
              </a:avLst>
            </a:prstGeom>
            <a:blipFill>
              <a:blip r:embed="rId4">
                <a:extLst>
                  <a:ext uri="{28A0092B-C50C-407E-A947-70E740481C1C}">
                    <a14:useLocalDpi xmlns:a14="http://schemas.microsoft.com/office/drawing/2010/main" val="0"/>
                  </a:ext>
                </a:extLst>
              </a:blip>
              <a:stretch>
                <a:fillRect/>
              </a:stretch>
            </a:blip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CN" altLang="en-US" dirty="0"/>
            </a:p>
          </p:txBody>
        </p:sp>
        <p:sp>
          <p:nvSpPr>
            <p:cNvPr id="101" name="文本框 9"/>
            <p:cNvSpPr txBox="1"/>
            <p:nvPr/>
          </p:nvSpPr>
          <p:spPr>
            <a:xfrm>
              <a:off x="674783" y="4124539"/>
              <a:ext cx="2605022" cy="467284"/>
            </a:xfrm>
            <a:prstGeom prst="rect">
              <a:avLst/>
            </a:prstGeom>
            <a:noFill/>
          </p:spPr>
          <p:txBody>
            <a:bodyPr wrap="square" rtlCol="0">
              <a:spAutoFit/>
            </a:bodyPr>
            <a:lstStyle/>
            <a:p>
              <a:r>
                <a:rPr lang="zh-CN" altLang="en-US" sz="2000" b="1" dirty="0">
                  <a:solidFill>
                    <a:srgbClr val="EE9D35"/>
                  </a:solidFill>
                </a:rPr>
                <a:t>修改数据类型</a:t>
              </a:r>
              <a:endParaRPr lang="zh-CN" altLang="en-US" sz="2000" b="1" dirty="0">
                <a:solidFill>
                  <a:srgbClr val="EE9D35"/>
                </a:solidFill>
              </a:endParaRPr>
            </a:p>
          </p:txBody>
        </p:sp>
        <p:sp>
          <p:nvSpPr>
            <p:cNvPr id="102" name="文本框 10"/>
            <p:cNvSpPr txBox="1"/>
            <p:nvPr/>
          </p:nvSpPr>
          <p:spPr>
            <a:xfrm>
              <a:off x="693340" y="4495475"/>
              <a:ext cx="3930836" cy="305531"/>
            </a:xfrm>
            <a:prstGeom prst="rect">
              <a:avLst/>
            </a:prstGeom>
            <a:noFill/>
          </p:spPr>
          <p:txBody>
            <a:bodyPr wrap="square" rtlCol="0">
              <a:spAutoFit/>
            </a:bodyPr>
            <a:lstStyle/>
            <a:p>
              <a:r>
                <a:rPr lang="zh-CN" altLang="en-US" sz="1100" b="1" dirty="0">
                  <a:solidFill>
                    <a:srgbClr val="5B554E"/>
                  </a:solidFill>
                </a:rPr>
                <a:t>右键单击数据，选择</a:t>
              </a:r>
              <a:r>
                <a:rPr lang="en-US" altLang="zh-CN" sz="1100" b="1" dirty="0">
                  <a:solidFill>
                    <a:srgbClr val="5B554E"/>
                  </a:solidFill>
                  <a:latin typeface="+mn-ea"/>
                </a:rPr>
                <a:t>Data</a:t>
              </a:r>
              <a:r>
                <a:rPr lang="zh-CN" altLang="en-US" sz="1100" b="1" dirty="0">
                  <a:solidFill>
                    <a:srgbClr val="5B554E"/>
                  </a:solidFill>
                </a:rPr>
                <a:t>，在右侧选择数据类型</a:t>
              </a:r>
              <a:endParaRPr lang="zh-CN" altLang="en-US" sz="1100" b="1" dirty="0">
                <a:solidFill>
                  <a:srgbClr val="5B554E"/>
                </a:solidFill>
              </a:endParaRPr>
            </a:p>
          </p:txBody>
        </p:sp>
        <p:grpSp>
          <p:nvGrpSpPr>
            <p:cNvPr id="103" name="胶带"/>
            <p:cNvGrpSpPr/>
            <p:nvPr/>
          </p:nvGrpSpPr>
          <p:grpSpPr>
            <a:xfrm>
              <a:off x="2038682" y="1327150"/>
              <a:ext cx="1754983" cy="396479"/>
              <a:chOff x="2038682" y="1327150"/>
              <a:chExt cx="1754983" cy="396479"/>
            </a:xfrm>
          </p:grpSpPr>
          <p:sp>
            <p:nvSpPr>
              <p:cNvPr id="104" name="矩形: 圆角 16"/>
              <p:cNvSpPr/>
              <p:nvPr/>
            </p:nvSpPr>
            <p:spPr>
              <a:xfrm flipV="1">
                <a:off x="2038684" y="1327150"/>
                <a:ext cx="1754981" cy="264319"/>
              </a:xfrm>
              <a:prstGeom prst="roundRect">
                <a:avLst/>
              </a:prstGeom>
              <a:blipFill>
                <a:blip r:embed="rId2"/>
                <a:tile tx="0" ty="0" sx="100000" sy="100000" flip="none" algn="tl"/>
              </a:blip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CN" altLang="en-US"/>
              </a:p>
            </p:txBody>
          </p:sp>
          <p:sp>
            <p:nvSpPr>
              <p:cNvPr id="105" name="矩形: 圆角 17"/>
              <p:cNvSpPr/>
              <p:nvPr/>
            </p:nvSpPr>
            <p:spPr>
              <a:xfrm flipV="1">
                <a:off x="2038684" y="1327150"/>
                <a:ext cx="1754981" cy="264319"/>
              </a:xfrm>
              <a:prstGeom prst="roundRect">
                <a:avLst/>
              </a:prstGeom>
              <a:gradFill flip="none" rotWithShape="1">
                <a:gsLst>
                  <a:gs pos="0">
                    <a:srgbClr val="F9CF8A">
                      <a:lumMod val="90000"/>
                      <a:alpha val="70000"/>
                    </a:srgbClr>
                  </a:gs>
                  <a:gs pos="50000">
                    <a:srgbClr val="FAD496">
                      <a:lumMod val="90000"/>
                      <a:alpha val="70000"/>
                    </a:srgbClr>
                  </a:gs>
                  <a:gs pos="100000">
                    <a:srgbClr val="FBDBA2">
                      <a:shade val="100000"/>
                      <a:satMod val="115000"/>
                      <a:lumMod val="90000"/>
                      <a:alpha val="70000"/>
                    </a:srgb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CN" altLang="en-US"/>
              </a:p>
            </p:txBody>
          </p:sp>
          <p:sp>
            <p:nvSpPr>
              <p:cNvPr id="106" name="矩形: 圆角 18"/>
              <p:cNvSpPr/>
              <p:nvPr/>
            </p:nvSpPr>
            <p:spPr>
              <a:xfrm flipV="1">
                <a:off x="2038683" y="1327151"/>
                <a:ext cx="1754981" cy="264319"/>
              </a:xfrm>
              <a:prstGeom prst="roundRect">
                <a:avLst/>
              </a:prstGeom>
              <a:gradFill flip="none" rotWithShape="1">
                <a:gsLst>
                  <a:gs pos="0">
                    <a:schemeClr val="bg1">
                      <a:alpha val="80000"/>
                    </a:schemeClr>
                  </a:gs>
                  <a:gs pos="97000">
                    <a:srgbClr val="FAD496">
                      <a:lumMod val="90000"/>
                      <a:alpha val="0"/>
                    </a:srgbClr>
                  </a:gs>
                  <a:gs pos="3000">
                    <a:srgbClr val="FAD496">
                      <a:alpha val="0"/>
                    </a:srgbClr>
                  </a:gs>
                  <a:gs pos="100000">
                    <a:schemeClr val="bg1">
                      <a:alpha val="80000"/>
                    </a:schemeClr>
                  </a:gs>
                </a:gsLst>
                <a:lin ang="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CN" altLang="en-US"/>
              </a:p>
            </p:txBody>
          </p:sp>
          <p:sp>
            <p:nvSpPr>
              <p:cNvPr id="107" name="矩形: 圆角 13"/>
              <p:cNvSpPr/>
              <p:nvPr/>
            </p:nvSpPr>
            <p:spPr>
              <a:xfrm>
                <a:off x="2038683" y="1459310"/>
                <a:ext cx="1754981" cy="264319"/>
              </a:xfrm>
              <a:prstGeom prst="roundRect">
                <a:avLst/>
              </a:prstGeom>
              <a:blipFill>
                <a:blip r:embed="rId2"/>
                <a:tile tx="0" ty="0" sx="100000" sy="100000" flip="none" algn="tl"/>
              </a:blip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CN" altLang="en-US"/>
              </a:p>
            </p:txBody>
          </p:sp>
          <p:sp>
            <p:nvSpPr>
              <p:cNvPr id="108" name="矩形: 圆角 14"/>
              <p:cNvSpPr/>
              <p:nvPr/>
            </p:nvSpPr>
            <p:spPr>
              <a:xfrm>
                <a:off x="2038683" y="1459310"/>
                <a:ext cx="1754981" cy="264319"/>
              </a:xfrm>
              <a:prstGeom prst="roundRect">
                <a:avLst/>
              </a:prstGeom>
              <a:gradFill flip="none" rotWithShape="1">
                <a:gsLst>
                  <a:gs pos="0">
                    <a:srgbClr val="F9CF8A">
                      <a:alpha val="70000"/>
                      <a:lumMod val="100000"/>
                    </a:srgbClr>
                  </a:gs>
                  <a:gs pos="50000">
                    <a:srgbClr val="FAD496">
                      <a:alpha val="70000"/>
                      <a:lumMod val="100000"/>
                    </a:srgbClr>
                  </a:gs>
                  <a:gs pos="100000">
                    <a:srgbClr val="FBDBA2">
                      <a:shade val="100000"/>
                      <a:satMod val="115000"/>
                      <a:lumMod val="90000"/>
                      <a:alpha val="70000"/>
                    </a:srgb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CN" altLang="en-US"/>
              </a:p>
            </p:txBody>
          </p:sp>
          <p:sp>
            <p:nvSpPr>
              <p:cNvPr id="109" name="矩形: 圆角 15"/>
              <p:cNvSpPr/>
              <p:nvPr/>
            </p:nvSpPr>
            <p:spPr>
              <a:xfrm>
                <a:off x="2038682" y="1459309"/>
                <a:ext cx="1754981" cy="264319"/>
              </a:xfrm>
              <a:prstGeom prst="roundRect">
                <a:avLst/>
              </a:prstGeom>
              <a:gradFill flip="none" rotWithShape="1">
                <a:gsLst>
                  <a:gs pos="0">
                    <a:schemeClr val="bg1">
                      <a:alpha val="80000"/>
                    </a:schemeClr>
                  </a:gs>
                  <a:gs pos="97000">
                    <a:srgbClr val="FAD496">
                      <a:lumMod val="90000"/>
                      <a:alpha val="0"/>
                    </a:srgbClr>
                  </a:gs>
                  <a:gs pos="3000">
                    <a:srgbClr val="FAD496">
                      <a:alpha val="0"/>
                    </a:srgbClr>
                  </a:gs>
                  <a:gs pos="100000">
                    <a:schemeClr val="bg1">
                      <a:alpha val="80000"/>
                    </a:schemeClr>
                  </a:gs>
                </a:gsLst>
                <a:lin ang="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CN" altLang="en-US" dirty="0">
                  <a:solidFill>
                    <a:schemeClr val="accent5"/>
                  </a:solidFill>
                </a:endParaRPr>
              </a:p>
            </p:txBody>
          </p:sp>
        </p:grpSp>
      </p:grpSp>
      <p:pic>
        <p:nvPicPr>
          <p:cNvPr id="110" name="Picture 13" descr="A cartoon dog with a green collar&#10;&#10;Description automatically generated"/>
          <p:cNvPicPr>
            <a:picLocks noChangeAspect="1"/>
          </p:cNvPicPr>
          <p:nvPr/>
        </p:nvPicPr>
        <p:blipFill rotWithShape="1">
          <a:blip r:embed="rId5" cstate="print">
            <a:extLst>
              <a:ext uri="{BEBA8EAE-BF5A-486C-A8C5-ECC9F3942E4B}">
                <a14:imgProps xmlns:a14="http://schemas.microsoft.com/office/drawing/2010/main">
                  <a14:imgLayer r:embed="rId6">
                    <a14:imgEffect>
                      <a14:backgroundRemoval t="10000" b="90000" l="0" r="81570"/>
                    </a14:imgEffect>
                  </a14:imgLayer>
                </a14:imgProps>
              </a:ext>
              <a:ext uri="{28A0092B-C50C-407E-A947-70E740481C1C}">
                <a14:useLocalDpi xmlns:a14="http://schemas.microsoft.com/office/drawing/2010/main" val="0"/>
              </a:ext>
            </a:extLst>
          </a:blip>
          <a:srcRect/>
          <a:stretch>
            <a:fillRect/>
          </a:stretch>
        </p:blipFill>
        <p:spPr>
          <a:xfrm>
            <a:off x="10870641" y="5319045"/>
            <a:ext cx="1672999" cy="1827789"/>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txBox="1"/>
          <p:nvPr/>
        </p:nvSpPr>
        <p:spPr>
          <a:xfrm>
            <a:off x="669924" y="1"/>
            <a:ext cx="10850563" cy="1028699"/>
          </a:xfrm>
          <a:prstGeom prst="rect">
            <a:avLst/>
          </a:prstGeom>
        </p:spPr>
        <p:txBody>
          <a:bodyPr/>
          <a:lstStyle>
            <a:lvl1pPr algn="l" defTabSz="914400" rtl="0" eaLnBrk="1" latinLnBrk="0" hangingPunct="1">
              <a:lnSpc>
                <a:spcPct val="90000"/>
              </a:lnSpc>
              <a:spcBef>
                <a:spcPct val="0"/>
              </a:spcBef>
              <a:buNone/>
              <a:defRPr sz="2800" b="0" kern="1200">
                <a:solidFill>
                  <a:schemeClr val="bg1"/>
                </a:solidFill>
                <a:latin typeface="+mj-lt"/>
                <a:ea typeface="+mj-ea"/>
                <a:cs typeface="+mj-cs"/>
              </a:defRPr>
            </a:lvl1pPr>
          </a:lstStyle>
          <a:p>
            <a:endParaRPr lang="en-US" altLang="zh-CN" dirty="0"/>
          </a:p>
          <a:p>
            <a:r>
              <a:rPr lang="en-US" altLang="zh-CN" dirty="0"/>
              <a:t>B. </a:t>
            </a:r>
            <a:r>
              <a:rPr lang="en-US" altLang="zh-CN" dirty="0" err="1"/>
              <a:t>Ghidra</a:t>
            </a:r>
            <a:r>
              <a:rPr lang="en-US" altLang="zh-CN" dirty="0"/>
              <a:t> GUI </a:t>
            </a:r>
            <a:r>
              <a:rPr lang="zh-CN" altLang="en-US" dirty="0"/>
              <a:t>操作介绍 </a:t>
            </a:r>
            <a:r>
              <a:rPr lang="en-US" altLang="zh-CN" dirty="0"/>
              <a:t>—— </a:t>
            </a:r>
            <a:r>
              <a:rPr lang="en-US" altLang="zh-CN" dirty="0" err="1"/>
              <a:t>Ghidra</a:t>
            </a:r>
            <a:r>
              <a:rPr lang="en-US" altLang="zh-CN" dirty="0"/>
              <a:t> </a:t>
            </a:r>
            <a:r>
              <a:rPr lang="zh-CN" altLang="en-US" dirty="0"/>
              <a:t>常用操作</a:t>
            </a:r>
            <a:endParaRPr lang="zh-CN" altLang="en-US" dirty="0"/>
          </a:p>
        </p:txBody>
      </p:sp>
      <p:sp>
        <p:nvSpPr>
          <p:cNvPr id="6" name="文本框 5"/>
          <p:cNvSpPr txBox="1"/>
          <p:nvPr/>
        </p:nvSpPr>
        <p:spPr>
          <a:xfrm>
            <a:off x="669924" y="839496"/>
            <a:ext cx="3070226" cy="369332"/>
          </a:xfrm>
          <a:prstGeom prst="rect">
            <a:avLst/>
          </a:prstGeom>
          <a:noFill/>
        </p:spPr>
        <p:txBody>
          <a:bodyPr wrap="square" rtlCol="0">
            <a:spAutoFit/>
          </a:bodyPr>
          <a:lstStyle/>
          <a:p>
            <a:r>
              <a:rPr lang="en-US" altLang="zh-CN" dirty="0">
                <a:solidFill>
                  <a:schemeClr val="bg1"/>
                </a:solidFill>
                <a:latin typeface="+mn-ea"/>
              </a:rPr>
              <a:t>GUI Instructions</a:t>
            </a:r>
            <a:endParaRPr lang="zh-CN" altLang="en-US" dirty="0">
              <a:solidFill>
                <a:schemeClr val="bg1"/>
              </a:solidFill>
              <a:latin typeface="+mn-ea"/>
            </a:endParaRPr>
          </a:p>
        </p:txBody>
      </p:sp>
      <p:grpSp>
        <p:nvGrpSpPr>
          <p:cNvPr id="67" name="Group 93"/>
          <p:cNvGrpSpPr/>
          <p:nvPr/>
        </p:nvGrpSpPr>
        <p:grpSpPr>
          <a:xfrm>
            <a:off x="6456904" y="2444976"/>
            <a:ext cx="4758055" cy="3525100"/>
            <a:chOff x="537147" y="1327150"/>
            <a:chExt cx="4758055" cy="3525100"/>
          </a:xfrm>
        </p:grpSpPr>
        <p:sp>
          <p:nvSpPr>
            <p:cNvPr id="68" name="矩形: 边框"/>
            <p:cNvSpPr/>
            <p:nvPr/>
          </p:nvSpPr>
          <p:spPr>
            <a:xfrm>
              <a:off x="537147" y="1457540"/>
              <a:ext cx="4758055" cy="3394710"/>
            </a:xfrm>
            <a:prstGeom prst="roundRect">
              <a:avLst>
                <a:gd name="adj" fmla="val 3499"/>
              </a:avLst>
            </a:prstGeom>
            <a:solidFill>
              <a:srgbClr val="F8F5EA"/>
            </a:solidFill>
            <a:ln>
              <a:noFill/>
            </a:ln>
            <a:effectLst>
              <a:outerShdw blurRad="50800" dist="38100" dir="8100000" algn="tr" rotWithShape="0">
                <a:prstClr val="black">
                  <a:alpha val="40000"/>
                </a:prstClr>
              </a:outerShdw>
            </a:effectLst>
          </p:spPr>
          <p:style>
            <a:lnRef idx="0">
              <a:scrgbClr r="0" g="0" b="0"/>
            </a:lnRef>
            <a:fillRef idx="0">
              <a:scrgbClr r="0" g="0" b="0"/>
            </a:fillRef>
            <a:effectRef idx="0">
              <a:scrgbClr r="0" g="0" b="0"/>
            </a:effectRef>
            <a:fontRef idx="minor">
              <a:schemeClr val="lt1"/>
            </a:fontRef>
          </p:style>
          <p:txBody>
            <a:bodyPr rtlCol="0" anchor="ctr"/>
            <a:lstStyle/>
            <a:p>
              <a:pPr algn="ctr"/>
              <a:endParaRPr lang="zh-CN" altLang="en-US"/>
            </a:p>
          </p:txBody>
        </p:sp>
        <p:sp>
          <p:nvSpPr>
            <p:cNvPr id="69" name="矩形: 渐变背景"/>
            <p:cNvSpPr/>
            <p:nvPr/>
          </p:nvSpPr>
          <p:spPr>
            <a:xfrm>
              <a:off x="693341" y="1593238"/>
              <a:ext cx="4449462" cy="2464627"/>
            </a:xfrm>
            <a:prstGeom prst="roundRect">
              <a:avLst>
                <a:gd name="adj" fmla="val 3499"/>
              </a:avLst>
            </a:prstGeom>
            <a:gradFill flip="none" rotWithShape="1">
              <a:gsLst>
                <a:gs pos="0">
                  <a:srgbClr val="AADEF1">
                    <a:shade val="30000"/>
                    <a:satMod val="115000"/>
                  </a:srgbClr>
                </a:gs>
                <a:gs pos="50000">
                  <a:srgbClr val="AADEF1">
                    <a:shade val="67500"/>
                    <a:satMod val="115000"/>
                  </a:srgbClr>
                </a:gs>
                <a:gs pos="100000">
                  <a:srgbClr val="AADEF1">
                    <a:shade val="100000"/>
                    <a:satMod val="115000"/>
                  </a:srgbClr>
                </a:gs>
              </a:gsLst>
              <a:lin ang="540000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CN" altLang="en-US" dirty="0"/>
            </a:p>
          </p:txBody>
        </p:sp>
        <p:sp>
          <p:nvSpPr>
            <p:cNvPr id="70" name="矩形: 图片"/>
            <p:cNvSpPr/>
            <p:nvPr/>
          </p:nvSpPr>
          <p:spPr>
            <a:xfrm>
              <a:off x="693341" y="1593238"/>
              <a:ext cx="4449462" cy="2464627"/>
            </a:xfrm>
            <a:prstGeom prst="roundRect">
              <a:avLst>
                <a:gd name="adj" fmla="val 2731"/>
              </a:avLst>
            </a:prstGeom>
            <a:blipFill>
              <a:blip r:embed="rId1">
                <a:extLst>
                  <a:ext uri="{28A0092B-C50C-407E-A947-70E740481C1C}">
                    <a14:useLocalDpi xmlns:a14="http://schemas.microsoft.com/office/drawing/2010/main" val="0"/>
                  </a:ext>
                </a:extLst>
              </a:blip>
              <a:stretch>
                <a:fillRect/>
              </a:stretch>
            </a:blip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CN" altLang="en-US" dirty="0"/>
            </a:p>
          </p:txBody>
        </p:sp>
        <p:sp>
          <p:nvSpPr>
            <p:cNvPr id="71" name="文本框 9"/>
            <p:cNvSpPr txBox="1"/>
            <p:nvPr/>
          </p:nvSpPr>
          <p:spPr>
            <a:xfrm>
              <a:off x="674783" y="4124540"/>
              <a:ext cx="3415190" cy="400110"/>
            </a:xfrm>
            <a:prstGeom prst="rect">
              <a:avLst/>
            </a:prstGeom>
            <a:noFill/>
          </p:spPr>
          <p:txBody>
            <a:bodyPr wrap="square" rtlCol="0">
              <a:spAutoFit/>
            </a:bodyPr>
            <a:lstStyle/>
            <a:p>
              <a:r>
                <a:rPr lang="zh-CN" altLang="en-US" sz="2000" b="1" dirty="0">
                  <a:solidFill>
                    <a:schemeClr val="accent1"/>
                  </a:solidFill>
                </a:rPr>
                <a:t>编辑界面</a:t>
              </a:r>
              <a:endParaRPr lang="zh-CN" altLang="en-US" sz="2000" b="1" dirty="0">
                <a:solidFill>
                  <a:schemeClr val="accent1"/>
                </a:solidFill>
              </a:endParaRPr>
            </a:p>
          </p:txBody>
        </p:sp>
        <p:sp>
          <p:nvSpPr>
            <p:cNvPr id="72" name="文本框 10"/>
            <p:cNvSpPr txBox="1"/>
            <p:nvPr/>
          </p:nvSpPr>
          <p:spPr>
            <a:xfrm>
              <a:off x="693340" y="4495475"/>
              <a:ext cx="3100323" cy="261610"/>
            </a:xfrm>
            <a:prstGeom prst="rect">
              <a:avLst/>
            </a:prstGeom>
            <a:noFill/>
          </p:spPr>
          <p:txBody>
            <a:bodyPr wrap="square" rtlCol="0">
              <a:spAutoFit/>
            </a:bodyPr>
            <a:lstStyle/>
            <a:p>
              <a:r>
                <a:rPr lang="zh-CN" altLang="en-US" sz="1100" b="1" dirty="0">
                  <a:solidFill>
                    <a:srgbClr val="5B554E"/>
                  </a:solidFill>
                  <a:latin typeface="+mn-ea"/>
                </a:rPr>
                <a:t>可编辑各个字段的偏移、大小、类型、对齐等</a:t>
              </a:r>
              <a:endParaRPr lang="zh-CN" altLang="en-US" sz="1100" b="1" dirty="0">
                <a:solidFill>
                  <a:srgbClr val="5B554E"/>
                </a:solidFill>
                <a:latin typeface="+mn-ea"/>
              </a:endParaRPr>
            </a:p>
          </p:txBody>
        </p:sp>
        <p:grpSp>
          <p:nvGrpSpPr>
            <p:cNvPr id="73" name="胶带"/>
            <p:cNvGrpSpPr/>
            <p:nvPr/>
          </p:nvGrpSpPr>
          <p:grpSpPr>
            <a:xfrm>
              <a:off x="2038682" y="1327150"/>
              <a:ext cx="1754983" cy="396479"/>
              <a:chOff x="2038682" y="1327150"/>
              <a:chExt cx="1754983" cy="396479"/>
            </a:xfrm>
          </p:grpSpPr>
          <p:sp>
            <p:nvSpPr>
              <p:cNvPr id="74" name="矩形: 圆角 16"/>
              <p:cNvSpPr/>
              <p:nvPr/>
            </p:nvSpPr>
            <p:spPr>
              <a:xfrm flipV="1">
                <a:off x="2038684" y="1327150"/>
                <a:ext cx="1754981" cy="264319"/>
              </a:xfrm>
              <a:prstGeom prst="roundRect">
                <a:avLst/>
              </a:prstGeom>
              <a:blipFill>
                <a:blip r:embed="rId2"/>
                <a:tile tx="0" ty="0" sx="100000" sy="100000" flip="none" algn="tl"/>
              </a:blip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CN" altLang="en-US"/>
              </a:p>
            </p:txBody>
          </p:sp>
          <p:sp>
            <p:nvSpPr>
              <p:cNvPr id="75" name="矩形: 圆角 17"/>
              <p:cNvSpPr/>
              <p:nvPr/>
            </p:nvSpPr>
            <p:spPr>
              <a:xfrm flipV="1">
                <a:off x="2038684" y="1327150"/>
                <a:ext cx="1754981" cy="264319"/>
              </a:xfrm>
              <a:prstGeom prst="roundRect">
                <a:avLst/>
              </a:prstGeom>
              <a:gradFill flip="none" rotWithShape="1">
                <a:gsLst>
                  <a:gs pos="0">
                    <a:srgbClr val="F9CF8A">
                      <a:lumMod val="90000"/>
                      <a:alpha val="70000"/>
                    </a:srgbClr>
                  </a:gs>
                  <a:gs pos="50000">
                    <a:srgbClr val="FAD496">
                      <a:lumMod val="90000"/>
                      <a:alpha val="70000"/>
                    </a:srgbClr>
                  </a:gs>
                  <a:gs pos="100000">
                    <a:srgbClr val="FBDBA2">
                      <a:shade val="100000"/>
                      <a:satMod val="115000"/>
                      <a:lumMod val="90000"/>
                      <a:alpha val="70000"/>
                    </a:srgb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CN" altLang="en-US"/>
              </a:p>
            </p:txBody>
          </p:sp>
          <p:sp>
            <p:nvSpPr>
              <p:cNvPr id="76" name="矩形: 圆角 18"/>
              <p:cNvSpPr/>
              <p:nvPr/>
            </p:nvSpPr>
            <p:spPr>
              <a:xfrm flipV="1">
                <a:off x="2038683" y="1327151"/>
                <a:ext cx="1754981" cy="264319"/>
              </a:xfrm>
              <a:prstGeom prst="roundRect">
                <a:avLst/>
              </a:prstGeom>
              <a:gradFill flip="none" rotWithShape="1">
                <a:gsLst>
                  <a:gs pos="0">
                    <a:schemeClr val="bg1">
                      <a:alpha val="80000"/>
                    </a:schemeClr>
                  </a:gs>
                  <a:gs pos="97000">
                    <a:srgbClr val="FAD496">
                      <a:lumMod val="90000"/>
                      <a:alpha val="0"/>
                    </a:srgbClr>
                  </a:gs>
                  <a:gs pos="3000">
                    <a:srgbClr val="FAD496">
                      <a:alpha val="0"/>
                    </a:srgbClr>
                  </a:gs>
                  <a:gs pos="100000">
                    <a:schemeClr val="bg1">
                      <a:alpha val="80000"/>
                    </a:schemeClr>
                  </a:gs>
                </a:gsLst>
                <a:lin ang="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CN" altLang="en-US"/>
              </a:p>
            </p:txBody>
          </p:sp>
          <p:sp>
            <p:nvSpPr>
              <p:cNvPr id="77" name="矩形: 圆角 13"/>
              <p:cNvSpPr/>
              <p:nvPr/>
            </p:nvSpPr>
            <p:spPr>
              <a:xfrm>
                <a:off x="2038683" y="1459310"/>
                <a:ext cx="1754981" cy="264319"/>
              </a:xfrm>
              <a:prstGeom prst="roundRect">
                <a:avLst/>
              </a:prstGeom>
              <a:blipFill>
                <a:blip r:embed="rId2"/>
                <a:tile tx="0" ty="0" sx="100000" sy="100000" flip="none" algn="tl"/>
              </a:blip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CN" altLang="en-US"/>
              </a:p>
            </p:txBody>
          </p:sp>
          <p:sp>
            <p:nvSpPr>
              <p:cNvPr id="78" name="矩形: 圆角 14"/>
              <p:cNvSpPr/>
              <p:nvPr/>
            </p:nvSpPr>
            <p:spPr>
              <a:xfrm>
                <a:off x="2038683" y="1459310"/>
                <a:ext cx="1754981" cy="264319"/>
              </a:xfrm>
              <a:prstGeom prst="roundRect">
                <a:avLst/>
              </a:prstGeom>
              <a:gradFill flip="none" rotWithShape="1">
                <a:gsLst>
                  <a:gs pos="0">
                    <a:srgbClr val="F9CF8A">
                      <a:alpha val="70000"/>
                      <a:lumMod val="100000"/>
                    </a:srgbClr>
                  </a:gs>
                  <a:gs pos="50000">
                    <a:srgbClr val="FAD496">
                      <a:alpha val="70000"/>
                      <a:lumMod val="100000"/>
                    </a:srgbClr>
                  </a:gs>
                  <a:gs pos="100000">
                    <a:srgbClr val="FBDBA2">
                      <a:shade val="100000"/>
                      <a:satMod val="115000"/>
                      <a:lumMod val="90000"/>
                      <a:alpha val="70000"/>
                    </a:srgb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CN" altLang="en-US"/>
              </a:p>
            </p:txBody>
          </p:sp>
          <p:sp>
            <p:nvSpPr>
              <p:cNvPr id="79" name="矩形: 圆角 15"/>
              <p:cNvSpPr/>
              <p:nvPr/>
            </p:nvSpPr>
            <p:spPr>
              <a:xfrm>
                <a:off x="2038682" y="1459309"/>
                <a:ext cx="1754981" cy="264319"/>
              </a:xfrm>
              <a:prstGeom prst="roundRect">
                <a:avLst/>
              </a:prstGeom>
              <a:gradFill flip="none" rotWithShape="1">
                <a:gsLst>
                  <a:gs pos="0">
                    <a:schemeClr val="bg1">
                      <a:alpha val="80000"/>
                    </a:schemeClr>
                  </a:gs>
                  <a:gs pos="97000">
                    <a:srgbClr val="FAD496">
                      <a:lumMod val="90000"/>
                      <a:alpha val="0"/>
                    </a:srgbClr>
                  </a:gs>
                  <a:gs pos="3000">
                    <a:srgbClr val="FAD496">
                      <a:alpha val="0"/>
                    </a:srgbClr>
                  </a:gs>
                  <a:gs pos="100000">
                    <a:schemeClr val="bg1">
                      <a:alpha val="80000"/>
                    </a:schemeClr>
                  </a:gs>
                </a:gsLst>
                <a:lin ang="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CN" altLang="en-US" dirty="0">
                  <a:solidFill>
                    <a:schemeClr val="accent5"/>
                  </a:solidFill>
                </a:endParaRPr>
              </a:p>
            </p:txBody>
          </p:sp>
        </p:grpSp>
      </p:grpSp>
      <p:sp>
        <p:nvSpPr>
          <p:cNvPr id="43" name="文本框 42"/>
          <p:cNvSpPr txBox="1"/>
          <p:nvPr/>
        </p:nvSpPr>
        <p:spPr>
          <a:xfrm>
            <a:off x="669924" y="1308685"/>
            <a:ext cx="10850563" cy="459036"/>
          </a:xfrm>
          <a:prstGeom prst="rect">
            <a:avLst/>
          </a:prstGeom>
          <a:noFill/>
        </p:spPr>
        <p:txBody>
          <a:bodyPr wrap="square" rtlCol="0">
            <a:spAutoFit/>
          </a:bodyPr>
          <a:lstStyle/>
          <a:p>
            <a:pPr>
              <a:lnSpc>
                <a:spcPct val="150000"/>
              </a:lnSpc>
            </a:pPr>
            <a:r>
              <a:rPr lang="zh-CN" altLang="en-US" dirty="0">
                <a:solidFill>
                  <a:schemeClr val="tx2"/>
                </a:solidFill>
                <a:latin typeface="+mn-ea"/>
              </a:rPr>
              <a:t>创建与编辑</a:t>
            </a:r>
            <a:r>
              <a:rPr lang="zh-CN" altLang="en-US" dirty="0">
                <a:solidFill>
                  <a:schemeClr val="accent1"/>
                </a:solidFill>
                <a:latin typeface="+mn-ea"/>
              </a:rPr>
              <a:t>结构体</a:t>
            </a:r>
            <a:r>
              <a:rPr lang="zh-CN" altLang="en-US" dirty="0">
                <a:solidFill>
                  <a:schemeClr val="tx2"/>
                </a:solidFill>
                <a:latin typeface="+mn-ea"/>
              </a:rPr>
              <a:t>、</a:t>
            </a:r>
            <a:r>
              <a:rPr lang="zh-CN" altLang="en-US" dirty="0">
                <a:solidFill>
                  <a:schemeClr val="accent1"/>
                </a:solidFill>
                <a:latin typeface="+mn-ea"/>
              </a:rPr>
              <a:t>枚举类型</a:t>
            </a:r>
            <a:r>
              <a:rPr lang="zh-CN" altLang="en-US" dirty="0">
                <a:solidFill>
                  <a:schemeClr val="tx2"/>
                </a:solidFill>
                <a:latin typeface="+mn-ea"/>
              </a:rPr>
              <a:t>、</a:t>
            </a:r>
            <a:r>
              <a:rPr lang="zh-CN" altLang="en-US" dirty="0">
                <a:solidFill>
                  <a:schemeClr val="accent1"/>
                </a:solidFill>
                <a:latin typeface="+mn-ea"/>
              </a:rPr>
              <a:t>联合体</a:t>
            </a:r>
            <a:r>
              <a:rPr lang="zh-CN" altLang="en-US" dirty="0">
                <a:solidFill>
                  <a:schemeClr val="tx2"/>
                </a:solidFill>
                <a:latin typeface="+mn-ea"/>
              </a:rPr>
              <a:t>、</a:t>
            </a:r>
            <a:r>
              <a:rPr lang="zh-CN" altLang="en-US" dirty="0">
                <a:solidFill>
                  <a:schemeClr val="accent1"/>
                </a:solidFill>
                <a:latin typeface="+mn-ea"/>
              </a:rPr>
              <a:t>函数体</a:t>
            </a:r>
            <a:r>
              <a:rPr lang="zh-CN" altLang="en-US" dirty="0">
                <a:solidFill>
                  <a:schemeClr val="tx2"/>
                </a:solidFill>
                <a:latin typeface="+mn-ea"/>
              </a:rPr>
              <a:t>、</a:t>
            </a:r>
            <a:r>
              <a:rPr lang="en-US" altLang="zh-CN" dirty="0">
                <a:solidFill>
                  <a:schemeClr val="accent1"/>
                </a:solidFill>
                <a:latin typeface="+mn-ea"/>
              </a:rPr>
              <a:t>typedef</a:t>
            </a:r>
            <a:r>
              <a:rPr lang="zh-CN" altLang="en-US" dirty="0">
                <a:solidFill>
                  <a:schemeClr val="tx2"/>
                </a:solidFill>
                <a:latin typeface="+mn-ea"/>
              </a:rPr>
              <a:t>等：</a:t>
            </a:r>
            <a:r>
              <a:rPr lang="en-US" altLang="zh-CN" dirty="0">
                <a:solidFill>
                  <a:schemeClr val="tx2"/>
                </a:solidFill>
                <a:latin typeface="+mn-ea"/>
              </a:rPr>
              <a:t>Data Type Manager </a:t>
            </a:r>
            <a:r>
              <a:rPr lang="zh-CN" altLang="en-US" dirty="0">
                <a:solidFill>
                  <a:schemeClr val="tx2"/>
                </a:solidFill>
                <a:latin typeface="+mn-ea"/>
              </a:rPr>
              <a:t>窗口某处右键 </a:t>
            </a:r>
            <a:r>
              <a:rPr lang="en-US" altLang="zh-CN" dirty="0">
                <a:solidFill>
                  <a:schemeClr val="tx2"/>
                </a:solidFill>
                <a:latin typeface="+mn-ea"/>
              </a:rPr>
              <a:t>new</a:t>
            </a:r>
            <a:endParaRPr lang="en-US" altLang="zh-CN" dirty="0">
              <a:solidFill>
                <a:schemeClr val="tx2"/>
              </a:solidFill>
              <a:latin typeface="+mn-ea"/>
            </a:endParaRPr>
          </a:p>
        </p:txBody>
      </p:sp>
      <p:grpSp>
        <p:nvGrpSpPr>
          <p:cNvPr id="46" name="Group 93"/>
          <p:cNvGrpSpPr/>
          <p:nvPr/>
        </p:nvGrpSpPr>
        <p:grpSpPr>
          <a:xfrm>
            <a:off x="977041" y="2444976"/>
            <a:ext cx="4758055" cy="3525100"/>
            <a:chOff x="537147" y="1327150"/>
            <a:chExt cx="4758055" cy="3525100"/>
          </a:xfrm>
        </p:grpSpPr>
        <p:sp>
          <p:nvSpPr>
            <p:cNvPr id="47" name="矩形: 边框"/>
            <p:cNvSpPr/>
            <p:nvPr/>
          </p:nvSpPr>
          <p:spPr>
            <a:xfrm>
              <a:off x="537147" y="1457540"/>
              <a:ext cx="4758055" cy="3394710"/>
            </a:xfrm>
            <a:prstGeom prst="roundRect">
              <a:avLst>
                <a:gd name="adj" fmla="val 3499"/>
              </a:avLst>
            </a:prstGeom>
            <a:solidFill>
              <a:srgbClr val="F8F5EA"/>
            </a:solidFill>
            <a:ln>
              <a:noFill/>
            </a:ln>
            <a:effectLst>
              <a:outerShdw blurRad="50800" dist="38100" dir="8100000" algn="tr" rotWithShape="0">
                <a:prstClr val="black">
                  <a:alpha val="40000"/>
                </a:prstClr>
              </a:outerShdw>
            </a:effectLst>
          </p:spPr>
          <p:style>
            <a:lnRef idx="0">
              <a:scrgbClr r="0" g="0" b="0"/>
            </a:lnRef>
            <a:fillRef idx="0">
              <a:scrgbClr r="0" g="0" b="0"/>
            </a:fillRef>
            <a:effectRef idx="0">
              <a:scrgbClr r="0" g="0" b="0"/>
            </a:effectRef>
            <a:fontRef idx="minor">
              <a:schemeClr val="lt1"/>
            </a:fontRef>
          </p:style>
          <p:txBody>
            <a:bodyPr rtlCol="0" anchor="ctr"/>
            <a:lstStyle/>
            <a:p>
              <a:pPr algn="ctr"/>
              <a:endParaRPr lang="zh-CN" altLang="en-US"/>
            </a:p>
          </p:txBody>
        </p:sp>
        <p:sp>
          <p:nvSpPr>
            <p:cNvPr id="48" name="矩形: 渐变背景"/>
            <p:cNvSpPr/>
            <p:nvPr/>
          </p:nvSpPr>
          <p:spPr>
            <a:xfrm>
              <a:off x="693341" y="1593238"/>
              <a:ext cx="4449462" cy="2464627"/>
            </a:xfrm>
            <a:prstGeom prst="roundRect">
              <a:avLst>
                <a:gd name="adj" fmla="val 3499"/>
              </a:avLst>
            </a:prstGeom>
            <a:gradFill flip="none" rotWithShape="1">
              <a:gsLst>
                <a:gs pos="0">
                  <a:srgbClr val="AADEF1">
                    <a:shade val="30000"/>
                    <a:satMod val="115000"/>
                  </a:srgbClr>
                </a:gs>
                <a:gs pos="50000">
                  <a:srgbClr val="AADEF1">
                    <a:shade val="67500"/>
                    <a:satMod val="115000"/>
                  </a:srgbClr>
                </a:gs>
                <a:gs pos="100000">
                  <a:srgbClr val="AADEF1">
                    <a:shade val="100000"/>
                    <a:satMod val="115000"/>
                  </a:srgbClr>
                </a:gs>
              </a:gsLst>
              <a:lin ang="540000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CN" altLang="en-US" dirty="0"/>
            </a:p>
          </p:txBody>
        </p:sp>
        <p:sp>
          <p:nvSpPr>
            <p:cNvPr id="49" name="矩形: 图片"/>
            <p:cNvSpPr/>
            <p:nvPr/>
          </p:nvSpPr>
          <p:spPr>
            <a:xfrm>
              <a:off x="693341" y="1593238"/>
              <a:ext cx="4449462" cy="2464627"/>
            </a:xfrm>
            <a:prstGeom prst="roundRect">
              <a:avLst>
                <a:gd name="adj" fmla="val 2731"/>
              </a:avLst>
            </a:prstGeom>
            <a:blipFill>
              <a:blip r:embed="rId3">
                <a:extLst>
                  <a:ext uri="{28A0092B-C50C-407E-A947-70E740481C1C}">
                    <a14:useLocalDpi xmlns:a14="http://schemas.microsoft.com/office/drawing/2010/main" val="0"/>
                  </a:ext>
                </a:extLst>
              </a:blip>
              <a:stretch>
                <a:fillRect/>
              </a:stretch>
            </a:blip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CN" altLang="en-US" dirty="0"/>
            </a:p>
          </p:txBody>
        </p:sp>
        <p:sp>
          <p:nvSpPr>
            <p:cNvPr id="50" name="文本框 9"/>
            <p:cNvSpPr txBox="1"/>
            <p:nvPr/>
          </p:nvSpPr>
          <p:spPr>
            <a:xfrm>
              <a:off x="674783" y="4124540"/>
              <a:ext cx="3415190" cy="400110"/>
            </a:xfrm>
            <a:prstGeom prst="rect">
              <a:avLst/>
            </a:prstGeom>
            <a:noFill/>
          </p:spPr>
          <p:txBody>
            <a:bodyPr wrap="square" rtlCol="0">
              <a:spAutoFit/>
            </a:bodyPr>
            <a:lstStyle/>
            <a:p>
              <a:r>
                <a:rPr lang="zh-CN" altLang="en-US" sz="2000" b="1" dirty="0">
                  <a:solidFill>
                    <a:srgbClr val="9CBD49"/>
                  </a:solidFill>
                </a:rPr>
                <a:t>创建、删除、编辑各类结构</a:t>
              </a:r>
              <a:endParaRPr lang="zh-CN" altLang="en-US" sz="2000" b="1" dirty="0">
                <a:solidFill>
                  <a:srgbClr val="9CBD49"/>
                </a:solidFill>
              </a:endParaRPr>
            </a:p>
          </p:txBody>
        </p:sp>
        <p:sp>
          <p:nvSpPr>
            <p:cNvPr id="51" name="文本框 10"/>
            <p:cNvSpPr txBox="1"/>
            <p:nvPr/>
          </p:nvSpPr>
          <p:spPr>
            <a:xfrm>
              <a:off x="693340" y="4495475"/>
              <a:ext cx="2699399" cy="261610"/>
            </a:xfrm>
            <a:prstGeom prst="rect">
              <a:avLst/>
            </a:prstGeom>
            <a:noFill/>
          </p:spPr>
          <p:txBody>
            <a:bodyPr wrap="square" rtlCol="0">
              <a:spAutoFit/>
            </a:bodyPr>
            <a:lstStyle/>
            <a:p>
              <a:r>
                <a:rPr lang="en-US" altLang="zh-CN" sz="1100" b="1" dirty="0">
                  <a:solidFill>
                    <a:srgbClr val="5B554E"/>
                  </a:solidFill>
                  <a:latin typeface="+mn-ea"/>
                </a:rPr>
                <a:t>Data Type Manager</a:t>
              </a:r>
              <a:endParaRPr lang="zh-CN" altLang="en-US" sz="1100" b="1" dirty="0">
                <a:solidFill>
                  <a:srgbClr val="5B554E"/>
                </a:solidFill>
                <a:latin typeface="+mn-ea"/>
              </a:endParaRPr>
            </a:p>
          </p:txBody>
        </p:sp>
        <p:grpSp>
          <p:nvGrpSpPr>
            <p:cNvPr id="52" name="胶带"/>
            <p:cNvGrpSpPr/>
            <p:nvPr/>
          </p:nvGrpSpPr>
          <p:grpSpPr>
            <a:xfrm>
              <a:off x="2038682" y="1327150"/>
              <a:ext cx="1754983" cy="396479"/>
              <a:chOff x="2038682" y="1327150"/>
              <a:chExt cx="1754983" cy="396479"/>
            </a:xfrm>
          </p:grpSpPr>
          <p:sp>
            <p:nvSpPr>
              <p:cNvPr id="53" name="矩形: 圆角 16"/>
              <p:cNvSpPr/>
              <p:nvPr/>
            </p:nvSpPr>
            <p:spPr>
              <a:xfrm flipV="1">
                <a:off x="2038684" y="1327150"/>
                <a:ext cx="1754981" cy="264319"/>
              </a:xfrm>
              <a:prstGeom prst="roundRect">
                <a:avLst/>
              </a:prstGeom>
              <a:blipFill>
                <a:blip r:embed="rId2"/>
                <a:tile tx="0" ty="0" sx="100000" sy="100000" flip="none" algn="tl"/>
              </a:blip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CN" altLang="en-US"/>
              </a:p>
            </p:txBody>
          </p:sp>
          <p:sp>
            <p:nvSpPr>
              <p:cNvPr id="54" name="矩形: 圆角 17"/>
              <p:cNvSpPr/>
              <p:nvPr/>
            </p:nvSpPr>
            <p:spPr>
              <a:xfrm flipV="1">
                <a:off x="2038684" y="1327150"/>
                <a:ext cx="1754981" cy="264319"/>
              </a:xfrm>
              <a:prstGeom prst="roundRect">
                <a:avLst/>
              </a:prstGeom>
              <a:gradFill flip="none" rotWithShape="1">
                <a:gsLst>
                  <a:gs pos="0">
                    <a:srgbClr val="F9CF8A">
                      <a:lumMod val="90000"/>
                      <a:alpha val="70000"/>
                    </a:srgbClr>
                  </a:gs>
                  <a:gs pos="50000">
                    <a:srgbClr val="FAD496">
                      <a:lumMod val="90000"/>
                      <a:alpha val="70000"/>
                    </a:srgbClr>
                  </a:gs>
                  <a:gs pos="100000">
                    <a:srgbClr val="FBDBA2">
                      <a:shade val="100000"/>
                      <a:satMod val="115000"/>
                      <a:lumMod val="90000"/>
                      <a:alpha val="70000"/>
                    </a:srgb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CN" altLang="en-US"/>
              </a:p>
            </p:txBody>
          </p:sp>
          <p:sp>
            <p:nvSpPr>
              <p:cNvPr id="55" name="矩形: 圆角 18"/>
              <p:cNvSpPr/>
              <p:nvPr/>
            </p:nvSpPr>
            <p:spPr>
              <a:xfrm flipV="1">
                <a:off x="2038683" y="1327151"/>
                <a:ext cx="1754981" cy="264319"/>
              </a:xfrm>
              <a:prstGeom prst="roundRect">
                <a:avLst/>
              </a:prstGeom>
              <a:gradFill flip="none" rotWithShape="1">
                <a:gsLst>
                  <a:gs pos="0">
                    <a:schemeClr val="bg1">
                      <a:alpha val="80000"/>
                    </a:schemeClr>
                  </a:gs>
                  <a:gs pos="97000">
                    <a:srgbClr val="FAD496">
                      <a:lumMod val="90000"/>
                      <a:alpha val="0"/>
                    </a:srgbClr>
                  </a:gs>
                  <a:gs pos="3000">
                    <a:srgbClr val="FAD496">
                      <a:alpha val="0"/>
                    </a:srgbClr>
                  </a:gs>
                  <a:gs pos="100000">
                    <a:schemeClr val="bg1">
                      <a:alpha val="80000"/>
                    </a:schemeClr>
                  </a:gs>
                </a:gsLst>
                <a:lin ang="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CN" altLang="en-US"/>
              </a:p>
            </p:txBody>
          </p:sp>
          <p:sp>
            <p:nvSpPr>
              <p:cNvPr id="56" name="矩形: 圆角 13"/>
              <p:cNvSpPr/>
              <p:nvPr/>
            </p:nvSpPr>
            <p:spPr>
              <a:xfrm>
                <a:off x="2038683" y="1459310"/>
                <a:ext cx="1754981" cy="264319"/>
              </a:xfrm>
              <a:prstGeom prst="roundRect">
                <a:avLst/>
              </a:prstGeom>
              <a:blipFill>
                <a:blip r:embed="rId2"/>
                <a:tile tx="0" ty="0" sx="100000" sy="100000" flip="none" algn="tl"/>
              </a:blip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CN" altLang="en-US"/>
              </a:p>
            </p:txBody>
          </p:sp>
          <p:sp>
            <p:nvSpPr>
              <p:cNvPr id="57" name="矩形: 圆角 14"/>
              <p:cNvSpPr/>
              <p:nvPr/>
            </p:nvSpPr>
            <p:spPr>
              <a:xfrm>
                <a:off x="2038683" y="1459310"/>
                <a:ext cx="1754981" cy="264319"/>
              </a:xfrm>
              <a:prstGeom prst="roundRect">
                <a:avLst/>
              </a:prstGeom>
              <a:gradFill flip="none" rotWithShape="1">
                <a:gsLst>
                  <a:gs pos="0">
                    <a:srgbClr val="F9CF8A">
                      <a:alpha val="70000"/>
                      <a:lumMod val="100000"/>
                    </a:srgbClr>
                  </a:gs>
                  <a:gs pos="50000">
                    <a:srgbClr val="FAD496">
                      <a:alpha val="70000"/>
                      <a:lumMod val="100000"/>
                    </a:srgbClr>
                  </a:gs>
                  <a:gs pos="100000">
                    <a:srgbClr val="FBDBA2">
                      <a:shade val="100000"/>
                      <a:satMod val="115000"/>
                      <a:lumMod val="90000"/>
                      <a:alpha val="70000"/>
                    </a:srgb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CN" altLang="en-US"/>
              </a:p>
            </p:txBody>
          </p:sp>
          <p:sp>
            <p:nvSpPr>
              <p:cNvPr id="58" name="矩形: 圆角 15"/>
              <p:cNvSpPr/>
              <p:nvPr/>
            </p:nvSpPr>
            <p:spPr>
              <a:xfrm>
                <a:off x="2038682" y="1459309"/>
                <a:ext cx="1754981" cy="264319"/>
              </a:xfrm>
              <a:prstGeom prst="roundRect">
                <a:avLst/>
              </a:prstGeom>
              <a:gradFill flip="none" rotWithShape="1">
                <a:gsLst>
                  <a:gs pos="0">
                    <a:schemeClr val="bg1">
                      <a:alpha val="80000"/>
                    </a:schemeClr>
                  </a:gs>
                  <a:gs pos="97000">
                    <a:srgbClr val="FAD496">
                      <a:lumMod val="90000"/>
                      <a:alpha val="0"/>
                    </a:srgbClr>
                  </a:gs>
                  <a:gs pos="3000">
                    <a:srgbClr val="FAD496">
                      <a:alpha val="0"/>
                    </a:srgbClr>
                  </a:gs>
                  <a:gs pos="100000">
                    <a:schemeClr val="bg1">
                      <a:alpha val="80000"/>
                    </a:schemeClr>
                  </a:gs>
                </a:gsLst>
                <a:lin ang="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CN" altLang="en-US" dirty="0">
                  <a:solidFill>
                    <a:schemeClr val="accent5"/>
                  </a:solidFill>
                </a:endParaRPr>
              </a:p>
            </p:txBody>
          </p:sp>
        </p:grpSp>
      </p:grpSp>
      <p:pic>
        <p:nvPicPr>
          <p:cNvPr id="63" name="Picture 15" descr="A cartoon pig with a bandana and black gloves&#10;&#10;Description automatically generated"/>
          <p:cNvPicPr>
            <a:picLocks noChangeAspect="1"/>
          </p:cNvPicPr>
          <p:nvPr/>
        </p:nvPicPr>
        <p:blipFill rotWithShape="1">
          <a:blip r:embed="rId4" cstate="print">
            <a:extLst>
              <a:ext uri="{BEBA8EAE-BF5A-486C-A8C5-ECC9F3942E4B}">
                <a14:imgProps xmlns:a14="http://schemas.microsoft.com/office/drawing/2010/main">
                  <a14:imgLayer r:embed="rId5">
                    <a14:imgEffect>
                      <a14:backgroundRemoval t="10000" b="90000" l="0" r="89964">
                        <a14:foregroundMark x1="41935" y1="52812" x2="37993" y2="58125"/>
                        <a14:foregroundMark x1="42652" y1="46875" x2="37993" y2="57500"/>
                        <a14:foregroundMark x1="38710" y1="54375" x2="43369" y2="43750"/>
                        <a14:foregroundMark x1="41577" y1="46563" x2="37993" y2="53125"/>
                        <a14:foregroundMark x1="39427" y1="50625" x2="40860" y2="46875"/>
                      </a14:backgroundRemoval>
                    </a14:imgEffect>
                  </a14:imgLayer>
                </a14:imgProps>
              </a:ext>
              <a:ext uri="{28A0092B-C50C-407E-A947-70E740481C1C}">
                <a14:useLocalDpi xmlns:a14="http://schemas.microsoft.com/office/drawing/2010/main" val="0"/>
              </a:ext>
            </a:extLst>
          </a:blip>
          <a:srcRect/>
          <a:stretch>
            <a:fillRect/>
          </a:stretch>
        </p:blipFill>
        <p:spPr>
          <a:xfrm>
            <a:off x="-328396" y="5497416"/>
            <a:ext cx="1412139" cy="1618934"/>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strips(downLeft)">
                                      <p:cBhvr>
                                        <p:cTn id="7" dur="500"/>
                                        <p:tgtEl>
                                          <p:spTgt spid="43"/>
                                        </p:tgtEl>
                                      </p:cBhvr>
                                    </p:animEffect>
                                  </p:childTnLst>
                                </p:cTn>
                              </p:par>
                              <p:par>
                                <p:cTn id="8" presetID="18" presetClass="entr" presetSubtype="12" fill="hold" nodeType="withEffect">
                                  <p:stCondLst>
                                    <p:cond delay="0"/>
                                  </p:stCondLst>
                                  <p:childTnLst>
                                    <p:set>
                                      <p:cBhvr>
                                        <p:cTn id="9" dur="1" fill="hold">
                                          <p:stCondLst>
                                            <p:cond delay="0"/>
                                          </p:stCondLst>
                                        </p:cTn>
                                        <p:tgtEl>
                                          <p:spTgt spid="46"/>
                                        </p:tgtEl>
                                        <p:attrNameLst>
                                          <p:attrName>style.visibility</p:attrName>
                                        </p:attrNameLst>
                                      </p:cBhvr>
                                      <p:to>
                                        <p:strVal val="visible"/>
                                      </p:to>
                                    </p:set>
                                    <p:animEffect transition="in" filter="strips(downLeft)">
                                      <p:cBhvr>
                                        <p:cTn id="10" dur="500"/>
                                        <p:tgtEl>
                                          <p:spTgt spid="46"/>
                                        </p:tgtEl>
                                      </p:cBhvr>
                                    </p:animEffect>
                                  </p:childTnLst>
                                </p:cTn>
                              </p:par>
                              <p:par>
                                <p:cTn id="11" presetID="18" presetClass="entr" presetSubtype="12" fill="hold" nodeType="withEffect">
                                  <p:stCondLst>
                                    <p:cond delay="0"/>
                                  </p:stCondLst>
                                  <p:childTnLst>
                                    <p:set>
                                      <p:cBhvr>
                                        <p:cTn id="12" dur="1" fill="hold">
                                          <p:stCondLst>
                                            <p:cond delay="0"/>
                                          </p:stCondLst>
                                        </p:cTn>
                                        <p:tgtEl>
                                          <p:spTgt spid="67"/>
                                        </p:tgtEl>
                                        <p:attrNameLst>
                                          <p:attrName>style.visibility</p:attrName>
                                        </p:attrNameLst>
                                      </p:cBhvr>
                                      <p:to>
                                        <p:strVal val="visible"/>
                                      </p:to>
                                    </p:set>
                                    <p:animEffect transition="in" filter="strips(downLeft)">
                                      <p:cBhvr>
                                        <p:cTn id="13" dur="50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txBox="1"/>
          <p:nvPr/>
        </p:nvSpPr>
        <p:spPr>
          <a:xfrm>
            <a:off x="669924" y="1"/>
            <a:ext cx="10850563" cy="1028699"/>
          </a:xfrm>
          <a:prstGeom prst="rect">
            <a:avLst/>
          </a:prstGeom>
        </p:spPr>
        <p:txBody>
          <a:bodyPr/>
          <a:lstStyle>
            <a:lvl1pPr algn="l" defTabSz="914400" rtl="0" eaLnBrk="1" latinLnBrk="0" hangingPunct="1">
              <a:lnSpc>
                <a:spcPct val="90000"/>
              </a:lnSpc>
              <a:spcBef>
                <a:spcPct val="0"/>
              </a:spcBef>
              <a:buNone/>
              <a:defRPr sz="2800" b="0" kern="1200">
                <a:solidFill>
                  <a:schemeClr val="bg1"/>
                </a:solidFill>
                <a:latin typeface="+mj-lt"/>
                <a:ea typeface="+mj-ea"/>
                <a:cs typeface="+mj-cs"/>
              </a:defRPr>
            </a:lvl1pPr>
          </a:lstStyle>
          <a:p>
            <a:endParaRPr lang="en-US" altLang="zh-CN" dirty="0"/>
          </a:p>
          <a:p>
            <a:r>
              <a:rPr lang="en-US" altLang="zh-CN" dirty="0"/>
              <a:t>B. </a:t>
            </a:r>
            <a:r>
              <a:rPr lang="en-US" altLang="zh-CN" dirty="0" err="1"/>
              <a:t>Ghidra</a:t>
            </a:r>
            <a:r>
              <a:rPr lang="en-US" altLang="zh-CN" dirty="0"/>
              <a:t> GUI </a:t>
            </a:r>
            <a:r>
              <a:rPr lang="zh-CN" altLang="en-US" dirty="0"/>
              <a:t>操作介绍 </a:t>
            </a:r>
            <a:r>
              <a:rPr lang="en-US" altLang="zh-CN" dirty="0"/>
              <a:t>—— </a:t>
            </a:r>
            <a:r>
              <a:rPr lang="en-US" altLang="zh-CN" dirty="0" err="1"/>
              <a:t>Ghidra</a:t>
            </a:r>
            <a:r>
              <a:rPr lang="en-US" altLang="zh-CN" dirty="0"/>
              <a:t> </a:t>
            </a:r>
            <a:r>
              <a:rPr lang="zh-CN" altLang="en-US" dirty="0"/>
              <a:t>常用操作</a:t>
            </a:r>
            <a:endParaRPr lang="zh-CN" altLang="en-US" dirty="0"/>
          </a:p>
        </p:txBody>
      </p:sp>
      <p:sp>
        <p:nvSpPr>
          <p:cNvPr id="6" name="文本框 5"/>
          <p:cNvSpPr txBox="1"/>
          <p:nvPr/>
        </p:nvSpPr>
        <p:spPr>
          <a:xfrm>
            <a:off x="669924" y="839496"/>
            <a:ext cx="3070226" cy="369332"/>
          </a:xfrm>
          <a:prstGeom prst="rect">
            <a:avLst/>
          </a:prstGeom>
          <a:noFill/>
        </p:spPr>
        <p:txBody>
          <a:bodyPr wrap="square" rtlCol="0">
            <a:spAutoFit/>
          </a:bodyPr>
          <a:lstStyle/>
          <a:p>
            <a:r>
              <a:rPr lang="en-US" altLang="zh-CN" dirty="0">
                <a:solidFill>
                  <a:schemeClr val="bg1"/>
                </a:solidFill>
                <a:latin typeface="+mn-ea"/>
              </a:rPr>
              <a:t>GUI Instructions</a:t>
            </a:r>
            <a:endParaRPr lang="zh-CN" altLang="en-US" dirty="0">
              <a:solidFill>
                <a:schemeClr val="bg1"/>
              </a:solidFill>
              <a:latin typeface="+mn-ea"/>
            </a:endParaRPr>
          </a:p>
        </p:txBody>
      </p:sp>
      <p:sp>
        <p:nvSpPr>
          <p:cNvPr id="43" name="文本框 42"/>
          <p:cNvSpPr txBox="1"/>
          <p:nvPr/>
        </p:nvSpPr>
        <p:spPr>
          <a:xfrm>
            <a:off x="669924" y="1308685"/>
            <a:ext cx="10850563" cy="1290033"/>
          </a:xfrm>
          <a:prstGeom prst="rect">
            <a:avLst/>
          </a:prstGeom>
          <a:noFill/>
        </p:spPr>
        <p:txBody>
          <a:bodyPr wrap="square" rtlCol="0">
            <a:spAutoFit/>
          </a:bodyPr>
          <a:lstStyle/>
          <a:p>
            <a:pPr>
              <a:lnSpc>
                <a:spcPct val="150000"/>
              </a:lnSpc>
            </a:pPr>
            <a:r>
              <a:rPr lang="zh-CN" altLang="en-US" dirty="0">
                <a:solidFill>
                  <a:schemeClr val="tx2"/>
                </a:solidFill>
                <a:latin typeface="+mn-ea"/>
              </a:rPr>
              <a:t>添加、删除、运行脚本：打开</a:t>
            </a:r>
            <a:r>
              <a:rPr lang="en-US" altLang="zh-CN" dirty="0">
                <a:solidFill>
                  <a:schemeClr val="accent1"/>
                </a:solidFill>
                <a:latin typeface="+mn-ea"/>
              </a:rPr>
              <a:t>Script Manager</a:t>
            </a:r>
            <a:r>
              <a:rPr lang="zh-CN" altLang="en-US" dirty="0">
                <a:solidFill>
                  <a:schemeClr val="tx2"/>
                </a:solidFill>
                <a:latin typeface="+mn-ea"/>
              </a:rPr>
              <a:t>，右上角</a:t>
            </a:r>
            <a:r>
              <a:rPr lang="en-US" altLang="zh-CN" dirty="0">
                <a:solidFill>
                  <a:schemeClr val="accent1"/>
                </a:solidFill>
                <a:latin typeface="+mn-ea"/>
              </a:rPr>
              <a:t>Manage Script Directories</a:t>
            </a:r>
            <a:r>
              <a:rPr lang="zh-CN" altLang="en-US" dirty="0">
                <a:solidFill>
                  <a:schemeClr val="tx2"/>
                </a:solidFill>
                <a:latin typeface="+mn-ea"/>
              </a:rPr>
              <a:t>，增加需要添加的脚本所在的目录，刷新</a:t>
            </a:r>
            <a:r>
              <a:rPr lang="en-US" altLang="zh-CN" dirty="0">
                <a:solidFill>
                  <a:schemeClr val="tx2"/>
                </a:solidFill>
                <a:latin typeface="+mn-ea"/>
              </a:rPr>
              <a:t>Script Manager</a:t>
            </a:r>
            <a:r>
              <a:rPr lang="zh-CN" altLang="en-US" dirty="0">
                <a:solidFill>
                  <a:schemeClr val="tx2"/>
                </a:solidFill>
                <a:latin typeface="+mn-ea"/>
              </a:rPr>
              <a:t>即可。</a:t>
            </a:r>
            <a:endParaRPr lang="en-US" altLang="zh-CN" dirty="0">
              <a:solidFill>
                <a:schemeClr val="tx2"/>
              </a:solidFill>
              <a:latin typeface="+mn-ea"/>
            </a:endParaRPr>
          </a:p>
          <a:p>
            <a:pPr>
              <a:lnSpc>
                <a:spcPct val="150000"/>
              </a:lnSpc>
            </a:pPr>
            <a:r>
              <a:rPr lang="zh-CN" altLang="en-US" dirty="0">
                <a:solidFill>
                  <a:schemeClr val="tx2"/>
                </a:solidFill>
                <a:latin typeface="+mn-ea"/>
              </a:rPr>
              <a:t>当脚本存在语法错误等问题时，</a:t>
            </a:r>
            <a:r>
              <a:rPr lang="en-US" altLang="zh-CN" dirty="0">
                <a:solidFill>
                  <a:schemeClr val="tx2"/>
                </a:solidFill>
                <a:latin typeface="+mn-ea"/>
              </a:rPr>
              <a:t>Script Manager</a:t>
            </a:r>
            <a:r>
              <a:rPr lang="zh-CN" altLang="en-US" dirty="0">
                <a:solidFill>
                  <a:schemeClr val="tx2"/>
                </a:solidFill>
                <a:latin typeface="+mn-ea"/>
              </a:rPr>
              <a:t>将提供提示。</a:t>
            </a:r>
            <a:endParaRPr lang="en-US" altLang="zh-CN" dirty="0">
              <a:solidFill>
                <a:schemeClr val="tx2"/>
              </a:solidFill>
              <a:latin typeface="+mn-ea"/>
            </a:endParaRPr>
          </a:p>
        </p:txBody>
      </p:sp>
      <p:grpSp>
        <p:nvGrpSpPr>
          <p:cNvPr id="46" name="Group 93"/>
          <p:cNvGrpSpPr/>
          <p:nvPr/>
        </p:nvGrpSpPr>
        <p:grpSpPr>
          <a:xfrm>
            <a:off x="3646327" y="2973953"/>
            <a:ext cx="4758055" cy="3525100"/>
            <a:chOff x="537147" y="1327150"/>
            <a:chExt cx="4758055" cy="3525100"/>
          </a:xfrm>
        </p:grpSpPr>
        <p:sp>
          <p:nvSpPr>
            <p:cNvPr id="47" name="矩形: 边框"/>
            <p:cNvSpPr/>
            <p:nvPr/>
          </p:nvSpPr>
          <p:spPr>
            <a:xfrm>
              <a:off x="537147" y="1457540"/>
              <a:ext cx="4758055" cy="3394710"/>
            </a:xfrm>
            <a:prstGeom prst="roundRect">
              <a:avLst>
                <a:gd name="adj" fmla="val 3499"/>
              </a:avLst>
            </a:prstGeom>
            <a:solidFill>
              <a:srgbClr val="F8F5EA"/>
            </a:solidFill>
            <a:ln>
              <a:noFill/>
            </a:ln>
            <a:effectLst>
              <a:outerShdw blurRad="50800" dist="38100" dir="8100000" algn="tr" rotWithShape="0">
                <a:prstClr val="black">
                  <a:alpha val="40000"/>
                </a:prstClr>
              </a:outerShdw>
            </a:effectLst>
          </p:spPr>
          <p:style>
            <a:lnRef idx="0">
              <a:scrgbClr r="0" g="0" b="0"/>
            </a:lnRef>
            <a:fillRef idx="0">
              <a:scrgbClr r="0" g="0" b="0"/>
            </a:fillRef>
            <a:effectRef idx="0">
              <a:scrgbClr r="0" g="0" b="0"/>
            </a:effectRef>
            <a:fontRef idx="minor">
              <a:schemeClr val="lt1"/>
            </a:fontRef>
          </p:style>
          <p:txBody>
            <a:bodyPr rtlCol="0" anchor="ctr"/>
            <a:lstStyle/>
            <a:p>
              <a:pPr algn="ctr"/>
              <a:endParaRPr lang="zh-CN" altLang="en-US"/>
            </a:p>
          </p:txBody>
        </p:sp>
        <p:sp>
          <p:nvSpPr>
            <p:cNvPr id="48" name="矩形: 渐变背景"/>
            <p:cNvSpPr/>
            <p:nvPr/>
          </p:nvSpPr>
          <p:spPr>
            <a:xfrm>
              <a:off x="693341" y="1593238"/>
              <a:ext cx="4449462" cy="2464627"/>
            </a:xfrm>
            <a:prstGeom prst="roundRect">
              <a:avLst>
                <a:gd name="adj" fmla="val 3499"/>
              </a:avLst>
            </a:prstGeom>
            <a:gradFill flip="none" rotWithShape="1">
              <a:gsLst>
                <a:gs pos="0">
                  <a:srgbClr val="AADEF1">
                    <a:shade val="30000"/>
                    <a:satMod val="115000"/>
                  </a:srgbClr>
                </a:gs>
                <a:gs pos="50000">
                  <a:srgbClr val="AADEF1">
                    <a:shade val="67500"/>
                    <a:satMod val="115000"/>
                  </a:srgbClr>
                </a:gs>
                <a:gs pos="100000">
                  <a:srgbClr val="AADEF1">
                    <a:shade val="100000"/>
                    <a:satMod val="115000"/>
                  </a:srgbClr>
                </a:gs>
              </a:gsLst>
              <a:lin ang="540000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CN" altLang="en-US" dirty="0"/>
            </a:p>
          </p:txBody>
        </p:sp>
        <p:sp>
          <p:nvSpPr>
            <p:cNvPr id="49" name="矩形: 图片"/>
            <p:cNvSpPr/>
            <p:nvPr/>
          </p:nvSpPr>
          <p:spPr>
            <a:xfrm>
              <a:off x="693341" y="1593238"/>
              <a:ext cx="4449462" cy="2464627"/>
            </a:xfrm>
            <a:prstGeom prst="roundRect">
              <a:avLst>
                <a:gd name="adj" fmla="val 2731"/>
              </a:avLst>
            </a:prstGeom>
            <a:blipFill>
              <a:blip r:embed="rId1">
                <a:extLst>
                  <a:ext uri="{28A0092B-C50C-407E-A947-70E740481C1C}">
                    <a14:useLocalDpi xmlns:a14="http://schemas.microsoft.com/office/drawing/2010/main" val="0"/>
                  </a:ext>
                </a:extLst>
              </a:blip>
              <a:stretch>
                <a:fillRect/>
              </a:stretch>
            </a:blip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CN" altLang="en-US" dirty="0"/>
            </a:p>
          </p:txBody>
        </p:sp>
        <p:sp>
          <p:nvSpPr>
            <p:cNvPr id="50" name="文本框 9"/>
            <p:cNvSpPr txBox="1"/>
            <p:nvPr/>
          </p:nvSpPr>
          <p:spPr>
            <a:xfrm>
              <a:off x="674783" y="4124540"/>
              <a:ext cx="3415190" cy="400110"/>
            </a:xfrm>
            <a:prstGeom prst="rect">
              <a:avLst/>
            </a:prstGeom>
            <a:noFill/>
          </p:spPr>
          <p:txBody>
            <a:bodyPr wrap="square" rtlCol="0">
              <a:spAutoFit/>
            </a:bodyPr>
            <a:lstStyle/>
            <a:p>
              <a:r>
                <a:rPr lang="en-US" altLang="zh-CN" sz="2000" b="1" dirty="0">
                  <a:solidFill>
                    <a:srgbClr val="9CBD49"/>
                  </a:solidFill>
                  <a:latin typeface="+mn-ea"/>
                </a:rPr>
                <a:t>Script Manager</a:t>
              </a:r>
              <a:r>
                <a:rPr lang="zh-CN" altLang="en-US" sz="2000" b="1" dirty="0">
                  <a:solidFill>
                    <a:srgbClr val="9CBD49"/>
                  </a:solidFill>
                </a:rPr>
                <a:t>页面</a:t>
              </a:r>
              <a:endParaRPr lang="zh-CN" altLang="en-US" sz="2000" b="1" dirty="0">
                <a:solidFill>
                  <a:srgbClr val="9CBD49"/>
                </a:solidFill>
              </a:endParaRPr>
            </a:p>
          </p:txBody>
        </p:sp>
        <p:sp>
          <p:nvSpPr>
            <p:cNvPr id="51" name="文本框 10"/>
            <p:cNvSpPr txBox="1"/>
            <p:nvPr/>
          </p:nvSpPr>
          <p:spPr>
            <a:xfrm>
              <a:off x="693340" y="4495475"/>
              <a:ext cx="2807830" cy="261610"/>
            </a:xfrm>
            <a:prstGeom prst="rect">
              <a:avLst/>
            </a:prstGeom>
            <a:noFill/>
          </p:spPr>
          <p:txBody>
            <a:bodyPr wrap="square" rtlCol="0">
              <a:spAutoFit/>
            </a:bodyPr>
            <a:lstStyle/>
            <a:p>
              <a:r>
                <a:rPr lang="zh-CN" altLang="en-US" sz="1100" b="1" dirty="0">
                  <a:solidFill>
                    <a:srgbClr val="5B554E"/>
                  </a:solidFill>
                  <a:latin typeface="+mn-ea"/>
                </a:rPr>
                <a:t>每个</a:t>
              </a:r>
              <a:r>
                <a:rPr lang="en-US" altLang="zh-CN" sz="1100" b="1" dirty="0">
                  <a:solidFill>
                    <a:srgbClr val="5B554E"/>
                  </a:solidFill>
                  <a:latin typeface="+mn-ea"/>
                </a:rPr>
                <a:t>Script</a:t>
              </a:r>
              <a:r>
                <a:rPr lang="zh-CN" altLang="en-US" sz="1100" b="1" dirty="0">
                  <a:solidFill>
                    <a:srgbClr val="5B554E"/>
                  </a:solidFill>
                  <a:latin typeface="+mn-ea"/>
                </a:rPr>
                <a:t>都可编辑时间、描述、分类等</a:t>
              </a:r>
              <a:endParaRPr lang="zh-CN" altLang="en-US" sz="1100" b="1" dirty="0">
                <a:solidFill>
                  <a:srgbClr val="5B554E"/>
                </a:solidFill>
                <a:latin typeface="+mn-ea"/>
              </a:endParaRPr>
            </a:p>
          </p:txBody>
        </p:sp>
        <p:grpSp>
          <p:nvGrpSpPr>
            <p:cNvPr id="52" name="胶带"/>
            <p:cNvGrpSpPr/>
            <p:nvPr/>
          </p:nvGrpSpPr>
          <p:grpSpPr>
            <a:xfrm>
              <a:off x="2038682" y="1327150"/>
              <a:ext cx="1754983" cy="396479"/>
              <a:chOff x="2038682" y="1327150"/>
              <a:chExt cx="1754983" cy="396479"/>
            </a:xfrm>
          </p:grpSpPr>
          <p:sp>
            <p:nvSpPr>
              <p:cNvPr id="53" name="矩形: 圆角 16"/>
              <p:cNvSpPr/>
              <p:nvPr/>
            </p:nvSpPr>
            <p:spPr>
              <a:xfrm flipV="1">
                <a:off x="2038684" y="1327150"/>
                <a:ext cx="1754981" cy="264319"/>
              </a:xfrm>
              <a:prstGeom prst="roundRect">
                <a:avLst/>
              </a:prstGeom>
              <a:blipFill>
                <a:blip r:embed="rId2"/>
                <a:tile tx="0" ty="0" sx="100000" sy="100000" flip="none" algn="tl"/>
              </a:blip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CN" altLang="en-US"/>
              </a:p>
            </p:txBody>
          </p:sp>
          <p:sp>
            <p:nvSpPr>
              <p:cNvPr id="54" name="矩形: 圆角 17"/>
              <p:cNvSpPr/>
              <p:nvPr/>
            </p:nvSpPr>
            <p:spPr>
              <a:xfrm flipV="1">
                <a:off x="2038684" y="1327150"/>
                <a:ext cx="1754981" cy="264319"/>
              </a:xfrm>
              <a:prstGeom prst="roundRect">
                <a:avLst/>
              </a:prstGeom>
              <a:gradFill flip="none" rotWithShape="1">
                <a:gsLst>
                  <a:gs pos="0">
                    <a:srgbClr val="F9CF8A">
                      <a:lumMod val="90000"/>
                      <a:alpha val="70000"/>
                    </a:srgbClr>
                  </a:gs>
                  <a:gs pos="50000">
                    <a:srgbClr val="FAD496">
                      <a:lumMod val="90000"/>
                      <a:alpha val="70000"/>
                    </a:srgbClr>
                  </a:gs>
                  <a:gs pos="100000">
                    <a:srgbClr val="FBDBA2">
                      <a:shade val="100000"/>
                      <a:satMod val="115000"/>
                      <a:lumMod val="90000"/>
                      <a:alpha val="70000"/>
                    </a:srgb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CN" altLang="en-US"/>
              </a:p>
            </p:txBody>
          </p:sp>
          <p:sp>
            <p:nvSpPr>
              <p:cNvPr id="55" name="矩形: 圆角 18"/>
              <p:cNvSpPr/>
              <p:nvPr/>
            </p:nvSpPr>
            <p:spPr>
              <a:xfrm flipV="1">
                <a:off x="2038683" y="1327151"/>
                <a:ext cx="1754981" cy="264319"/>
              </a:xfrm>
              <a:prstGeom prst="roundRect">
                <a:avLst/>
              </a:prstGeom>
              <a:gradFill flip="none" rotWithShape="1">
                <a:gsLst>
                  <a:gs pos="0">
                    <a:schemeClr val="bg1">
                      <a:alpha val="80000"/>
                    </a:schemeClr>
                  </a:gs>
                  <a:gs pos="97000">
                    <a:srgbClr val="FAD496">
                      <a:lumMod val="90000"/>
                      <a:alpha val="0"/>
                    </a:srgbClr>
                  </a:gs>
                  <a:gs pos="3000">
                    <a:srgbClr val="FAD496">
                      <a:alpha val="0"/>
                    </a:srgbClr>
                  </a:gs>
                  <a:gs pos="100000">
                    <a:schemeClr val="bg1">
                      <a:alpha val="80000"/>
                    </a:schemeClr>
                  </a:gs>
                </a:gsLst>
                <a:lin ang="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CN" altLang="en-US"/>
              </a:p>
            </p:txBody>
          </p:sp>
          <p:sp>
            <p:nvSpPr>
              <p:cNvPr id="56" name="矩形: 圆角 13"/>
              <p:cNvSpPr/>
              <p:nvPr/>
            </p:nvSpPr>
            <p:spPr>
              <a:xfrm>
                <a:off x="2038683" y="1459310"/>
                <a:ext cx="1754981" cy="264319"/>
              </a:xfrm>
              <a:prstGeom prst="roundRect">
                <a:avLst/>
              </a:prstGeom>
              <a:blipFill>
                <a:blip r:embed="rId2"/>
                <a:tile tx="0" ty="0" sx="100000" sy="100000" flip="none" algn="tl"/>
              </a:blip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CN" altLang="en-US"/>
              </a:p>
            </p:txBody>
          </p:sp>
          <p:sp>
            <p:nvSpPr>
              <p:cNvPr id="57" name="矩形: 圆角 14"/>
              <p:cNvSpPr/>
              <p:nvPr/>
            </p:nvSpPr>
            <p:spPr>
              <a:xfrm>
                <a:off x="2038683" y="1459310"/>
                <a:ext cx="1754981" cy="264319"/>
              </a:xfrm>
              <a:prstGeom prst="roundRect">
                <a:avLst/>
              </a:prstGeom>
              <a:gradFill flip="none" rotWithShape="1">
                <a:gsLst>
                  <a:gs pos="0">
                    <a:srgbClr val="F9CF8A">
                      <a:alpha val="70000"/>
                      <a:lumMod val="100000"/>
                    </a:srgbClr>
                  </a:gs>
                  <a:gs pos="50000">
                    <a:srgbClr val="FAD496">
                      <a:alpha val="70000"/>
                      <a:lumMod val="100000"/>
                    </a:srgbClr>
                  </a:gs>
                  <a:gs pos="100000">
                    <a:srgbClr val="FBDBA2">
                      <a:shade val="100000"/>
                      <a:satMod val="115000"/>
                      <a:lumMod val="90000"/>
                      <a:alpha val="70000"/>
                    </a:srgb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CN" altLang="en-US"/>
              </a:p>
            </p:txBody>
          </p:sp>
          <p:sp>
            <p:nvSpPr>
              <p:cNvPr id="58" name="矩形: 圆角 15"/>
              <p:cNvSpPr/>
              <p:nvPr/>
            </p:nvSpPr>
            <p:spPr>
              <a:xfrm>
                <a:off x="2038682" y="1459309"/>
                <a:ext cx="1754981" cy="264319"/>
              </a:xfrm>
              <a:prstGeom prst="roundRect">
                <a:avLst/>
              </a:prstGeom>
              <a:gradFill flip="none" rotWithShape="1">
                <a:gsLst>
                  <a:gs pos="0">
                    <a:schemeClr val="bg1">
                      <a:alpha val="80000"/>
                    </a:schemeClr>
                  </a:gs>
                  <a:gs pos="97000">
                    <a:srgbClr val="FAD496">
                      <a:lumMod val="90000"/>
                      <a:alpha val="0"/>
                    </a:srgbClr>
                  </a:gs>
                  <a:gs pos="3000">
                    <a:srgbClr val="FAD496">
                      <a:alpha val="0"/>
                    </a:srgbClr>
                  </a:gs>
                  <a:gs pos="100000">
                    <a:schemeClr val="bg1">
                      <a:alpha val="80000"/>
                    </a:schemeClr>
                  </a:gs>
                </a:gsLst>
                <a:lin ang="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CN" altLang="en-US" dirty="0">
                  <a:solidFill>
                    <a:schemeClr val="accent5"/>
                  </a:solidFill>
                </a:endParaRPr>
              </a:p>
            </p:txBody>
          </p:sp>
        </p:grpSp>
      </p:grpSp>
      <p:pic>
        <p:nvPicPr>
          <p:cNvPr id="34" name="Picture 9" descr="A cartoon tiger standing on a yellow background&#10;&#10;Description automatically generated"/>
          <p:cNvPicPr>
            <a:picLocks noChangeAspect="1"/>
          </p:cNvPicPr>
          <p:nvPr/>
        </p:nvPicPr>
        <p:blipFill rotWithShape="1">
          <a:blip r:embed="rId3" cstate="print">
            <a:extLst>
              <a:ext uri="{BEBA8EAE-BF5A-486C-A8C5-ECC9F3942E4B}">
                <a14:imgProps xmlns:a14="http://schemas.microsoft.com/office/drawing/2010/main">
                  <a14:imgLayer r:embed="rId4">
                    <a14:imgEffect>
                      <a14:backgroundRemoval t="10000" b="90000" l="0" r="85455"/>
                    </a14:imgEffect>
                  </a14:imgLayer>
                </a14:imgProps>
              </a:ext>
              <a:ext uri="{28A0092B-C50C-407E-A947-70E740481C1C}">
                <a14:useLocalDpi xmlns:a14="http://schemas.microsoft.com/office/drawing/2010/main" val="0"/>
              </a:ext>
            </a:extLst>
          </a:blip>
          <a:srcRect/>
          <a:stretch>
            <a:fillRect/>
          </a:stretch>
        </p:blipFill>
        <p:spPr>
          <a:xfrm>
            <a:off x="10775380" y="5166010"/>
            <a:ext cx="1601522" cy="186363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strips(downLeft)">
                                      <p:cBhvr>
                                        <p:cTn id="7" dur="500"/>
                                        <p:tgtEl>
                                          <p:spTgt spid="43"/>
                                        </p:tgtEl>
                                      </p:cBhvr>
                                    </p:animEffect>
                                  </p:childTnLst>
                                </p:cTn>
                              </p:par>
                              <p:par>
                                <p:cTn id="8" presetID="18" presetClass="entr" presetSubtype="12" fill="hold" nodeType="withEffect">
                                  <p:stCondLst>
                                    <p:cond delay="0"/>
                                  </p:stCondLst>
                                  <p:childTnLst>
                                    <p:set>
                                      <p:cBhvr>
                                        <p:cTn id="9" dur="1" fill="hold">
                                          <p:stCondLst>
                                            <p:cond delay="0"/>
                                          </p:stCondLst>
                                        </p:cTn>
                                        <p:tgtEl>
                                          <p:spTgt spid="46"/>
                                        </p:tgtEl>
                                        <p:attrNameLst>
                                          <p:attrName>style.visibility</p:attrName>
                                        </p:attrNameLst>
                                      </p:cBhvr>
                                      <p:to>
                                        <p:strVal val="visible"/>
                                      </p:to>
                                    </p:set>
                                    <p:animEffect transition="in" filter="strips(downLeft)">
                                      <p:cBhvr>
                                        <p:cTn id="10"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654328" y="2533650"/>
            <a:ext cx="8883344" cy="895350"/>
          </a:xfrm>
        </p:spPr>
        <p:txBody>
          <a:bodyPr/>
          <a:lstStyle/>
          <a:p>
            <a:r>
              <a:rPr lang="en-US" altLang="zh-CN" dirty="0"/>
              <a:t>C. </a:t>
            </a:r>
            <a:r>
              <a:rPr lang="zh-CN" altLang="en-US" dirty="0"/>
              <a:t>逆向工程示例</a:t>
            </a:r>
            <a:endParaRPr lang="zh-CN" altLang="en-US" dirty="0"/>
          </a:p>
        </p:txBody>
      </p:sp>
      <p:sp>
        <p:nvSpPr>
          <p:cNvPr id="3" name="文本占位符 2"/>
          <p:cNvSpPr>
            <a:spLocks noGrp="1"/>
          </p:cNvSpPr>
          <p:nvPr>
            <p:ph type="body" idx="1"/>
          </p:nvPr>
        </p:nvSpPr>
        <p:spPr/>
        <p:txBody>
          <a:bodyPr>
            <a:normAutofit/>
          </a:bodyPr>
          <a:lstStyle/>
          <a:p>
            <a:r>
              <a:rPr lang="en-US" altLang="zh-CN" dirty="0"/>
              <a:t>A reverse engineering example</a:t>
            </a:r>
            <a:endParaRPr lang="zh-CN" altLang="en-US" dirty="0"/>
          </a:p>
        </p:txBody>
      </p:sp>
      <p:sp>
        <p:nvSpPr>
          <p:cNvPr id="4" name="文本占位符 3"/>
          <p:cNvSpPr>
            <a:spLocks noGrp="1"/>
          </p:cNvSpPr>
          <p:nvPr>
            <p:ph type="body" idx="10"/>
          </p:nvPr>
        </p:nvSpPr>
        <p:spPr/>
        <p:txBody>
          <a:bodyPr>
            <a:normAutofit/>
          </a:bodyPr>
          <a:lstStyle/>
          <a:p>
            <a:r>
              <a:rPr lang="en-US" altLang="zh-CN" dirty="0"/>
              <a:t>2024.5.19</a:t>
            </a:r>
            <a:endParaRPr lang="zh-CN" altLang="en-US" dirty="0"/>
          </a:p>
        </p:txBody>
      </p:sp>
      <p:pic>
        <p:nvPicPr>
          <p:cNvPr id="7" name="图片 6" descr="戴帽子的熊娃娃&#10;&#10;低可信度描述已自动生成"/>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0858667" y="5058000"/>
            <a:ext cx="1333333" cy="18000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video game screen capture&#10;&#10;Description automatically generated"/>
          <p:cNvPicPr>
            <a:picLocks noChangeAspect="1"/>
          </p:cNvPicPr>
          <p:nvPr/>
        </p:nvPicPr>
        <p:blipFill rotWithShape="1">
          <a:blip r:embed="rId1">
            <a:extLst>
              <a:ext uri="{BEBA8EAE-BF5A-486C-A8C5-ECC9F3942E4B}">
                <a14:imgProps xmlns:a14="http://schemas.microsoft.com/office/drawing/2010/main">
                  <a14:imgLayer r:embed="rId2">
                    <a14:imgEffect>
                      <a14:artisticBlur radius="30"/>
                    </a14:imgEffect>
                  </a14:imgLayer>
                </a14:imgProps>
              </a:ext>
              <a:ext uri="{28A0092B-C50C-407E-A947-70E740481C1C}">
                <a14:useLocalDpi xmlns:a14="http://schemas.microsoft.com/office/drawing/2010/main" val="0"/>
              </a:ext>
            </a:extLst>
          </a:blip>
          <a:srcRect l="11111"/>
          <a:stretch>
            <a:fillRect/>
          </a:stretch>
        </p:blipFill>
        <p:spPr>
          <a:xfrm>
            <a:off x="0" y="0"/>
            <a:ext cx="12192000" cy="6858000"/>
          </a:xfrm>
          <a:prstGeom prst="rect">
            <a:avLst/>
          </a:prstGeom>
        </p:spPr>
      </p:pic>
      <p:sp>
        <p:nvSpPr>
          <p:cNvPr id="5" name="标题 4"/>
          <p:cNvSpPr>
            <a:spLocks noGrp="1"/>
          </p:cNvSpPr>
          <p:nvPr>
            <p:ph type="title"/>
          </p:nvPr>
        </p:nvSpPr>
        <p:spPr>
          <a:xfrm>
            <a:off x="669924" y="241301"/>
            <a:ext cx="10850563" cy="1028699"/>
          </a:xfrm>
        </p:spPr>
        <p:txBody>
          <a:bodyPr/>
          <a:lstStyle/>
          <a:p>
            <a:r>
              <a:rPr lang="en-US" altLang="zh-CN" dirty="0"/>
              <a:t>C. </a:t>
            </a:r>
            <a:r>
              <a:rPr lang="zh-CN" altLang="en-US" dirty="0"/>
              <a:t>逆向工程示例</a:t>
            </a:r>
            <a:br>
              <a:rPr lang="zh-CN" altLang="en-US" dirty="0"/>
            </a:br>
            <a:endParaRPr lang="zh-CN" altLang="en-US" dirty="0"/>
          </a:p>
        </p:txBody>
      </p:sp>
      <p:sp>
        <p:nvSpPr>
          <p:cNvPr id="6" name="标题 1"/>
          <p:cNvSpPr txBox="1"/>
          <p:nvPr/>
        </p:nvSpPr>
        <p:spPr>
          <a:xfrm>
            <a:off x="669924" y="1"/>
            <a:ext cx="10850563" cy="1028699"/>
          </a:xfrm>
          <a:prstGeom prst="rect">
            <a:avLst/>
          </a:prstGeom>
        </p:spPr>
        <p:txBody>
          <a:bodyPr/>
          <a:lstStyle>
            <a:lvl1pPr algn="l" defTabSz="914400" rtl="0" eaLnBrk="1" latinLnBrk="0" hangingPunct="1">
              <a:lnSpc>
                <a:spcPct val="90000"/>
              </a:lnSpc>
              <a:spcBef>
                <a:spcPct val="0"/>
              </a:spcBef>
              <a:buNone/>
              <a:defRPr sz="2800" b="0" kern="1200">
                <a:solidFill>
                  <a:schemeClr val="bg1"/>
                </a:solidFill>
                <a:latin typeface="+mj-lt"/>
                <a:ea typeface="+mj-ea"/>
                <a:cs typeface="+mj-cs"/>
              </a:defRPr>
            </a:lvl1pPr>
          </a:lstStyle>
          <a:p>
            <a:endParaRPr lang="en-US" altLang="zh-CN" dirty="0"/>
          </a:p>
        </p:txBody>
      </p:sp>
      <p:sp>
        <p:nvSpPr>
          <p:cNvPr id="7" name="文本框 6"/>
          <p:cNvSpPr txBox="1"/>
          <p:nvPr/>
        </p:nvSpPr>
        <p:spPr>
          <a:xfrm>
            <a:off x="669924" y="844034"/>
            <a:ext cx="3578226" cy="369332"/>
          </a:xfrm>
          <a:prstGeom prst="rect">
            <a:avLst/>
          </a:prstGeom>
          <a:noFill/>
        </p:spPr>
        <p:txBody>
          <a:bodyPr wrap="square" rtlCol="0">
            <a:spAutoFit/>
          </a:bodyPr>
          <a:lstStyle/>
          <a:p>
            <a:r>
              <a:rPr lang="en-US" altLang="zh-CN" dirty="0">
                <a:solidFill>
                  <a:schemeClr val="bg1"/>
                </a:solidFill>
                <a:latin typeface="+mn-ea"/>
              </a:rPr>
              <a:t>A reverse engineering example</a:t>
            </a:r>
            <a:endParaRPr lang="zh-CN" altLang="en-US" dirty="0">
              <a:solidFill>
                <a:schemeClr val="bg1"/>
              </a:solidFill>
              <a:latin typeface="+mn-ea"/>
            </a:endParaRPr>
          </a:p>
        </p:txBody>
      </p:sp>
      <p:sp>
        <p:nvSpPr>
          <p:cNvPr id="9" name="文本框 8"/>
          <p:cNvSpPr txBox="1"/>
          <p:nvPr/>
        </p:nvSpPr>
        <p:spPr>
          <a:xfrm>
            <a:off x="0" y="2375654"/>
            <a:ext cx="12192000" cy="2246769"/>
          </a:xfrm>
          <a:prstGeom prst="rect">
            <a:avLst/>
          </a:prstGeom>
          <a:solidFill>
            <a:schemeClr val="tx1">
              <a:lumMod val="25000"/>
              <a:lumOff val="75000"/>
              <a:alpha val="50000"/>
            </a:schemeClr>
          </a:solidFill>
        </p:spPr>
        <p:txBody>
          <a:bodyPr wrap="square">
            <a:spAutoFit/>
          </a:bodyPr>
          <a:lstStyle/>
          <a:p>
            <a:pPr algn="ctr"/>
            <a:endParaRPr lang="en-US" altLang="zh-CN" sz="2800">
              <a:latin typeface="+mj-lt"/>
            </a:endParaRPr>
          </a:p>
          <a:p>
            <a:pPr algn="ctr"/>
            <a:endParaRPr lang="en-US" altLang="zh-CN" sz="2800">
              <a:latin typeface="+mj-lt"/>
            </a:endParaRPr>
          </a:p>
          <a:p>
            <a:pPr algn="ctr"/>
            <a:r>
              <a:rPr lang="zh-CN" altLang="en-US" sz="2800">
                <a:latin typeface="+mj-lt"/>
              </a:rPr>
              <a:t>https</a:t>
            </a:r>
            <a:r>
              <a:rPr lang="zh-CN" altLang="en-US" sz="2800" dirty="0">
                <a:latin typeface="+mj-lt"/>
              </a:rPr>
              <a:t>://buuoj.cn/challenges#[MRCTF2020</a:t>
            </a:r>
            <a:r>
              <a:rPr lang="zh-CN" altLang="en-US" sz="2800">
                <a:latin typeface="+mj-lt"/>
              </a:rPr>
              <a:t>]Xor</a:t>
            </a:r>
            <a:endParaRPr lang="en-US" altLang="zh-CN" sz="2800">
              <a:latin typeface="+mj-lt"/>
            </a:endParaRPr>
          </a:p>
          <a:p>
            <a:pPr algn="ctr"/>
            <a:endParaRPr lang="en-US" altLang="zh-CN" sz="2800">
              <a:latin typeface="+mj-lt"/>
            </a:endParaRPr>
          </a:p>
          <a:p>
            <a:pPr algn="ctr"/>
            <a:endParaRPr lang="zh-CN" altLang="en-US" sz="2800" dirty="0">
              <a:latin typeface="+mj-lt"/>
            </a:endParaRPr>
          </a:p>
        </p:txBody>
      </p:sp>
    </p:spTree>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654328" y="2533650"/>
            <a:ext cx="8883344" cy="895350"/>
          </a:xfrm>
        </p:spPr>
        <p:txBody>
          <a:bodyPr/>
          <a:lstStyle/>
          <a:p>
            <a:r>
              <a:rPr lang="en-US" altLang="zh-CN" dirty="0"/>
              <a:t>D. P-code</a:t>
            </a:r>
            <a:endParaRPr lang="zh-CN" altLang="en-US" dirty="0"/>
          </a:p>
        </p:txBody>
      </p:sp>
      <p:sp>
        <p:nvSpPr>
          <p:cNvPr id="3" name="文本占位符 2"/>
          <p:cNvSpPr>
            <a:spLocks noGrp="1"/>
          </p:cNvSpPr>
          <p:nvPr>
            <p:ph type="body" idx="1"/>
          </p:nvPr>
        </p:nvSpPr>
        <p:spPr/>
        <p:txBody>
          <a:bodyPr>
            <a:normAutofit/>
          </a:bodyPr>
          <a:lstStyle/>
          <a:p>
            <a:r>
              <a:rPr lang="en-US" altLang="zh-CN" dirty="0"/>
              <a:t>P-codes</a:t>
            </a:r>
            <a:endParaRPr lang="zh-CN" altLang="en-US" dirty="0"/>
          </a:p>
        </p:txBody>
      </p:sp>
      <p:sp>
        <p:nvSpPr>
          <p:cNvPr id="4" name="文本占位符 3"/>
          <p:cNvSpPr>
            <a:spLocks noGrp="1"/>
          </p:cNvSpPr>
          <p:nvPr>
            <p:ph type="body" idx="10"/>
          </p:nvPr>
        </p:nvSpPr>
        <p:spPr/>
        <p:txBody>
          <a:bodyPr>
            <a:normAutofit/>
          </a:bodyPr>
          <a:lstStyle/>
          <a:p>
            <a:r>
              <a:rPr lang="en-US" altLang="zh-CN" dirty="0"/>
              <a:t>2024.5.19</a:t>
            </a:r>
            <a:endParaRPr lang="zh-CN" altLang="en-US" dirty="0"/>
          </a:p>
        </p:txBody>
      </p:sp>
      <p:pic>
        <p:nvPicPr>
          <p:cNvPr id="7" name="图片 6" descr="图片包含 年轻, 小, 蛋糕, 女孩&#10;&#10;描述已自动生成"/>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0858667" y="5058000"/>
            <a:ext cx="1333333" cy="18000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txBox="1"/>
          <p:nvPr/>
        </p:nvSpPr>
        <p:spPr>
          <a:xfrm>
            <a:off x="669924" y="1"/>
            <a:ext cx="10850563" cy="1028699"/>
          </a:xfrm>
          <a:prstGeom prst="rect">
            <a:avLst/>
          </a:prstGeom>
        </p:spPr>
        <p:txBody>
          <a:bodyPr/>
          <a:lstStyle>
            <a:lvl1pPr algn="l" defTabSz="914400" rtl="0" eaLnBrk="1" latinLnBrk="0" hangingPunct="1">
              <a:lnSpc>
                <a:spcPct val="90000"/>
              </a:lnSpc>
              <a:spcBef>
                <a:spcPct val="0"/>
              </a:spcBef>
              <a:buNone/>
              <a:defRPr sz="2800" b="0" kern="1200">
                <a:solidFill>
                  <a:schemeClr val="bg1"/>
                </a:solidFill>
                <a:latin typeface="+mj-lt"/>
                <a:ea typeface="+mj-ea"/>
                <a:cs typeface="+mj-cs"/>
              </a:defRPr>
            </a:lvl1pPr>
          </a:lstStyle>
          <a:p>
            <a:endParaRPr lang="en-US" altLang="zh-CN" dirty="0"/>
          </a:p>
          <a:p>
            <a:r>
              <a:rPr lang="en-US" altLang="zh-CN" dirty="0"/>
              <a:t>D. P-code —— </a:t>
            </a:r>
            <a:r>
              <a:rPr lang="zh-CN" altLang="en-US" dirty="0"/>
              <a:t>综述</a:t>
            </a:r>
            <a:endParaRPr lang="zh-CN" altLang="en-US" dirty="0"/>
          </a:p>
        </p:txBody>
      </p:sp>
      <p:sp>
        <p:nvSpPr>
          <p:cNvPr id="6" name="文本框 5"/>
          <p:cNvSpPr txBox="1"/>
          <p:nvPr/>
        </p:nvSpPr>
        <p:spPr>
          <a:xfrm>
            <a:off x="669924" y="839496"/>
            <a:ext cx="3070226" cy="369332"/>
          </a:xfrm>
          <a:prstGeom prst="rect">
            <a:avLst/>
          </a:prstGeom>
          <a:noFill/>
        </p:spPr>
        <p:txBody>
          <a:bodyPr wrap="square" rtlCol="0">
            <a:spAutoFit/>
          </a:bodyPr>
          <a:lstStyle/>
          <a:p>
            <a:r>
              <a:rPr lang="en-US" altLang="zh-CN" dirty="0">
                <a:solidFill>
                  <a:schemeClr val="bg1"/>
                </a:solidFill>
                <a:latin typeface="+mn-ea"/>
              </a:rPr>
              <a:t>P-codes</a:t>
            </a:r>
            <a:endParaRPr lang="zh-CN" altLang="en-US" dirty="0">
              <a:solidFill>
                <a:schemeClr val="bg1"/>
              </a:solidFill>
              <a:latin typeface="+mn-ea"/>
            </a:endParaRPr>
          </a:p>
        </p:txBody>
      </p:sp>
      <p:sp>
        <p:nvSpPr>
          <p:cNvPr id="7" name="文本框 6"/>
          <p:cNvSpPr txBox="1"/>
          <p:nvPr/>
        </p:nvSpPr>
        <p:spPr>
          <a:xfrm>
            <a:off x="1276350" y="1689100"/>
            <a:ext cx="9525000" cy="4198522"/>
          </a:xfrm>
          <a:prstGeom prst="rect">
            <a:avLst/>
          </a:prstGeom>
          <a:noFill/>
        </p:spPr>
        <p:txBody>
          <a:bodyPr wrap="square" rtlCol="0">
            <a:spAutoFit/>
          </a:bodyPr>
          <a:lstStyle/>
          <a:p>
            <a:pPr>
              <a:lnSpc>
                <a:spcPct val="150000"/>
              </a:lnSpc>
            </a:pPr>
            <a:r>
              <a:rPr lang="en-US" altLang="zh-CN" dirty="0">
                <a:solidFill>
                  <a:schemeClr val="tx2"/>
                </a:solidFill>
                <a:latin typeface="+mn-ea"/>
              </a:rPr>
              <a:t>P-code </a:t>
            </a:r>
            <a:r>
              <a:rPr lang="zh-CN" altLang="en-US" dirty="0">
                <a:solidFill>
                  <a:schemeClr val="tx2"/>
                </a:solidFill>
                <a:latin typeface="+mn-ea"/>
              </a:rPr>
              <a:t>是一种中间语言，由 </a:t>
            </a:r>
            <a:r>
              <a:rPr lang="en-US" altLang="zh-CN" dirty="0" err="1">
                <a:solidFill>
                  <a:schemeClr val="tx2"/>
                </a:solidFill>
                <a:latin typeface="+mn-ea"/>
              </a:rPr>
              <a:t>Ghidra</a:t>
            </a:r>
            <a:r>
              <a:rPr lang="en-US" altLang="zh-CN" dirty="0">
                <a:solidFill>
                  <a:schemeClr val="tx2"/>
                </a:solidFill>
                <a:latin typeface="+mn-ea"/>
              </a:rPr>
              <a:t> </a:t>
            </a:r>
            <a:r>
              <a:rPr lang="zh-CN" altLang="en-US" dirty="0">
                <a:solidFill>
                  <a:schemeClr val="tx2"/>
                </a:solidFill>
                <a:latin typeface="+mn-ea"/>
              </a:rPr>
              <a:t>定义与使用，与</a:t>
            </a:r>
            <a:r>
              <a:rPr lang="en-US" altLang="zh-CN" dirty="0">
                <a:solidFill>
                  <a:schemeClr val="tx2"/>
                </a:solidFill>
                <a:latin typeface="+mn-ea"/>
              </a:rPr>
              <a:t> LLVM IR </a:t>
            </a:r>
            <a:r>
              <a:rPr lang="zh-CN" altLang="en-US" dirty="0">
                <a:solidFill>
                  <a:schemeClr val="tx2"/>
                </a:solidFill>
                <a:latin typeface="+mn-ea"/>
              </a:rPr>
              <a:t>类似。</a:t>
            </a:r>
            <a:endParaRPr lang="en-US" altLang="zh-CN" dirty="0">
              <a:solidFill>
                <a:schemeClr val="tx2"/>
              </a:solidFill>
              <a:latin typeface="+mn-ea"/>
            </a:endParaRPr>
          </a:p>
          <a:p>
            <a:pPr>
              <a:lnSpc>
                <a:spcPct val="150000"/>
              </a:lnSpc>
            </a:pPr>
            <a:endParaRPr lang="en-US" altLang="zh-CN" dirty="0">
              <a:solidFill>
                <a:schemeClr val="tx2"/>
              </a:solidFill>
              <a:latin typeface="+mn-ea"/>
            </a:endParaRPr>
          </a:p>
          <a:p>
            <a:pPr>
              <a:lnSpc>
                <a:spcPct val="150000"/>
              </a:lnSpc>
            </a:pPr>
            <a:r>
              <a:rPr lang="en-US" altLang="zh-CN" dirty="0">
                <a:solidFill>
                  <a:schemeClr val="tx2"/>
                </a:solidFill>
                <a:latin typeface="+mn-ea"/>
              </a:rPr>
              <a:t>P-code </a:t>
            </a:r>
            <a:r>
              <a:rPr lang="zh-CN" altLang="en-US" dirty="0">
                <a:solidFill>
                  <a:schemeClr val="tx2"/>
                </a:solidFill>
                <a:latin typeface="+mn-ea"/>
              </a:rPr>
              <a:t>分为</a:t>
            </a:r>
            <a:r>
              <a:rPr lang="en-US" altLang="zh-CN" dirty="0">
                <a:solidFill>
                  <a:schemeClr val="tx2"/>
                </a:solidFill>
                <a:latin typeface="+mn-ea"/>
              </a:rPr>
              <a:t> Raw P-code </a:t>
            </a:r>
            <a:r>
              <a:rPr lang="zh-CN" altLang="en-US" dirty="0">
                <a:solidFill>
                  <a:schemeClr val="tx2"/>
                </a:solidFill>
                <a:latin typeface="+mn-ea"/>
              </a:rPr>
              <a:t>与 </a:t>
            </a:r>
            <a:r>
              <a:rPr lang="en-US" altLang="zh-CN" dirty="0">
                <a:solidFill>
                  <a:schemeClr val="tx2"/>
                </a:solidFill>
                <a:latin typeface="+mn-ea"/>
              </a:rPr>
              <a:t>High-level P-code</a:t>
            </a:r>
            <a:r>
              <a:rPr lang="zh-CN" altLang="en-US" dirty="0">
                <a:solidFill>
                  <a:schemeClr val="tx2"/>
                </a:solidFill>
                <a:latin typeface="+mn-ea"/>
              </a:rPr>
              <a:t>。</a:t>
            </a:r>
            <a:endParaRPr lang="en-US" altLang="zh-CN" dirty="0">
              <a:solidFill>
                <a:schemeClr val="tx2"/>
              </a:solidFill>
              <a:latin typeface="+mn-ea"/>
            </a:endParaRPr>
          </a:p>
          <a:p>
            <a:pPr>
              <a:lnSpc>
                <a:spcPct val="150000"/>
              </a:lnSpc>
            </a:pPr>
            <a:endParaRPr lang="en-US" altLang="zh-CN" dirty="0">
              <a:solidFill>
                <a:schemeClr val="tx2"/>
              </a:solidFill>
              <a:latin typeface="+mn-ea"/>
            </a:endParaRPr>
          </a:p>
          <a:p>
            <a:pPr>
              <a:lnSpc>
                <a:spcPct val="150000"/>
              </a:lnSpc>
            </a:pPr>
            <a:r>
              <a:rPr lang="en-US" altLang="zh-CN" dirty="0">
                <a:solidFill>
                  <a:schemeClr val="tx2"/>
                </a:solidFill>
                <a:latin typeface="+mn-ea"/>
              </a:rPr>
              <a:t>Raw P-code </a:t>
            </a:r>
            <a:r>
              <a:rPr lang="zh-CN" altLang="en-US" dirty="0">
                <a:solidFill>
                  <a:schemeClr val="tx2"/>
                </a:solidFill>
                <a:latin typeface="+mn-ea"/>
              </a:rPr>
              <a:t>包含算数与逻辑运算指令、内存访问指令、跳转指令等基础指令，</a:t>
            </a:r>
            <a:r>
              <a:rPr lang="en-US" altLang="zh-CN" dirty="0">
                <a:solidFill>
                  <a:schemeClr val="tx2"/>
                </a:solidFill>
                <a:latin typeface="+mn-ea"/>
              </a:rPr>
              <a:t>High-level P-code </a:t>
            </a:r>
            <a:r>
              <a:rPr lang="zh-CN" altLang="en-US" dirty="0">
                <a:solidFill>
                  <a:schemeClr val="tx2"/>
                </a:solidFill>
                <a:latin typeface="+mn-ea"/>
              </a:rPr>
              <a:t>包含数个高级</a:t>
            </a:r>
            <a:r>
              <a:rPr lang="en-US" altLang="zh-CN" dirty="0">
                <a:solidFill>
                  <a:schemeClr val="tx2"/>
                </a:solidFill>
                <a:latin typeface="+mn-ea"/>
              </a:rPr>
              <a:t>P-code</a:t>
            </a:r>
            <a:r>
              <a:rPr lang="zh-CN" altLang="en-US" dirty="0">
                <a:solidFill>
                  <a:schemeClr val="tx2"/>
                </a:solidFill>
                <a:latin typeface="+mn-ea"/>
              </a:rPr>
              <a:t>指令和自定义</a:t>
            </a:r>
            <a:r>
              <a:rPr lang="en-US" altLang="zh-CN" dirty="0">
                <a:solidFill>
                  <a:schemeClr val="tx2"/>
                </a:solidFill>
                <a:latin typeface="+mn-ea"/>
              </a:rPr>
              <a:t>P-code</a:t>
            </a:r>
            <a:r>
              <a:rPr lang="zh-CN" altLang="en-US" dirty="0">
                <a:solidFill>
                  <a:schemeClr val="tx2"/>
                </a:solidFill>
                <a:latin typeface="+mn-ea"/>
              </a:rPr>
              <a:t>指令。</a:t>
            </a:r>
            <a:endParaRPr lang="en-US" altLang="zh-CN" dirty="0">
              <a:solidFill>
                <a:schemeClr val="tx2"/>
              </a:solidFill>
              <a:latin typeface="+mn-ea"/>
            </a:endParaRPr>
          </a:p>
          <a:p>
            <a:pPr>
              <a:lnSpc>
                <a:spcPct val="150000"/>
              </a:lnSpc>
            </a:pPr>
            <a:endParaRPr lang="en-US" altLang="zh-CN" dirty="0">
              <a:solidFill>
                <a:schemeClr val="tx2"/>
              </a:solidFill>
              <a:latin typeface="+mn-ea"/>
            </a:endParaRPr>
          </a:p>
          <a:p>
            <a:pPr>
              <a:lnSpc>
                <a:spcPct val="150000"/>
              </a:lnSpc>
            </a:pPr>
            <a:r>
              <a:rPr lang="en-US" altLang="zh-CN" dirty="0">
                <a:solidFill>
                  <a:schemeClr val="tx2"/>
                </a:solidFill>
                <a:latin typeface="+mn-ea"/>
              </a:rPr>
              <a:t>Raw P-code </a:t>
            </a:r>
            <a:r>
              <a:rPr lang="zh-CN" altLang="en-US" dirty="0">
                <a:solidFill>
                  <a:schemeClr val="tx2"/>
                </a:solidFill>
                <a:latin typeface="+mn-ea"/>
              </a:rPr>
              <a:t>与处理器架构（</a:t>
            </a:r>
            <a:r>
              <a:rPr lang="en-US" altLang="zh-CN" dirty="0">
                <a:solidFill>
                  <a:schemeClr val="tx2"/>
                </a:solidFill>
                <a:latin typeface="+mn-ea"/>
              </a:rPr>
              <a:t>ISA</a:t>
            </a:r>
            <a:r>
              <a:rPr lang="zh-CN" altLang="en-US" dirty="0">
                <a:solidFill>
                  <a:schemeClr val="tx2"/>
                </a:solidFill>
                <a:latin typeface="+mn-ea"/>
              </a:rPr>
              <a:t>）中的指令有一一对应关系。</a:t>
            </a:r>
            <a:endParaRPr lang="en-US" altLang="zh-CN" dirty="0">
              <a:solidFill>
                <a:schemeClr val="tx2"/>
              </a:solidFill>
              <a:latin typeface="+mn-ea"/>
            </a:endParaRPr>
          </a:p>
          <a:p>
            <a:pPr>
              <a:lnSpc>
                <a:spcPct val="150000"/>
              </a:lnSpc>
            </a:pPr>
            <a:endParaRPr lang="en-US" altLang="zh-CN" dirty="0">
              <a:solidFill>
                <a:schemeClr val="tx2"/>
              </a:solidFill>
              <a:latin typeface="+mn-ea"/>
            </a:endParaRPr>
          </a:p>
          <a:p>
            <a:pPr>
              <a:lnSpc>
                <a:spcPct val="150000"/>
              </a:lnSpc>
            </a:pPr>
            <a:r>
              <a:rPr lang="en-US" altLang="zh-CN" dirty="0">
                <a:solidFill>
                  <a:schemeClr val="tx2"/>
                </a:solidFill>
                <a:latin typeface="+mn-ea"/>
              </a:rPr>
              <a:t>High-level P-code </a:t>
            </a:r>
            <a:r>
              <a:rPr lang="zh-CN" altLang="en-US" dirty="0">
                <a:solidFill>
                  <a:schemeClr val="tx2"/>
                </a:solidFill>
                <a:latin typeface="+mn-ea"/>
              </a:rPr>
              <a:t>往往由 </a:t>
            </a:r>
            <a:r>
              <a:rPr lang="en-US" altLang="zh-CN" dirty="0">
                <a:solidFill>
                  <a:schemeClr val="tx2"/>
                </a:solidFill>
                <a:latin typeface="+mn-ea"/>
              </a:rPr>
              <a:t>Raw P-code </a:t>
            </a:r>
            <a:r>
              <a:rPr lang="zh-CN" altLang="en-US" dirty="0">
                <a:solidFill>
                  <a:schemeClr val="tx2"/>
                </a:solidFill>
                <a:latin typeface="+mn-ea"/>
              </a:rPr>
              <a:t>进一步分析得到。</a:t>
            </a:r>
            <a:endParaRPr lang="en-US" altLang="zh-CN" dirty="0">
              <a:solidFill>
                <a:schemeClr val="tx2"/>
              </a:solidFill>
              <a:latin typeface="+mn-ea"/>
            </a:endParaRPr>
          </a:p>
        </p:txBody>
      </p:sp>
      <p:pic>
        <p:nvPicPr>
          <p:cNvPr id="11" name="Picture 21" descr="A cartoon cow with a bell&#10;&#10;Description automatically generated"/>
          <p:cNvPicPr>
            <a:picLocks noChangeAspect="1"/>
          </p:cNvPicPr>
          <p:nvPr/>
        </p:nvPicPr>
        <p:blipFill rotWithShape="1">
          <a:blip r:embed="rId1" cstate="print">
            <a:extLst>
              <a:ext uri="{BEBA8EAE-BF5A-486C-A8C5-ECC9F3942E4B}">
                <a14:imgProps xmlns:a14="http://schemas.microsoft.com/office/drawing/2010/main">
                  <a14:imgLayer r:embed="rId2">
                    <a14:imgEffect>
                      <a14:backgroundRemoval t="10000" b="90000" l="0" r="89723"/>
                    </a14:imgEffect>
                  </a14:imgLayer>
                </a14:imgProps>
              </a:ext>
              <a:ext uri="{28A0092B-C50C-407E-A947-70E740481C1C}">
                <a14:useLocalDpi xmlns:a14="http://schemas.microsoft.com/office/drawing/2010/main" val="0"/>
              </a:ext>
            </a:extLst>
          </a:blip>
          <a:srcRect/>
          <a:stretch>
            <a:fillRect/>
          </a:stretch>
        </p:blipFill>
        <p:spPr>
          <a:xfrm>
            <a:off x="10755008" y="5086350"/>
            <a:ext cx="1530958" cy="193944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strips(downLeft)">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7">
                                            <p:txEl>
                                              <p:pRg st="2" end="2"/>
                                            </p:txEl>
                                          </p:spTgt>
                                        </p:tgtEl>
                                        <p:attrNameLst>
                                          <p:attrName>style.visibility</p:attrName>
                                        </p:attrNameLst>
                                      </p:cBhvr>
                                      <p:to>
                                        <p:strVal val="visible"/>
                                      </p:to>
                                    </p:set>
                                    <p:animEffect transition="in" filter="strips(downLeft)">
                                      <p:cBhvr>
                                        <p:cTn id="12" dur="500"/>
                                        <p:tgtEl>
                                          <p:spTgt spid="7">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nodeType="clickEffect">
                                  <p:stCondLst>
                                    <p:cond delay="0"/>
                                  </p:stCondLst>
                                  <p:childTnLst>
                                    <p:set>
                                      <p:cBhvr>
                                        <p:cTn id="16" dur="1" fill="hold">
                                          <p:stCondLst>
                                            <p:cond delay="0"/>
                                          </p:stCondLst>
                                        </p:cTn>
                                        <p:tgtEl>
                                          <p:spTgt spid="7">
                                            <p:txEl>
                                              <p:pRg st="4" end="4"/>
                                            </p:txEl>
                                          </p:spTgt>
                                        </p:tgtEl>
                                        <p:attrNameLst>
                                          <p:attrName>style.visibility</p:attrName>
                                        </p:attrNameLst>
                                      </p:cBhvr>
                                      <p:to>
                                        <p:strVal val="visible"/>
                                      </p:to>
                                    </p:set>
                                    <p:animEffect transition="in" filter="strips(downLeft)">
                                      <p:cBhvr>
                                        <p:cTn id="17" dur="500"/>
                                        <p:tgtEl>
                                          <p:spTgt spid="7">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12" fill="hold" nodeType="clickEffect">
                                  <p:stCondLst>
                                    <p:cond delay="0"/>
                                  </p:stCondLst>
                                  <p:childTnLst>
                                    <p:set>
                                      <p:cBhvr>
                                        <p:cTn id="21" dur="1" fill="hold">
                                          <p:stCondLst>
                                            <p:cond delay="0"/>
                                          </p:stCondLst>
                                        </p:cTn>
                                        <p:tgtEl>
                                          <p:spTgt spid="7">
                                            <p:txEl>
                                              <p:pRg st="6" end="6"/>
                                            </p:txEl>
                                          </p:spTgt>
                                        </p:tgtEl>
                                        <p:attrNameLst>
                                          <p:attrName>style.visibility</p:attrName>
                                        </p:attrNameLst>
                                      </p:cBhvr>
                                      <p:to>
                                        <p:strVal val="visible"/>
                                      </p:to>
                                    </p:set>
                                    <p:animEffect transition="in" filter="strips(downLeft)">
                                      <p:cBhvr>
                                        <p:cTn id="22" dur="500"/>
                                        <p:tgtEl>
                                          <p:spTgt spid="7">
                                            <p:txEl>
                                              <p:pRg st="6" end="6"/>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8" presetClass="entr" presetSubtype="12" fill="hold" nodeType="clickEffect">
                                  <p:stCondLst>
                                    <p:cond delay="0"/>
                                  </p:stCondLst>
                                  <p:childTnLst>
                                    <p:set>
                                      <p:cBhvr>
                                        <p:cTn id="26" dur="1" fill="hold">
                                          <p:stCondLst>
                                            <p:cond delay="0"/>
                                          </p:stCondLst>
                                        </p:cTn>
                                        <p:tgtEl>
                                          <p:spTgt spid="7">
                                            <p:txEl>
                                              <p:pRg st="8" end="8"/>
                                            </p:txEl>
                                          </p:spTgt>
                                        </p:tgtEl>
                                        <p:attrNameLst>
                                          <p:attrName>style.visibility</p:attrName>
                                        </p:attrNameLst>
                                      </p:cBhvr>
                                      <p:to>
                                        <p:strVal val="visible"/>
                                      </p:to>
                                    </p:set>
                                    <p:animEffect transition="in" filter="strips(downLeft)">
                                      <p:cBhvr>
                                        <p:cTn id="27" dur="500"/>
                                        <p:tgtEl>
                                          <p:spTgt spid="7">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txBox="1"/>
          <p:nvPr/>
        </p:nvSpPr>
        <p:spPr>
          <a:xfrm>
            <a:off x="669924" y="1"/>
            <a:ext cx="10850563" cy="1028699"/>
          </a:xfrm>
          <a:prstGeom prst="rect">
            <a:avLst/>
          </a:prstGeom>
        </p:spPr>
        <p:txBody>
          <a:bodyPr/>
          <a:lstStyle>
            <a:lvl1pPr algn="l" defTabSz="914400" rtl="0" eaLnBrk="1" latinLnBrk="0" hangingPunct="1">
              <a:lnSpc>
                <a:spcPct val="90000"/>
              </a:lnSpc>
              <a:spcBef>
                <a:spcPct val="0"/>
              </a:spcBef>
              <a:buNone/>
              <a:defRPr sz="2800" b="0" kern="1200">
                <a:solidFill>
                  <a:schemeClr val="bg1"/>
                </a:solidFill>
                <a:latin typeface="+mj-lt"/>
                <a:ea typeface="+mj-ea"/>
                <a:cs typeface="+mj-cs"/>
              </a:defRPr>
            </a:lvl1pPr>
          </a:lstStyle>
          <a:p>
            <a:endParaRPr lang="en-US" altLang="zh-CN" dirty="0"/>
          </a:p>
          <a:p>
            <a:r>
              <a:rPr lang="en-US" altLang="zh-CN" dirty="0"/>
              <a:t>D. P-code —— </a:t>
            </a:r>
            <a:r>
              <a:rPr lang="en-US" altLang="zh-CN" dirty="0" err="1"/>
              <a:t>Varnode</a:t>
            </a:r>
            <a:endParaRPr lang="zh-CN" altLang="en-US" dirty="0"/>
          </a:p>
        </p:txBody>
      </p:sp>
      <p:sp>
        <p:nvSpPr>
          <p:cNvPr id="6" name="文本框 5"/>
          <p:cNvSpPr txBox="1"/>
          <p:nvPr/>
        </p:nvSpPr>
        <p:spPr>
          <a:xfrm>
            <a:off x="669924" y="839496"/>
            <a:ext cx="3070226" cy="369332"/>
          </a:xfrm>
          <a:prstGeom prst="rect">
            <a:avLst/>
          </a:prstGeom>
          <a:noFill/>
        </p:spPr>
        <p:txBody>
          <a:bodyPr wrap="square" rtlCol="0">
            <a:spAutoFit/>
          </a:bodyPr>
          <a:lstStyle/>
          <a:p>
            <a:r>
              <a:rPr lang="en-US" altLang="zh-CN" dirty="0">
                <a:solidFill>
                  <a:schemeClr val="bg1"/>
                </a:solidFill>
                <a:latin typeface="+mn-ea"/>
              </a:rPr>
              <a:t>P-codes</a:t>
            </a:r>
            <a:endParaRPr lang="zh-CN" altLang="en-US" dirty="0">
              <a:solidFill>
                <a:schemeClr val="bg1"/>
              </a:solidFill>
              <a:latin typeface="+mn-ea"/>
            </a:endParaRPr>
          </a:p>
        </p:txBody>
      </p:sp>
      <p:sp>
        <p:nvSpPr>
          <p:cNvPr id="7" name="文本框 6"/>
          <p:cNvSpPr txBox="1"/>
          <p:nvPr/>
        </p:nvSpPr>
        <p:spPr>
          <a:xfrm>
            <a:off x="1184865" y="1329739"/>
            <a:ext cx="9615286" cy="3367525"/>
          </a:xfrm>
          <a:prstGeom prst="rect">
            <a:avLst/>
          </a:prstGeom>
          <a:noFill/>
        </p:spPr>
        <p:txBody>
          <a:bodyPr wrap="square" rtlCol="0">
            <a:spAutoFit/>
          </a:bodyPr>
          <a:lstStyle/>
          <a:p>
            <a:pPr>
              <a:lnSpc>
                <a:spcPct val="150000"/>
              </a:lnSpc>
            </a:pPr>
            <a:r>
              <a:rPr lang="en-US" altLang="zh-CN" dirty="0" err="1">
                <a:solidFill>
                  <a:schemeClr val="tx2"/>
                </a:solidFill>
                <a:latin typeface="+mn-ea"/>
              </a:rPr>
              <a:t>Varnode</a:t>
            </a:r>
            <a:r>
              <a:rPr lang="zh-CN" altLang="en-US" dirty="0">
                <a:solidFill>
                  <a:schemeClr val="tx2"/>
                </a:solidFill>
                <a:latin typeface="+mn-ea"/>
              </a:rPr>
              <a:t> 是</a:t>
            </a:r>
            <a:r>
              <a:rPr lang="en-US" altLang="zh-CN" dirty="0">
                <a:solidFill>
                  <a:schemeClr val="tx2"/>
                </a:solidFill>
                <a:latin typeface="+mn-ea"/>
              </a:rPr>
              <a:t> P-code </a:t>
            </a:r>
            <a:r>
              <a:rPr lang="zh-CN" altLang="en-US" dirty="0">
                <a:solidFill>
                  <a:schemeClr val="tx2"/>
                </a:solidFill>
                <a:latin typeface="+mn-ea"/>
              </a:rPr>
              <a:t>用于表示数据存储空间的三元组结构：（命名空间、</a:t>
            </a:r>
            <a:r>
              <a:rPr lang="en-US" altLang="zh-CN" dirty="0">
                <a:solidFill>
                  <a:schemeClr val="tx2"/>
                </a:solidFill>
                <a:latin typeface="+mn-ea"/>
              </a:rPr>
              <a:t>id</a:t>
            </a:r>
            <a:r>
              <a:rPr lang="zh-CN" altLang="en-US" dirty="0">
                <a:solidFill>
                  <a:schemeClr val="tx2"/>
                </a:solidFill>
                <a:latin typeface="+mn-ea"/>
              </a:rPr>
              <a:t>、大小）</a:t>
            </a:r>
            <a:endParaRPr lang="en-US" altLang="zh-CN" dirty="0">
              <a:solidFill>
                <a:schemeClr val="tx2"/>
              </a:solidFill>
              <a:latin typeface="+mn-ea"/>
            </a:endParaRPr>
          </a:p>
          <a:p>
            <a:pPr>
              <a:lnSpc>
                <a:spcPct val="150000"/>
              </a:lnSpc>
            </a:pPr>
            <a:r>
              <a:rPr lang="en-US" altLang="zh-CN" dirty="0">
                <a:solidFill>
                  <a:schemeClr val="tx2"/>
                </a:solidFill>
                <a:latin typeface="+mn-ea"/>
              </a:rPr>
              <a:t>Raw </a:t>
            </a:r>
            <a:r>
              <a:rPr lang="en-US" altLang="zh-CN" dirty="0" err="1">
                <a:solidFill>
                  <a:schemeClr val="tx2"/>
                </a:solidFill>
                <a:latin typeface="+mn-ea"/>
              </a:rPr>
              <a:t>Varnode</a:t>
            </a:r>
            <a:r>
              <a:rPr lang="en-US" altLang="zh-CN" dirty="0">
                <a:solidFill>
                  <a:schemeClr val="tx2"/>
                </a:solidFill>
                <a:latin typeface="+mn-ea"/>
              </a:rPr>
              <a:t> </a:t>
            </a:r>
            <a:r>
              <a:rPr lang="zh-CN" altLang="en-US" dirty="0">
                <a:solidFill>
                  <a:schemeClr val="tx2"/>
                </a:solidFill>
                <a:latin typeface="+mn-ea"/>
              </a:rPr>
              <a:t>中命名空间以数字值表示，</a:t>
            </a:r>
            <a:r>
              <a:rPr lang="en-US" altLang="zh-CN" dirty="0">
                <a:solidFill>
                  <a:schemeClr val="tx2"/>
                </a:solidFill>
                <a:latin typeface="+mn-ea"/>
              </a:rPr>
              <a:t>High-level </a:t>
            </a:r>
            <a:r>
              <a:rPr lang="en-US" altLang="zh-CN" dirty="0" err="1">
                <a:solidFill>
                  <a:schemeClr val="tx2"/>
                </a:solidFill>
                <a:latin typeface="+mn-ea"/>
              </a:rPr>
              <a:t>Varnode</a:t>
            </a:r>
            <a:r>
              <a:rPr lang="en-US" altLang="zh-CN" dirty="0">
                <a:solidFill>
                  <a:schemeClr val="tx2"/>
                </a:solidFill>
                <a:latin typeface="+mn-ea"/>
              </a:rPr>
              <a:t> </a:t>
            </a:r>
            <a:r>
              <a:rPr lang="zh-CN" altLang="en-US" dirty="0">
                <a:solidFill>
                  <a:schemeClr val="tx2"/>
                </a:solidFill>
                <a:latin typeface="+mn-ea"/>
              </a:rPr>
              <a:t>中命名空间可以为字符串。</a:t>
            </a:r>
            <a:endParaRPr lang="en-US" altLang="zh-CN" dirty="0">
              <a:solidFill>
                <a:schemeClr val="tx2"/>
              </a:solidFill>
              <a:latin typeface="+mn-ea"/>
            </a:endParaRPr>
          </a:p>
          <a:p>
            <a:pPr>
              <a:lnSpc>
                <a:spcPct val="150000"/>
              </a:lnSpc>
            </a:pPr>
            <a:r>
              <a:rPr lang="en-US" altLang="zh-CN" dirty="0" err="1">
                <a:solidFill>
                  <a:schemeClr val="tx2"/>
                </a:solidFill>
                <a:latin typeface="+mn-ea"/>
              </a:rPr>
              <a:t>Ghidra</a:t>
            </a:r>
            <a:r>
              <a:rPr lang="en-US" altLang="zh-CN" dirty="0">
                <a:solidFill>
                  <a:schemeClr val="tx2"/>
                </a:solidFill>
                <a:latin typeface="+mn-ea"/>
              </a:rPr>
              <a:t> </a:t>
            </a:r>
            <a:r>
              <a:rPr lang="zh-CN" altLang="en-US" dirty="0">
                <a:solidFill>
                  <a:schemeClr val="tx2"/>
                </a:solidFill>
                <a:latin typeface="+mn-ea"/>
              </a:rPr>
              <a:t>常用的 </a:t>
            </a:r>
            <a:r>
              <a:rPr lang="en-US" altLang="zh-CN" dirty="0">
                <a:solidFill>
                  <a:schemeClr val="tx2"/>
                </a:solidFill>
                <a:latin typeface="+mn-ea"/>
              </a:rPr>
              <a:t>High-level </a:t>
            </a:r>
            <a:r>
              <a:rPr lang="en-US" altLang="zh-CN" dirty="0" err="1">
                <a:solidFill>
                  <a:schemeClr val="tx2"/>
                </a:solidFill>
                <a:latin typeface="+mn-ea"/>
              </a:rPr>
              <a:t>Varnode</a:t>
            </a:r>
            <a:r>
              <a:rPr lang="en-US" altLang="zh-CN" dirty="0">
                <a:solidFill>
                  <a:schemeClr val="tx2"/>
                </a:solidFill>
                <a:latin typeface="+mn-ea"/>
              </a:rPr>
              <a:t> </a:t>
            </a:r>
            <a:r>
              <a:rPr lang="en-US" altLang="zh-CN">
                <a:solidFill>
                  <a:schemeClr val="tx2"/>
                </a:solidFill>
                <a:latin typeface="+mn-ea"/>
              </a:rPr>
              <a:t>namespace</a:t>
            </a:r>
            <a:r>
              <a:rPr lang="zh-CN" altLang="en-US">
                <a:solidFill>
                  <a:schemeClr val="tx2"/>
                </a:solidFill>
                <a:latin typeface="+mn-ea"/>
              </a:rPr>
              <a:t>：</a:t>
            </a:r>
            <a:endParaRPr lang="en-US" altLang="zh-CN">
              <a:solidFill>
                <a:schemeClr val="tx2"/>
              </a:solidFill>
              <a:latin typeface="+mn-ea"/>
            </a:endParaRPr>
          </a:p>
          <a:p>
            <a:pPr>
              <a:lnSpc>
                <a:spcPct val="150000"/>
              </a:lnSpc>
            </a:pPr>
            <a:r>
              <a:rPr lang="en-US" altLang="zh-CN">
                <a:solidFill>
                  <a:schemeClr val="tx2"/>
                </a:solidFill>
                <a:latin typeface="+mn-ea"/>
              </a:rPr>
              <a:t>	</a:t>
            </a:r>
            <a:r>
              <a:rPr lang="en-US" altLang="zh-CN">
                <a:solidFill>
                  <a:schemeClr val="accent1"/>
                </a:solidFill>
                <a:latin typeface="+mn-ea"/>
              </a:rPr>
              <a:t>register</a:t>
            </a:r>
            <a:r>
              <a:rPr lang="zh-CN" altLang="en-US" dirty="0">
                <a:solidFill>
                  <a:schemeClr val="tx2"/>
                </a:solidFill>
                <a:latin typeface="+mn-ea"/>
              </a:rPr>
              <a:t>、</a:t>
            </a:r>
            <a:r>
              <a:rPr lang="en-US" altLang="zh-CN" dirty="0">
                <a:solidFill>
                  <a:schemeClr val="accent1"/>
                </a:solidFill>
                <a:latin typeface="+mn-ea"/>
              </a:rPr>
              <a:t>memory</a:t>
            </a:r>
            <a:r>
              <a:rPr lang="zh-CN" altLang="en-US" dirty="0">
                <a:solidFill>
                  <a:schemeClr val="tx2"/>
                </a:solidFill>
                <a:latin typeface="+mn-ea"/>
              </a:rPr>
              <a:t>、</a:t>
            </a:r>
            <a:r>
              <a:rPr lang="en-US" altLang="zh-CN" dirty="0">
                <a:solidFill>
                  <a:schemeClr val="accent1"/>
                </a:solidFill>
                <a:latin typeface="+mn-ea"/>
              </a:rPr>
              <a:t>stack</a:t>
            </a:r>
            <a:r>
              <a:rPr lang="zh-CN" altLang="en-US">
                <a:solidFill>
                  <a:schemeClr val="tx2"/>
                </a:solidFill>
                <a:latin typeface="+mn-ea"/>
              </a:rPr>
              <a:t>、</a:t>
            </a:r>
            <a:r>
              <a:rPr lang="en-US" altLang="zh-CN">
                <a:solidFill>
                  <a:schemeClr val="accent1"/>
                </a:solidFill>
                <a:latin typeface="+mn-ea"/>
              </a:rPr>
              <a:t>const</a:t>
            </a:r>
            <a:r>
              <a:rPr lang="zh-CN" altLang="en-US">
                <a:solidFill>
                  <a:schemeClr val="accent1"/>
                </a:solidFill>
                <a:latin typeface="+mn-ea"/>
              </a:rPr>
              <a:t>、</a:t>
            </a:r>
            <a:r>
              <a:rPr lang="en-US" altLang="zh-CN">
                <a:solidFill>
                  <a:schemeClr val="accent1"/>
                </a:solidFill>
                <a:latin typeface="+mn-ea"/>
              </a:rPr>
              <a:t>unique</a:t>
            </a:r>
            <a:r>
              <a:rPr lang="zh-CN" altLang="en-US">
                <a:solidFill>
                  <a:schemeClr val="tx2"/>
                </a:solidFill>
                <a:latin typeface="+mn-ea"/>
              </a:rPr>
              <a:t>等</a:t>
            </a:r>
            <a:endParaRPr lang="en-US" altLang="zh-CN" dirty="0">
              <a:solidFill>
                <a:schemeClr val="tx2"/>
              </a:solidFill>
              <a:latin typeface="+mn-ea"/>
            </a:endParaRPr>
          </a:p>
          <a:p>
            <a:pPr>
              <a:lnSpc>
                <a:spcPct val="150000"/>
              </a:lnSpc>
            </a:pPr>
            <a:r>
              <a:rPr lang="zh-CN" altLang="en-US" dirty="0">
                <a:solidFill>
                  <a:schemeClr val="tx2"/>
                </a:solidFill>
                <a:latin typeface="+mn-ea"/>
              </a:rPr>
              <a:t>注意：三元组中的</a:t>
            </a:r>
            <a:r>
              <a:rPr lang="en-US" altLang="zh-CN" dirty="0">
                <a:solidFill>
                  <a:schemeClr val="tx2"/>
                </a:solidFill>
                <a:latin typeface="+mn-ea"/>
              </a:rPr>
              <a:t>id</a:t>
            </a:r>
            <a:r>
              <a:rPr lang="zh-CN" altLang="en-US" dirty="0">
                <a:solidFill>
                  <a:schemeClr val="tx2"/>
                </a:solidFill>
                <a:latin typeface="+mn-ea"/>
              </a:rPr>
              <a:t>与地址有所</a:t>
            </a:r>
            <a:r>
              <a:rPr lang="zh-CN" altLang="en-US">
                <a:solidFill>
                  <a:schemeClr val="tx2"/>
                </a:solidFill>
                <a:latin typeface="+mn-ea"/>
              </a:rPr>
              <a:t>区别。</a:t>
            </a:r>
            <a:r>
              <a:rPr lang="en-US" altLang="zh-CN">
                <a:solidFill>
                  <a:schemeClr val="tx2"/>
                </a:solidFill>
                <a:latin typeface="+mn-ea"/>
              </a:rPr>
              <a:t>register</a:t>
            </a:r>
            <a:r>
              <a:rPr lang="zh-CN" altLang="en-US">
                <a:solidFill>
                  <a:schemeClr val="tx2"/>
                </a:solidFill>
                <a:latin typeface="+mn-ea"/>
              </a:rPr>
              <a:t>、</a:t>
            </a:r>
            <a:r>
              <a:rPr lang="en-US" altLang="zh-CN">
                <a:solidFill>
                  <a:schemeClr val="tx2"/>
                </a:solidFill>
                <a:latin typeface="+mn-ea"/>
              </a:rPr>
              <a:t>unique</a:t>
            </a:r>
            <a:r>
              <a:rPr lang="zh-CN" altLang="en-US">
                <a:solidFill>
                  <a:schemeClr val="tx2"/>
                </a:solidFill>
                <a:latin typeface="+mn-ea"/>
              </a:rPr>
              <a:t>命名</a:t>
            </a:r>
            <a:r>
              <a:rPr lang="zh-CN" altLang="en-US" dirty="0">
                <a:solidFill>
                  <a:schemeClr val="tx2"/>
                </a:solidFill>
                <a:latin typeface="+mn-ea"/>
              </a:rPr>
              <a:t>空间中某个</a:t>
            </a:r>
            <a:r>
              <a:rPr lang="en-US" altLang="zh-CN" dirty="0">
                <a:solidFill>
                  <a:schemeClr val="tx2"/>
                </a:solidFill>
                <a:latin typeface="+mn-ea"/>
              </a:rPr>
              <a:t>id</a:t>
            </a:r>
            <a:r>
              <a:rPr lang="zh-CN" altLang="en-US" dirty="0">
                <a:solidFill>
                  <a:schemeClr val="tx2"/>
                </a:solidFill>
                <a:latin typeface="+mn-ea"/>
              </a:rPr>
              <a:t>都对应一个</a:t>
            </a:r>
            <a:r>
              <a:rPr lang="en-US" altLang="zh-CN" dirty="0">
                <a:solidFill>
                  <a:schemeClr val="tx2"/>
                </a:solidFill>
                <a:latin typeface="+mn-ea"/>
              </a:rPr>
              <a:t>16</a:t>
            </a:r>
            <a:r>
              <a:rPr lang="zh-CN" altLang="en-US" dirty="0">
                <a:solidFill>
                  <a:schemeClr val="tx2"/>
                </a:solidFill>
                <a:latin typeface="+mn-ea"/>
              </a:rPr>
              <a:t>字节的数据，内存命名空间（</a:t>
            </a:r>
            <a:r>
              <a:rPr lang="en-US" altLang="zh-CN" dirty="0">
                <a:solidFill>
                  <a:schemeClr val="tx2"/>
                </a:solidFill>
                <a:latin typeface="+mn-ea"/>
              </a:rPr>
              <a:t>Memory</a:t>
            </a:r>
            <a:r>
              <a:rPr lang="zh-CN" altLang="en-US" dirty="0">
                <a:solidFill>
                  <a:schemeClr val="tx2"/>
                </a:solidFill>
                <a:latin typeface="+mn-ea"/>
              </a:rPr>
              <a:t>、</a:t>
            </a:r>
            <a:r>
              <a:rPr lang="en-US" altLang="zh-CN" dirty="0">
                <a:solidFill>
                  <a:schemeClr val="tx2"/>
                </a:solidFill>
                <a:latin typeface="+mn-ea"/>
              </a:rPr>
              <a:t>Stack</a:t>
            </a:r>
            <a:r>
              <a:rPr lang="zh-CN" altLang="en-US" dirty="0">
                <a:solidFill>
                  <a:schemeClr val="tx2"/>
                </a:solidFill>
                <a:latin typeface="+mn-ea"/>
              </a:rPr>
              <a:t>等）的</a:t>
            </a:r>
            <a:r>
              <a:rPr lang="en-US" altLang="zh-CN" dirty="0">
                <a:solidFill>
                  <a:schemeClr val="tx2"/>
                </a:solidFill>
                <a:latin typeface="+mn-ea"/>
              </a:rPr>
              <a:t>id</a:t>
            </a:r>
            <a:r>
              <a:rPr lang="zh-CN" altLang="en-US" dirty="0">
                <a:solidFill>
                  <a:schemeClr val="tx2"/>
                </a:solidFill>
                <a:latin typeface="+mn-ea"/>
              </a:rPr>
              <a:t>等同于地址。即</a:t>
            </a:r>
            <a:endParaRPr lang="en-US" altLang="zh-CN" dirty="0">
              <a:solidFill>
                <a:schemeClr val="tx2"/>
              </a:solidFill>
              <a:latin typeface="+mn-ea"/>
            </a:endParaRPr>
          </a:p>
          <a:p>
            <a:pPr>
              <a:lnSpc>
                <a:spcPct val="150000"/>
              </a:lnSpc>
            </a:pPr>
            <a:r>
              <a:rPr lang="en-US" altLang="zh-CN" dirty="0">
                <a:solidFill>
                  <a:schemeClr val="tx2"/>
                </a:solidFill>
                <a:latin typeface="+mn-ea"/>
              </a:rPr>
              <a:t>	</a:t>
            </a:r>
            <a:r>
              <a:rPr lang="en-US" altLang="zh-CN" dirty="0">
                <a:solidFill>
                  <a:schemeClr val="accent1"/>
                </a:solidFill>
                <a:latin typeface="+mn-ea"/>
              </a:rPr>
              <a:t>(register, 0x10, 8)</a:t>
            </a:r>
            <a:r>
              <a:rPr lang="zh-CN" altLang="en-US" dirty="0">
                <a:solidFill>
                  <a:schemeClr val="accent1"/>
                </a:solidFill>
                <a:latin typeface="+mn-ea"/>
              </a:rPr>
              <a:t>与</a:t>
            </a:r>
            <a:r>
              <a:rPr lang="en-US" altLang="zh-CN" dirty="0">
                <a:solidFill>
                  <a:schemeClr val="accent1"/>
                </a:solidFill>
                <a:latin typeface="+mn-ea"/>
              </a:rPr>
              <a:t>(register, 0x11, 8)</a:t>
            </a:r>
            <a:r>
              <a:rPr lang="zh-CN" altLang="en-US" dirty="0">
                <a:solidFill>
                  <a:schemeClr val="accent1"/>
                </a:solidFill>
                <a:latin typeface="+mn-ea"/>
              </a:rPr>
              <a:t>不会重叠。</a:t>
            </a:r>
            <a:endParaRPr lang="en-US" altLang="zh-CN" dirty="0">
              <a:solidFill>
                <a:schemeClr val="accent1"/>
              </a:solidFill>
              <a:latin typeface="+mn-ea"/>
            </a:endParaRPr>
          </a:p>
          <a:p>
            <a:pPr>
              <a:lnSpc>
                <a:spcPct val="150000"/>
              </a:lnSpc>
            </a:pPr>
            <a:r>
              <a:rPr lang="en-US" altLang="zh-CN" dirty="0">
                <a:solidFill>
                  <a:schemeClr val="accent1"/>
                </a:solidFill>
                <a:latin typeface="+mn-ea"/>
              </a:rPr>
              <a:t>	(register, 0x10, 4)</a:t>
            </a:r>
            <a:r>
              <a:rPr lang="zh-CN" altLang="en-US" dirty="0">
                <a:solidFill>
                  <a:schemeClr val="accent1"/>
                </a:solidFill>
                <a:latin typeface="+mn-ea"/>
              </a:rPr>
              <a:t>包含在</a:t>
            </a:r>
            <a:r>
              <a:rPr lang="en-US" altLang="zh-CN" dirty="0">
                <a:solidFill>
                  <a:schemeClr val="accent1"/>
                </a:solidFill>
                <a:latin typeface="+mn-ea"/>
              </a:rPr>
              <a:t>(register, 0x10, 8)</a:t>
            </a:r>
            <a:r>
              <a:rPr lang="zh-CN" altLang="en-US" dirty="0">
                <a:solidFill>
                  <a:schemeClr val="accent1"/>
                </a:solidFill>
                <a:latin typeface="+mn-ea"/>
              </a:rPr>
              <a:t>内，只使用前</a:t>
            </a:r>
            <a:r>
              <a:rPr lang="en-US" altLang="zh-CN" dirty="0">
                <a:solidFill>
                  <a:schemeClr val="accent1"/>
                </a:solidFill>
                <a:latin typeface="+mn-ea"/>
              </a:rPr>
              <a:t>4</a:t>
            </a:r>
            <a:r>
              <a:rPr lang="zh-CN" altLang="en-US" dirty="0">
                <a:solidFill>
                  <a:schemeClr val="accent1"/>
                </a:solidFill>
                <a:latin typeface="+mn-ea"/>
              </a:rPr>
              <a:t>、</a:t>
            </a:r>
            <a:r>
              <a:rPr lang="en-US" altLang="zh-CN" dirty="0">
                <a:solidFill>
                  <a:schemeClr val="accent1"/>
                </a:solidFill>
                <a:latin typeface="+mn-ea"/>
              </a:rPr>
              <a:t>8</a:t>
            </a:r>
            <a:r>
              <a:rPr lang="zh-CN" altLang="en-US" dirty="0">
                <a:solidFill>
                  <a:schemeClr val="accent1"/>
                </a:solidFill>
                <a:latin typeface="+mn-ea"/>
              </a:rPr>
              <a:t>个字节。</a:t>
            </a:r>
            <a:endParaRPr lang="en-US" altLang="zh-CN" dirty="0">
              <a:solidFill>
                <a:schemeClr val="tx2"/>
              </a:solidFill>
              <a:latin typeface="+mn-ea"/>
            </a:endParaRPr>
          </a:p>
        </p:txBody>
      </p:sp>
      <p:pic>
        <p:nvPicPr>
          <p:cNvPr id="1028" name="Picture 4"/>
          <p:cNvPicPr>
            <a:picLocks noChangeAspect="1" noChangeArrowheads="1"/>
          </p:cNvPicPr>
          <p:nvPr/>
        </p:nvPicPr>
        <p:blipFill>
          <a:blip r:embed="rId1" cstate="hqprint">
            <a:extLst>
              <a:ext uri="{28A0092B-C50C-407E-A947-70E740481C1C}">
                <a14:useLocalDpi xmlns:a14="http://schemas.microsoft.com/office/drawing/2010/main" val="0"/>
              </a:ext>
            </a:extLst>
          </a:blip>
          <a:srcRect/>
          <a:stretch>
            <a:fillRect/>
          </a:stretch>
        </p:blipFill>
        <p:spPr bwMode="auto">
          <a:xfrm>
            <a:off x="2480317" y="4687434"/>
            <a:ext cx="7231365" cy="2138854"/>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19" descr="A cartoon moose waving&#10;&#10;Description automatically generated"/>
          <p:cNvPicPr>
            <a:picLocks noChangeAspect="1"/>
          </p:cNvPicPr>
          <p:nvPr/>
        </p:nvPicPr>
        <p:blipFill rotWithShape="1">
          <a:blip r:embed="rId2" cstate="print">
            <a:extLst>
              <a:ext uri="{BEBA8EAE-BF5A-486C-A8C5-ECC9F3942E4B}">
                <a14:imgProps xmlns:a14="http://schemas.microsoft.com/office/drawing/2010/main">
                  <a14:imgLayer r:embed="rId3">
                    <a14:imgEffect>
                      <a14:backgroundRemoval t="10000" b="90000" l="0" r="85714">
                        <a14:foregroundMark x1="44599" y1="52188" x2="56794" y2="51250"/>
                      </a14:backgroundRemoval>
                    </a14:imgEffect>
                  </a14:imgLayer>
                </a14:imgProps>
              </a:ext>
              <a:ext uri="{28A0092B-C50C-407E-A947-70E740481C1C}">
                <a14:useLocalDpi xmlns:a14="http://schemas.microsoft.com/office/drawing/2010/main" val="0"/>
              </a:ext>
            </a:extLst>
          </a:blip>
          <a:srcRect/>
          <a:stretch>
            <a:fillRect/>
          </a:stretch>
        </p:blipFill>
        <p:spPr>
          <a:xfrm>
            <a:off x="10653362" y="5088180"/>
            <a:ext cx="1734249" cy="193944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strips(downLeft)">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7">
                                            <p:txEl>
                                              <p:pRg st="1" end="1"/>
                                            </p:txEl>
                                          </p:spTgt>
                                        </p:tgtEl>
                                        <p:attrNameLst>
                                          <p:attrName>style.visibility</p:attrName>
                                        </p:attrNameLst>
                                      </p:cBhvr>
                                      <p:to>
                                        <p:strVal val="visible"/>
                                      </p:to>
                                    </p:set>
                                    <p:animEffect transition="in" filter="strips(downLeft)">
                                      <p:cBhvr>
                                        <p:cTn id="12" dur="500"/>
                                        <p:tgtEl>
                                          <p:spTgt spid="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nodeType="clickEffect">
                                  <p:stCondLst>
                                    <p:cond delay="0"/>
                                  </p:stCondLst>
                                  <p:childTnLst>
                                    <p:set>
                                      <p:cBhvr>
                                        <p:cTn id="16" dur="1" fill="hold">
                                          <p:stCondLst>
                                            <p:cond delay="0"/>
                                          </p:stCondLst>
                                        </p:cTn>
                                        <p:tgtEl>
                                          <p:spTgt spid="7">
                                            <p:txEl>
                                              <p:pRg st="2" end="2"/>
                                            </p:txEl>
                                          </p:spTgt>
                                        </p:tgtEl>
                                        <p:attrNameLst>
                                          <p:attrName>style.visibility</p:attrName>
                                        </p:attrNameLst>
                                      </p:cBhvr>
                                      <p:to>
                                        <p:strVal val="visible"/>
                                      </p:to>
                                    </p:set>
                                    <p:animEffect transition="in" filter="strips(downLeft)">
                                      <p:cBhvr>
                                        <p:cTn id="17" dur="500"/>
                                        <p:tgtEl>
                                          <p:spTgt spid="7">
                                            <p:txEl>
                                              <p:pRg st="2" end="2"/>
                                            </p:txEl>
                                          </p:spTgt>
                                        </p:tgtEl>
                                      </p:cBhvr>
                                    </p:animEffect>
                                  </p:childTnLst>
                                </p:cTn>
                              </p:par>
                              <p:par>
                                <p:cTn id="18" presetID="18" presetClass="entr" presetSubtype="12" fill="hold" nodeType="withEffect">
                                  <p:stCondLst>
                                    <p:cond delay="0"/>
                                  </p:stCondLst>
                                  <p:childTnLst>
                                    <p:set>
                                      <p:cBhvr>
                                        <p:cTn id="19" dur="1" fill="hold">
                                          <p:stCondLst>
                                            <p:cond delay="0"/>
                                          </p:stCondLst>
                                        </p:cTn>
                                        <p:tgtEl>
                                          <p:spTgt spid="7">
                                            <p:txEl>
                                              <p:pRg st="3" end="3"/>
                                            </p:txEl>
                                          </p:spTgt>
                                        </p:tgtEl>
                                        <p:attrNameLst>
                                          <p:attrName>style.visibility</p:attrName>
                                        </p:attrNameLst>
                                      </p:cBhvr>
                                      <p:to>
                                        <p:strVal val="visible"/>
                                      </p:to>
                                    </p:set>
                                    <p:animEffect transition="in" filter="strips(downLeft)">
                                      <p:cBhvr>
                                        <p:cTn id="20" dur="500"/>
                                        <p:tgtEl>
                                          <p:spTgt spid="7">
                                            <p:txEl>
                                              <p:pRg st="3" end="3"/>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8" presetClass="entr" presetSubtype="12" fill="hold" nodeType="clickEffect">
                                  <p:stCondLst>
                                    <p:cond delay="0"/>
                                  </p:stCondLst>
                                  <p:childTnLst>
                                    <p:set>
                                      <p:cBhvr>
                                        <p:cTn id="24" dur="1" fill="hold">
                                          <p:stCondLst>
                                            <p:cond delay="0"/>
                                          </p:stCondLst>
                                        </p:cTn>
                                        <p:tgtEl>
                                          <p:spTgt spid="7">
                                            <p:txEl>
                                              <p:pRg st="4" end="4"/>
                                            </p:txEl>
                                          </p:spTgt>
                                        </p:tgtEl>
                                        <p:attrNameLst>
                                          <p:attrName>style.visibility</p:attrName>
                                        </p:attrNameLst>
                                      </p:cBhvr>
                                      <p:to>
                                        <p:strVal val="visible"/>
                                      </p:to>
                                    </p:set>
                                    <p:animEffect transition="in" filter="strips(downLeft)">
                                      <p:cBhvr>
                                        <p:cTn id="25" dur="500"/>
                                        <p:tgtEl>
                                          <p:spTgt spid="7">
                                            <p:txEl>
                                              <p:pRg st="4" end="4"/>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8" presetClass="entr" presetSubtype="12" fill="hold" nodeType="clickEffect">
                                  <p:stCondLst>
                                    <p:cond delay="0"/>
                                  </p:stCondLst>
                                  <p:childTnLst>
                                    <p:set>
                                      <p:cBhvr>
                                        <p:cTn id="29" dur="1" fill="hold">
                                          <p:stCondLst>
                                            <p:cond delay="0"/>
                                          </p:stCondLst>
                                        </p:cTn>
                                        <p:tgtEl>
                                          <p:spTgt spid="7">
                                            <p:txEl>
                                              <p:pRg st="5" end="5"/>
                                            </p:txEl>
                                          </p:spTgt>
                                        </p:tgtEl>
                                        <p:attrNameLst>
                                          <p:attrName>style.visibility</p:attrName>
                                        </p:attrNameLst>
                                      </p:cBhvr>
                                      <p:to>
                                        <p:strVal val="visible"/>
                                      </p:to>
                                    </p:set>
                                    <p:animEffect transition="in" filter="strips(downLeft)">
                                      <p:cBhvr>
                                        <p:cTn id="30" dur="500"/>
                                        <p:tgtEl>
                                          <p:spTgt spid="7">
                                            <p:txEl>
                                              <p:pRg st="5" end="5"/>
                                            </p:txEl>
                                          </p:spTgt>
                                        </p:tgtEl>
                                      </p:cBhvr>
                                    </p:animEffect>
                                  </p:childTnLst>
                                </p:cTn>
                              </p:par>
                            </p:childTnLst>
                          </p:cTn>
                        </p:par>
                        <p:par>
                          <p:cTn id="31" fill="hold">
                            <p:stCondLst>
                              <p:cond delay="500"/>
                            </p:stCondLst>
                            <p:childTnLst>
                              <p:par>
                                <p:cTn id="32" presetID="18" presetClass="entr" presetSubtype="12" fill="hold" nodeType="afterEffect">
                                  <p:stCondLst>
                                    <p:cond delay="0"/>
                                  </p:stCondLst>
                                  <p:childTnLst>
                                    <p:set>
                                      <p:cBhvr>
                                        <p:cTn id="33" dur="1" fill="hold">
                                          <p:stCondLst>
                                            <p:cond delay="0"/>
                                          </p:stCondLst>
                                        </p:cTn>
                                        <p:tgtEl>
                                          <p:spTgt spid="7">
                                            <p:txEl>
                                              <p:pRg st="6" end="6"/>
                                            </p:txEl>
                                          </p:spTgt>
                                        </p:tgtEl>
                                        <p:attrNameLst>
                                          <p:attrName>style.visibility</p:attrName>
                                        </p:attrNameLst>
                                      </p:cBhvr>
                                      <p:to>
                                        <p:strVal val="visible"/>
                                      </p:to>
                                    </p:set>
                                    <p:animEffect transition="in" filter="strips(downLeft)">
                                      <p:cBhvr>
                                        <p:cTn id="34" dur="500"/>
                                        <p:tgtEl>
                                          <p:spTgt spid="7">
                                            <p:txEl>
                                              <p:pRg st="6" end="6"/>
                                            </p:txEl>
                                          </p:spTgt>
                                        </p:tgtEl>
                                      </p:cBhvr>
                                    </p:animEffect>
                                  </p:childTnLst>
                                </p:cTn>
                              </p:par>
                            </p:childTnLst>
                          </p:cTn>
                        </p:par>
                        <p:par>
                          <p:cTn id="35" fill="hold">
                            <p:stCondLst>
                              <p:cond delay="1000"/>
                            </p:stCondLst>
                            <p:childTnLst>
                              <p:par>
                                <p:cTn id="36" presetID="18" presetClass="entr" presetSubtype="12" fill="hold" nodeType="afterEffect">
                                  <p:stCondLst>
                                    <p:cond delay="0"/>
                                  </p:stCondLst>
                                  <p:childTnLst>
                                    <p:set>
                                      <p:cBhvr>
                                        <p:cTn id="37" dur="1" fill="hold">
                                          <p:stCondLst>
                                            <p:cond delay="0"/>
                                          </p:stCondLst>
                                        </p:cTn>
                                        <p:tgtEl>
                                          <p:spTgt spid="1028"/>
                                        </p:tgtEl>
                                        <p:attrNameLst>
                                          <p:attrName>style.visibility</p:attrName>
                                        </p:attrNameLst>
                                      </p:cBhvr>
                                      <p:to>
                                        <p:strVal val="visible"/>
                                      </p:to>
                                    </p:set>
                                    <p:animEffect transition="in" filter="strips(downLeft)">
                                      <p:cBhvr>
                                        <p:cTn id="38" dur="500"/>
                                        <p:tgtEl>
                                          <p:spTgt spid="10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目录</a:t>
            </a:r>
            <a:endParaRPr lang="zh-CN" altLang="en-US" dirty="0"/>
          </a:p>
        </p:txBody>
      </p:sp>
      <p:sp>
        <p:nvSpPr>
          <p:cNvPr id="3" name="文本占位符 2"/>
          <p:cNvSpPr>
            <a:spLocks noGrp="1"/>
          </p:cNvSpPr>
          <p:nvPr>
            <p:ph type="body" sz="quarter" idx="12"/>
          </p:nvPr>
        </p:nvSpPr>
        <p:spPr/>
        <p:txBody>
          <a:bodyPr/>
          <a:lstStyle/>
          <a:p>
            <a:r>
              <a:rPr lang="en-US" altLang="zh-CN" dirty="0" err="1">
                <a:latin typeface="+mn-ea"/>
              </a:rPr>
              <a:t>Ghidra</a:t>
            </a:r>
            <a:r>
              <a:rPr lang="en-US" altLang="zh-CN" dirty="0">
                <a:latin typeface="+mn-ea"/>
              </a:rPr>
              <a:t> </a:t>
            </a:r>
            <a:r>
              <a:rPr lang="en-US" altLang="zh-CN" dirty="0" err="1">
                <a:latin typeface="+mn-ea"/>
              </a:rPr>
              <a:t>Quickstart</a:t>
            </a:r>
            <a:endParaRPr lang="zh-CN" altLang="en-US" dirty="0">
              <a:latin typeface="+mn-ea"/>
            </a:endParaRPr>
          </a:p>
        </p:txBody>
      </p:sp>
      <p:sp>
        <p:nvSpPr>
          <p:cNvPr id="4" name="文本框 3"/>
          <p:cNvSpPr txBox="1"/>
          <p:nvPr/>
        </p:nvSpPr>
        <p:spPr>
          <a:xfrm>
            <a:off x="727074" y="1028700"/>
            <a:ext cx="3070226" cy="369332"/>
          </a:xfrm>
          <a:prstGeom prst="rect">
            <a:avLst/>
          </a:prstGeom>
          <a:noFill/>
        </p:spPr>
        <p:txBody>
          <a:bodyPr wrap="square" rtlCol="0">
            <a:spAutoFit/>
          </a:bodyPr>
          <a:lstStyle/>
          <a:p>
            <a:r>
              <a:rPr lang="en-US" altLang="zh-CN" dirty="0">
                <a:solidFill>
                  <a:schemeClr val="bg2"/>
                </a:solidFill>
                <a:latin typeface="+mn-ea"/>
              </a:rPr>
              <a:t>Contents</a:t>
            </a:r>
            <a:endParaRPr lang="zh-CN" altLang="en-US" dirty="0">
              <a:solidFill>
                <a:schemeClr val="bg2"/>
              </a:solidFill>
              <a:latin typeface="+mn-ea"/>
            </a:endParaRPr>
          </a:p>
        </p:txBody>
      </p:sp>
      <p:sp>
        <p:nvSpPr>
          <p:cNvPr id="5" name="文本框 4"/>
          <p:cNvSpPr txBox="1"/>
          <p:nvPr/>
        </p:nvSpPr>
        <p:spPr>
          <a:xfrm>
            <a:off x="727074" y="1398032"/>
            <a:ext cx="4222750" cy="3732881"/>
          </a:xfrm>
          <a:prstGeom prst="rect">
            <a:avLst/>
          </a:prstGeom>
          <a:noFill/>
        </p:spPr>
        <p:txBody>
          <a:bodyPr wrap="square" rtlCol="0">
            <a:spAutoFit/>
          </a:bodyPr>
          <a:lstStyle/>
          <a:p>
            <a:pPr marL="342900" indent="-342900">
              <a:lnSpc>
                <a:spcPct val="300000"/>
              </a:lnSpc>
              <a:buAutoNum type="alphaUcPeriod"/>
            </a:pPr>
            <a:r>
              <a:rPr lang="en-US" altLang="zh-CN" sz="2800" dirty="0" err="1">
                <a:solidFill>
                  <a:schemeClr val="bg2"/>
                </a:solidFill>
                <a:latin typeface="+mn-ea"/>
              </a:rPr>
              <a:t>Ghidra</a:t>
            </a:r>
            <a:r>
              <a:rPr lang="en-US" altLang="zh-CN" sz="2800" dirty="0">
                <a:solidFill>
                  <a:schemeClr val="bg2"/>
                </a:solidFill>
                <a:latin typeface="+mn-ea"/>
              </a:rPr>
              <a:t> </a:t>
            </a:r>
            <a:r>
              <a:rPr lang="zh-CN" altLang="en-US" sz="2800" dirty="0">
                <a:solidFill>
                  <a:schemeClr val="bg2"/>
                </a:solidFill>
                <a:latin typeface="+mn-ea"/>
              </a:rPr>
              <a:t>简介</a:t>
            </a:r>
            <a:endParaRPr lang="en-US" altLang="zh-CN" sz="2800" dirty="0">
              <a:solidFill>
                <a:schemeClr val="bg2"/>
              </a:solidFill>
              <a:latin typeface="+mn-ea"/>
            </a:endParaRPr>
          </a:p>
          <a:p>
            <a:pPr marL="342900" indent="-342900">
              <a:lnSpc>
                <a:spcPct val="300000"/>
              </a:lnSpc>
              <a:buAutoNum type="alphaUcPeriod"/>
            </a:pPr>
            <a:r>
              <a:rPr lang="en-US" altLang="zh-CN" sz="2800" dirty="0" err="1">
                <a:solidFill>
                  <a:schemeClr val="bg2"/>
                </a:solidFill>
                <a:latin typeface="+mn-ea"/>
              </a:rPr>
              <a:t>Ghidra</a:t>
            </a:r>
            <a:r>
              <a:rPr lang="en-US" altLang="zh-CN" sz="2800" dirty="0">
                <a:solidFill>
                  <a:schemeClr val="bg2"/>
                </a:solidFill>
                <a:latin typeface="+mn-ea"/>
              </a:rPr>
              <a:t> GUI </a:t>
            </a:r>
            <a:r>
              <a:rPr lang="zh-CN" altLang="en-US" sz="2800" dirty="0">
                <a:solidFill>
                  <a:schemeClr val="bg2"/>
                </a:solidFill>
                <a:latin typeface="+mn-ea"/>
              </a:rPr>
              <a:t>操作介绍</a:t>
            </a:r>
            <a:endParaRPr lang="en-US" altLang="zh-CN" sz="2800" dirty="0">
              <a:solidFill>
                <a:schemeClr val="bg2"/>
              </a:solidFill>
              <a:latin typeface="+mn-ea"/>
            </a:endParaRPr>
          </a:p>
          <a:p>
            <a:pPr marL="342900" indent="-342900">
              <a:lnSpc>
                <a:spcPct val="300000"/>
              </a:lnSpc>
              <a:buAutoNum type="alphaUcPeriod"/>
            </a:pPr>
            <a:r>
              <a:rPr lang="zh-CN" altLang="en-US" sz="2800" dirty="0">
                <a:solidFill>
                  <a:schemeClr val="bg2"/>
                </a:solidFill>
                <a:latin typeface="+mn-ea"/>
              </a:rPr>
              <a:t>逆向工程示例</a:t>
            </a:r>
            <a:endParaRPr lang="en-US" altLang="zh-CN" sz="2800" dirty="0">
              <a:solidFill>
                <a:schemeClr val="bg2"/>
              </a:solidFill>
              <a:latin typeface="+mn-ea"/>
            </a:endParaRPr>
          </a:p>
        </p:txBody>
      </p:sp>
      <p:sp>
        <p:nvSpPr>
          <p:cNvPr id="6" name="文本框 5"/>
          <p:cNvSpPr txBox="1"/>
          <p:nvPr/>
        </p:nvSpPr>
        <p:spPr>
          <a:xfrm>
            <a:off x="6713537" y="1398032"/>
            <a:ext cx="4222750" cy="3732881"/>
          </a:xfrm>
          <a:prstGeom prst="rect">
            <a:avLst/>
          </a:prstGeom>
          <a:noFill/>
        </p:spPr>
        <p:txBody>
          <a:bodyPr wrap="square" rtlCol="0">
            <a:spAutoFit/>
          </a:bodyPr>
          <a:lstStyle/>
          <a:p>
            <a:pPr marL="514350" indent="-514350">
              <a:lnSpc>
                <a:spcPct val="300000"/>
              </a:lnSpc>
              <a:buFont typeface="+mj-lt"/>
              <a:buAutoNum type="alphaUcPeriod" startAt="4"/>
            </a:pPr>
            <a:r>
              <a:rPr lang="en-US" altLang="zh-CN" sz="2800" dirty="0">
                <a:solidFill>
                  <a:schemeClr val="bg2"/>
                </a:solidFill>
                <a:latin typeface="+mn-ea"/>
              </a:rPr>
              <a:t>P-code</a:t>
            </a:r>
            <a:endParaRPr lang="en-US" altLang="zh-CN" sz="2800" dirty="0">
              <a:solidFill>
                <a:schemeClr val="bg2"/>
              </a:solidFill>
              <a:latin typeface="+mn-ea"/>
            </a:endParaRPr>
          </a:p>
          <a:p>
            <a:pPr marL="342900" indent="-342900">
              <a:lnSpc>
                <a:spcPct val="300000"/>
              </a:lnSpc>
              <a:buAutoNum type="alphaUcPeriod" startAt="4"/>
            </a:pPr>
            <a:r>
              <a:rPr lang="en-US" altLang="zh-CN" sz="2800" dirty="0" err="1">
                <a:solidFill>
                  <a:schemeClr val="bg2"/>
                </a:solidFill>
                <a:latin typeface="+mn-ea"/>
              </a:rPr>
              <a:t>Ghidra</a:t>
            </a:r>
            <a:r>
              <a:rPr lang="en-US" altLang="zh-CN" sz="2800" dirty="0">
                <a:solidFill>
                  <a:schemeClr val="bg2"/>
                </a:solidFill>
                <a:latin typeface="+mn-ea"/>
              </a:rPr>
              <a:t> APIs</a:t>
            </a:r>
            <a:endParaRPr lang="en-US" altLang="zh-CN" sz="2800" dirty="0">
              <a:solidFill>
                <a:schemeClr val="bg2"/>
              </a:solidFill>
              <a:latin typeface="+mn-ea"/>
            </a:endParaRPr>
          </a:p>
          <a:p>
            <a:pPr marL="342900" indent="-342900">
              <a:lnSpc>
                <a:spcPct val="300000"/>
              </a:lnSpc>
              <a:buAutoNum type="alphaUcPeriod" startAt="4"/>
            </a:pPr>
            <a:r>
              <a:rPr lang="en-US" altLang="zh-CN" sz="2800" dirty="0" err="1">
                <a:solidFill>
                  <a:schemeClr val="bg2"/>
                </a:solidFill>
                <a:latin typeface="+mn-ea"/>
              </a:rPr>
              <a:t>Ghidra</a:t>
            </a:r>
            <a:r>
              <a:rPr lang="en-US" altLang="zh-CN" sz="2800" dirty="0">
                <a:solidFill>
                  <a:schemeClr val="bg2"/>
                </a:solidFill>
                <a:latin typeface="+mn-ea"/>
              </a:rPr>
              <a:t> Script </a:t>
            </a:r>
            <a:r>
              <a:rPr lang="zh-CN" altLang="en-US" sz="2800" dirty="0">
                <a:solidFill>
                  <a:schemeClr val="bg2"/>
                </a:solidFill>
                <a:latin typeface="+mn-ea"/>
              </a:rPr>
              <a:t>示例</a:t>
            </a:r>
            <a:endParaRPr lang="en-US" altLang="zh-CN" sz="2800" dirty="0">
              <a:solidFill>
                <a:schemeClr val="bg2"/>
              </a:solidFill>
              <a:latin typeface="+mn-ea"/>
            </a:endParaRPr>
          </a:p>
        </p:txBody>
      </p:sp>
      <p:pic>
        <p:nvPicPr>
          <p:cNvPr id="7" name="图片 6" descr="校徽"/>
          <p:cNvPicPr>
            <a:picLocks noChangeAspect="1"/>
          </p:cNvPicPr>
          <p:nvPr/>
        </p:nvPicPr>
        <p:blipFill>
          <a:blip r:embed="rId1"/>
          <a:stretch>
            <a:fillRect/>
          </a:stretch>
        </p:blipFill>
        <p:spPr>
          <a:xfrm>
            <a:off x="11120394" y="5989769"/>
            <a:ext cx="899478" cy="683041"/>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strips(downLeft)">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strips(downLeft)">
                                      <p:cBhvr>
                                        <p:cTn id="12" dur="5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strips(downLeft)">
                                      <p:cBhvr>
                                        <p:cTn id="17" dur="500"/>
                                        <p:tgtEl>
                                          <p:spTgt spid="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12" fill="hold" nodeType="clickEffect">
                                  <p:stCondLst>
                                    <p:cond delay="0"/>
                                  </p:stCondLst>
                                  <p:childTnLst>
                                    <p:set>
                                      <p:cBhvr>
                                        <p:cTn id="21" dur="1" fill="hold">
                                          <p:stCondLst>
                                            <p:cond delay="0"/>
                                          </p:stCondLst>
                                        </p:cTn>
                                        <p:tgtEl>
                                          <p:spTgt spid="6">
                                            <p:txEl>
                                              <p:pRg st="0" end="0"/>
                                            </p:txEl>
                                          </p:spTgt>
                                        </p:tgtEl>
                                        <p:attrNameLst>
                                          <p:attrName>style.visibility</p:attrName>
                                        </p:attrNameLst>
                                      </p:cBhvr>
                                      <p:to>
                                        <p:strVal val="visible"/>
                                      </p:to>
                                    </p:set>
                                    <p:animEffect transition="in" filter="strips(downLeft)">
                                      <p:cBhvr>
                                        <p:cTn id="22" dur="500"/>
                                        <p:tgtEl>
                                          <p:spTgt spid="6">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8" presetClass="entr" presetSubtype="12" fill="hold" nodeType="clickEffect">
                                  <p:stCondLst>
                                    <p:cond delay="0"/>
                                  </p:stCondLst>
                                  <p:childTnLst>
                                    <p:set>
                                      <p:cBhvr>
                                        <p:cTn id="26" dur="1" fill="hold">
                                          <p:stCondLst>
                                            <p:cond delay="0"/>
                                          </p:stCondLst>
                                        </p:cTn>
                                        <p:tgtEl>
                                          <p:spTgt spid="6">
                                            <p:txEl>
                                              <p:pRg st="1" end="1"/>
                                            </p:txEl>
                                          </p:spTgt>
                                        </p:tgtEl>
                                        <p:attrNameLst>
                                          <p:attrName>style.visibility</p:attrName>
                                        </p:attrNameLst>
                                      </p:cBhvr>
                                      <p:to>
                                        <p:strVal val="visible"/>
                                      </p:to>
                                    </p:set>
                                    <p:animEffect transition="in" filter="strips(downLeft)">
                                      <p:cBhvr>
                                        <p:cTn id="27" dur="500"/>
                                        <p:tgtEl>
                                          <p:spTgt spid="6">
                                            <p:txEl>
                                              <p:pRg st="1" end="1"/>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8" presetClass="entr" presetSubtype="12" fill="hold" nodeType="clickEffect">
                                  <p:stCondLst>
                                    <p:cond delay="0"/>
                                  </p:stCondLst>
                                  <p:childTnLst>
                                    <p:set>
                                      <p:cBhvr>
                                        <p:cTn id="31" dur="1" fill="hold">
                                          <p:stCondLst>
                                            <p:cond delay="0"/>
                                          </p:stCondLst>
                                        </p:cTn>
                                        <p:tgtEl>
                                          <p:spTgt spid="6">
                                            <p:txEl>
                                              <p:pRg st="2" end="2"/>
                                            </p:txEl>
                                          </p:spTgt>
                                        </p:tgtEl>
                                        <p:attrNameLst>
                                          <p:attrName>style.visibility</p:attrName>
                                        </p:attrNameLst>
                                      </p:cBhvr>
                                      <p:to>
                                        <p:strVal val="visible"/>
                                      </p:to>
                                    </p:set>
                                    <p:animEffect transition="in" filter="strips(downLeft)">
                                      <p:cBhvr>
                                        <p:cTn id="32" dur="500"/>
                                        <p:tgtEl>
                                          <p:spTgt spid="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txBox="1"/>
          <p:nvPr/>
        </p:nvSpPr>
        <p:spPr>
          <a:xfrm>
            <a:off x="669924" y="1"/>
            <a:ext cx="10850563" cy="1028699"/>
          </a:xfrm>
          <a:prstGeom prst="rect">
            <a:avLst/>
          </a:prstGeom>
        </p:spPr>
        <p:txBody>
          <a:bodyPr/>
          <a:lstStyle>
            <a:lvl1pPr algn="l" defTabSz="914400" rtl="0" eaLnBrk="1" latinLnBrk="0" hangingPunct="1">
              <a:lnSpc>
                <a:spcPct val="90000"/>
              </a:lnSpc>
              <a:spcBef>
                <a:spcPct val="0"/>
              </a:spcBef>
              <a:buNone/>
              <a:defRPr sz="2800" b="0" kern="1200">
                <a:solidFill>
                  <a:schemeClr val="bg1"/>
                </a:solidFill>
                <a:latin typeface="+mj-lt"/>
                <a:ea typeface="+mj-ea"/>
                <a:cs typeface="+mj-cs"/>
              </a:defRPr>
            </a:lvl1pPr>
          </a:lstStyle>
          <a:p>
            <a:endParaRPr lang="en-US" altLang="zh-CN" dirty="0"/>
          </a:p>
          <a:p>
            <a:r>
              <a:rPr lang="en-US" altLang="zh-CN" dirty="0"/>
              <a:t>D. P-code —— </a:t>
            </a:r>
            <a:r>
              <a:rPr lang="zh-CN" altLang="en-US" dirty="0"/>
              <a:t>指令介绍</a:t>
            </a:r>
            <a:endParaRPr lang="zh-CN" altLang="en-US" dirty="0"/>
          </a:p>
        </p:txBody>
      </p:sp>
      <p:sp>
        <p:nvSpPr>
          <p:cNvPr id="6" name="文本框 5"/>
          <p:cNvSpPr txBox="1"/>
          <p:nvPr/>
        </p:nvSpPr>
        <p:spPr>
          <a:xfrm>
            <a:off x="669924" y="839496"/>
            <a:ext cx="3070226" cy="369332"/>
          </a:xfrm>
          <a:prstGeom prst="rect">
            <a:avLst/>
          </a:prstGeom>
          <a:noFill/>
        </p:spPr>
        <p:txBody>
          <a:bodyPr wrap="square" rtlCol="0">
            <a:spAutoFit/>
          </a:bodyPr>
          <a:lstStyle/>
          <a:p>
            <a:r>
              <a:rPr lang="en-US" altLang="zh-CN" dirty="0">
                <a:solidFill>
                  <a:schemeClr val="bg1"/>
                </a:solidFill>
                <a:latin typeface="+mn-ea"/>
              </a:rPr>
              <a:t>P-codes</a:t>
            </a:r>
            <a:endParaRPr lang="zh-CN" altLang="en-US" dirty="0">
              <a:solidFill>
                <a:schemeClr val="bg1"/>
              </a:solidFill>
              <a:latin typeface="+mn-ea"/>
            </a:endParaRPr>
          </a:p>
        </p:txBody>
      </p:sp>
      <p:pic>
        <p:nvPicPr>
          <p:cNvPr id="8" name="Picture 3" descr="A toy dog with a gold collar&#10;&#10;Description automatically generated"/>
          <p:cNvPicPr>
            <a:picLocks noChangeAspect="1"/>
          </p:cNvPicPr>
          <p:nvPr/>
        </p:nvPicPr>
        <p:blipFill rotWithShape="1">
          <a:blip r:embed="rId1" cstate="print">
            <a:extLst>
              <a:ext uri="{BEBA8EAE-BF5A-486C-A8C5-ECC9F3942E4B}">
                <a14:imgProps xmlns:a14="http://schemas.microsoft.com/office/drawing/2010/main">
                  <a14:imgLayer r:embed="rId2">
                    <a14:imgEffect>
                      <a14:backgroundRemoval t="10000" b="90000" l="0" r="82331">
                        <a14:backgroundMark x1="68045" y1="81875" x2="70301" y2="82188"/>
                        <a14:backgroundMark x1="48496" y1="83438" x2="47368" y2="83438"/>
                      </a14:backgroundRemoval>
                    </a14:imgEffect>
                  </a14:imgLayer>
                </a14:imgProps>
              </a:ext>
              <a:ext uri="{28A0092B-C50C-407E-A947-70E740481C1C}">
                <a14:useLocalDpi xmlns:a14="http://schemas.microsoft.com/office/drawing/2010/main" val="0"/>
              </a:ext>
            </a:extLst>
          </a:blip>
          <a:srcRect/>
          <a:stretch>
            <a:fillRect/>
          </a:stretch>
        </p:blipFill>
        <p:spPr>
          <a:xfrm>
            <a:off x="10855869" y="5206999"/>
            <a:ext cx="1644158" cy="1977935"/>
          </a:xfrm>
          <a:prstGeom prst="rect">
            <a:avLst/>
          </a:prstGeom>
        </p:spPr>
      </p:pic>
      <p:sp>
        <p:nvSpPr>
          <p:cNvPr id="9" name="文本框 8"/>
          <p:cNvSpPr txBox="1"/>
          <p:nvPr/>
        </p:nvSpPr>
        <p:spPr>
          <a:xfrm>
            <a:off x="1276350" y="1334487"/>
            <a:ext cx="9525000" cy="874535"/>
          </a:xfrm>
          <a:prstGeom prst="rect">
            <a:avLst/>
          </a:prstGeom>
          <a:noFill/>
        </p:spPr>
        <p:txBody>
          <a:bodyPr wrap="square" rtlCol="0">
            <a:spAutoFit/>
          </a:bodyPr>
          <a:lstStyle/>
          <a:p>
            <a:pPr>
              <a:lnSpc>
                <a:spcPct val="150000"/>
              </a:lnSpc>
            </a:pPr>
            <a:r>
              <a:rPr lang="zh-CN" altLang="en-US" dirty="0">
                <a:solidFill>
                  <a:schemeClr val="tx2"/>
                </a:solidFill>
                <a:latin typeface="+mn-ea"/>
              </a:rPr>
              <a:t>算数运算指令：</a:t>
            </a:r>
            <a:endParaRPr lang="en-US" altLang="zh-CN" dirty="0">
              <a:solidFill>
                <a:schemeClr val="tx2"/>
              </a:solidFill>
              <a:latin typeface="+mn-ea"/>
            </a:endParaRPr>
          </a:p>
          <a:p>
            <a:pPr>
              <a:lnSpc>
                <a:spcPct val="150000"/>
              </a:lnSpc>
            </a:pPr>
            <a:r>
              <a:rPr lang="en-US" altLang="zh-CN" dirty="0">
                <a:solidFill>
                  <a:schemeClr val="tx2"/>
                </a:solidFill>
                <a:latin typeface="+mn-ea"/>
              </a:rPr>
              <a:t>INT </a:t>
            </a:r>
            <a:r>
              <a:rPr lang="zh-CN" altLang="en-US" dirty="0">
                <a:solidFill>
                  <a:schemeClr val="tx2"/>
                </a:solidFill>
                <a:latin typeface="+mn-ea"/>
              </a:rPr>
              <a:t>系列用于处理整数运算， </a:t>
            </a:r>
            <a:r>
              <a:rPr lang="en-US" altLang="zh-CN" dirty="0">
                <a:solidFill>
                  <a:schemeClr val="tx2"/>
                </a:solidFill>
                <a:latin typeface="+mn-ea"/>
              </a:rPr>
              <a:t>FLOAT </a:t>
            </a:r>
            <a:r>
              <a:rPr lang="zh-CN" altLang="en-US" dirty="0">
                <a:solidFill>
                  <a:schemeClr val="tx2"/>
                </a:solidFill>
                <a:latin typeface="+mn-ea"/>
              </a:rPr>
              <a:t>系列用于处理浮点数运算</a:t>
            </a:r>
            <a:endParaRPr lang="en-US" altLang="zh-CN" dirty="0">
              <a:solidFill>
                <a:schemeClr val="tx2"/>
              </a:solidFill>
              <a:latin typeface="+mn-ea"/>
            </a:endParaRPr>
          </a:p>
        </p:txBody>
      </p:sp>
      <p:grpSp>
        <p:nvGrpSpPr>
          <p:cNvPr id="10" name="Group 93"/>
          <p:cNvGrpSpPr/>
          <p:nvPr/>
        </p:nvGrpSpPr>
        <p:grpSpPr>
          <a:xfrm>
            <a:off x="2400749" y="2334681"/>
            <a:ext cx="7388912" cy="4305300"/>
            <a:chOff x="537147" y="1327150"/>
            <a:chExt cx="4758055" cy="3525100"/>
          </a:xfrm>
        </p:grpSpPr>
        <p:sp>
          <p:nvSpPr>
            <p:cNvPr id="12" name="矩形: 边框"/>
            <p:cNvSpPr/>
            <p:nvPr/>
          </p:nvSpPr>
          <p:spPr>
            <a:xfrm>
              <a:off x="537147" y="1457540"/>
              <a:ext cx="4758055" cy="3394710"/>
            </a:xfrm>
            <a:prstGeom prst="roundRect">
              <a:avLst>
                <a:gd name="adj" fmla="val 3499"/>
              </a:avLst>
            </a:prstGeom>
            <a:solidFill>
              <a:srgbClr val="F8F5EA"/>
            </a:solidFill>
            <a:ln>
              <a:noFill/>
            </a:ln>
            <a:effectLst>
              <a:outerShdw blurRad="50800" dist="38100" dir="8100000" algn="tr" rotWithShape="0">
                <a:prstClr val="black">
                  <a:alpha val="40000"/>
                </a:prstClr>
              </a:outerShdw>
            </a:effectLst>
          </p:spPr>
          <p:style>
            <a:lnRef idx="0">
              <a:scrgbClr r="0" g="0" b="0"/>
            </a:lnRef>
            <a:fillRef idx="0">
              <a:scrgbClr r="0" g="0" b="0"/>
            </a:fillRef>
            <a:effectRef idx="0">
              <a:scrgbClr r="0" g="0" b="0"/>
            </a:effectRef>
            <a:fontRef idx="minor">
              <a:schemeClr val="lt1"/>
            </a:fontRef>
          </p:style>
          <p:txBody>
            <a:bodyPr rtlCol="0" anchor="ctr"/>
            <a:lstStyle/>
            <a:p>
              <a:pPr algn="ctr"/>
              <a:endParaRPr lang="zh-CN" altLang="en-US"/>
            </a:p>
          </p:txBody>
        </p:sp>
        <p:sp>
          <p:nvSpPr>
            <p:cNvPr id="13" name="矩形: 渐变背景"/>
            <p:cNvSpPr/>
            <p:nvPr/>
          </p:nvSpPr>
          <p:spPr>
            <a:xfrm>
              <a:off x="693341" y="1593238"/>
              <a:ext cx="4449462" cy="2464627"/>
            </a:xfrm>
            <a:prstGeom prst="roundRect">
              <a:avLst>
                <a:gd name="adj" fmla="val 3499"/>
              </a:avLst>
            </a:prstGeom>
            <a:gradFill flip="none" rotWithShape="1">
              <a:gsLst>
                <a:gs pos="0">
                  <a:srgbClr val="AADEF1">
                    <a:shade val="30000"/>
                    <a:satMod val="115000"/>
                  </a:srgbClr>
                </a:gs>
                <a:gs pos="50000">
                  <a:srgbClr val="AADEF1">
                    <a:shade val="67500"/>
                    <a:satMod val="115000"/>
                  </a:srgbClr>
                </a:gs>
                <a:gs pos="100000">
                  <a:srgbClr val="AADEF1">
                    <a:shade val="100000"/>
                    <a:satMod val="115000"/>
                  </a:srgbClr>
                </a:gs>
              </a:gsLst>
              <a:lin ang="540000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CN" altLang="en-US" dirty="0"/>
            </a:p>
          </p:txBody>
        </p:sp>
        <p:sp>
          <p:nvSpPr>
            <p:cNvPr id="14" name="矩形: 图片"/>
            <p:cNvSpPr/>
            <p:nvPr/>
          </p:nvSpPr>
          <p:spPr>
            <a:xfrm>
              <a:off x="693341" y="1593238"/>
              <a:ext cx="4449462" cy="2464627"/>
            </a:xfrm>
            <a:prstGeom prst="roundRect">
              <a:avLst>
                <a:gd name="adj" fmla="val 3499"/>
              </a:avLst>
            </a:prstGeom>
            <a:blipFill>
              <a:blip r:embed="rId3">
                <a:extLst>
                  <a:ext uri="{28A0092B-C50C-407E-A947-70E740481C1C}">
                    <a14:useLocalDpi xmlns:a14="http://schemas.microsoft.com/office/drawing/2010/main" val="0"/>
                  </a:ext>
                </a:extLst>
              </a:blip>
              <a:stretch>
                <a:fillRect/>
              </a:stretch>
            </a:blip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CN" altLang="en-US" dirty="0"/>
            </a:p>
          </p:txBody>
        </p:sp>
        <p:sp>
          <p:nvSpPr>
            <p:cNvPr id="15" name="文本框 9"/>
            <p:cNvSpPr txBox="1"/>
            <p:nvPr/>
          </p:nvSpPr>
          <p:spPr>
            <a:xfrm>
              <a:off x="674783" y="4124540"/>
              <a:ext cx="2273885" cy="327603"/>
            </a:xfrm>
            <a:prstGeom prst="rect">
              <a:avLst/>
            </a:prstGeom>
            <a:noFill/>
          </p:spPr>
          <p:txBody>
            <a:bodyPr wrap="square" rtlCol="0">
              <a:spAutoFit/>
            </a:bodyPr>
            <a:lstStyle/>
            <a:p>
              <a:r>
                <a:rPr lang="zh-CN" altLang="en-US" sz="2000" b="1" dirty="0">
                  <a:solidFill>
                    <a:srgbClr val="9CBD49"/>
                  </a:solidFill>
                </a:rPr>
                <a:t>基础</a:t>
              </a:r>
              <a:r>
                <a:rPr lang="en-US" altLang="zh-CN" sz="2000" b="1" dirty="0">
                  <a:solidFill>
                    <a:srgbClr val="9CBD49"/>
                  </a:solidFill>
                  <a:latin typeface="+mn-ea"/>
                </a:rPr>
                <a:t>P-code</a:t>
              </a:r>
              <a:r>
                <a:rPr lang="zh-CN" altLang="en-US" sz="2000" b="1" dirty="0">
                  <a:solidFill>
                    <a:srgbClr val="9CBD49"/>
                  </a:solidFill>
                </a:rPr>
                <a:t>列表</a:t>
              </a:r>
              <a:endParaRPr lang="zh-CN" altLang="en-US" sz="2000" b="1" dirty="0">
                <a:solidFill>
                  <a:srgbClr val="9CBD49"/>
                </a:solidFill>
              </a:endParaRPr>
            </a:p>
          </p:txBody>
        </p:sp>
        <p:sp>
          <p:nvSpPr>
            <p:cNvPr id="16" name="文本框 10"/>
            <p:cNvSpPr txBox="1"/>
            <p:nvPr/>
          </p:nvSpPr>
          <p:spPr>
            <a:xfrm>
              <a:off x="693340" y="4495475"/>
              <a:ext cx="2134083" cy="214201"/>
            </a:xfrm>
            <a:prstGeom prst="rect">
              <a:avLst/>
            </a:prstGeom>
            <a:noFill/>
          </p:spPr>
          <p:txBody>
            <a:bodyPr wrap="square" rtlCol="0">
              <a:spAutoFit/>
            </a:bodyPr>
            <a:lstStyle/>
            <a:p>
              <a:r>
                <a:rPr lang="zh-CN" altLang="en-US" sz="1100" b="1" dirty="0">
                  <a:solidFill>
                    <a:srgbClr val="5B554E"/>
                  </a:solidFill>
                </a:rPr>
                <a:t>红框内均为算数运算指令</a:t>
              </a:r>
              <a:endParaRPr lang="zh-CN" altLang="en-US" sz="1100" b="1" dirty="0">
                <a:solidFill>
                  <a:srgbClr val="5B554E"/>
                </a:solidFill>
              </a:endParaRPr>
            </a:p>
          </p:txBody>
        </p:sp>
        <p:grpSp>
          <p:nvGrpSpPr>
            <p:cNvPr id="17" name="胶带"/>
            <p:cNvGrpSpPr/>
            <p:nvPr/>
          </p:nvGrpSpPr>
          <p:grpSpPr>
            <a:xfrm>
              <a:off x="2038682" y="1327150"/>
              <a:ext cx="1754983" cy="396479"/>
              <a:chOff x="2038682" y="1327150"/>
              <a:chExt cx="1754983" cy="396479"/>
            </a:xfrm>
          </p:grpSpPr>
          <p:sp>
            <p:nvSpPr>
              <p:cNvPr id="18" name="矩形: 圆角 16"/>
              <p:cNvSpPr/>
              <p:nvPr/>
            </p:nvSpPr>
            <p:spPr>
              <a:xfrm flipV="1">
                <a:off x="2038684" y="1327150"/>
                <a:ext cx="1754981" cy="264319"/>
              </a:xfrm>
              <a:prstGeom prst="roundRect">
                <a:avLst/>
              </a:prstGeom>
              <a:blipFill>
                <a:blip r:embed="rId4"/>
                <a:tile tx="0" ty="0" sx="100000" sy="100000" flip="none" algn="tl"/>
              </a:blip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CN" altLang="en-US"/>
              </a:p>
            </p:txBody>
          </p:sp>
          <p:sp>
            <p:nvSpPr>
              <p:cNvPr id="19" name="矩形: 圆角 17"/>
              <p:cNvSpPr/>
              <p:nvPr/>
            </p:nvSpPr>
            <p:spPr>
              <a:xfrm flipV="1">
                <a:off x="2038684" y="1327150"/>
                <a:ext cx="1754981" cy="264319"/>
              </a:xfrm>
              <a:prstGeom prst="roundRect">
                <a:avLst/>
              </a:prstGeom>
              <a:gradFill flip="none" rotWithShape="1">
                <a:gsLst>
                  <a:gs pos="0">
                    <a:srgbClr val="F9CF8A">
                      <a:lumMod val="90000"/>
                      <a:alpha val="70000"/>
                    </a:srgbClr>
                  </a:gs>
                  <a:gs pos="50000">
                    <a:srgbClr val="FAD496">
                      <a:lumMod val="90000"/>
                      <a:alpha val="70000"/>
                    </a:srgbClr>
                  </a:gs>
                  <a:gs pos="100000">
                    <a:srgbClr val="FBDBA2">
                      <a:shade val="100000"/>
                      <a:satMod val="115000"/>
                      <a:lumMod val="90000"/>
                      <a:alpha val="70000"/>
                    </a:srgb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CN" altLang="en-US"/>
              </a:p>
            </p:txBody>
          </p:sp>
          <p:sp>
            <p:nvSpPr>
              <p:cNvPr id="20" name="矩形: 圆角 18"/>
              <p:cNvSpPr/>
              <p:nvPr/>
            </p:nvSpPr>
            <p:spPr>
              <a:xfrm flipV="1">
                <a:off x="2038683" y="1327151"/>
                <a:ext cx="1754981" cy="264319"/>
              </a:xfrm>
              <a:prstGeom prst="roundRect">
                <a:avLst/>
              </a:prstGeom>
              <a:gradFill flip="none" rotWithShape="1">
                <a:gsLst>
                  <a:gs pos="0">
                    <a:schemeClr val="bg1">
                      <a:alpha val="80000"/>
                    </a:schemeClr>
                  </a:gs>
                  <a:gs pos="97000">
                    <a:srgbClr val="FAD496">
                      <a:lumMod val="90000"/>
                      <a:alpha val="0"/>
                    </a:srgbClr>
                  </a:gs>
                  <a:gs pos="3000">
                    <a:srgbClr val="FAD496">
                      <a:alpha val="0"/>
                    </a:srgbClr>
                  </a:gs>
                  <a:gs pos="100000">
                    <a:schemeClr val="bg1">
                      <a:alpha val="80000"/>
                    </a:schemeClr>
                  </a:gs>
                </a:gsLst>
                <a:lin ang="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CN" altLang="en-US"/>
              </a:p>
            </p:txBody>
          </p:sp>
          <p:sp>
            <p:nvSpPr>
              <p:cNvPr id="21" name="矩形: 圆角 13"/>
              <p:cNvSpPr/>
              <p:nvPr/>
            </p:nvSpPr>
            <p:spPr>
              <a:xfrm>
                <a:off x="2038683" y="1459310"/>
                <a:ext cx="1754981" cy="264319"/>
              </a:xfrm>
              <a:prstGeom prst="roundRect">
                <a:avLst/>
              </a:prstGeom>
              <a:blipFill>
                <a:blip r:embed="rId4"/>
                <a:tile tx="0" ty="0" sx="100000" sy="100000" flip="none" algn="tl"/>
              </a:blip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CN" altLang="en-US"/>
              </a:p>
            </p:txBody>
          </p:sp>
          <p:sp>
            <p:nvSpPr>
              <p:cNvPr id="22" name="矩形: 圆角 14"/>
              <p:cNvSpPr/>
              <p:nvPr/>
            </p:nvSpPr>
            <p:spPr>
              <a:xfrm>
                <a:off x="2038683" y="1459310"/>
                <a:ext cx="1754981" cy="264319"/>
              </a:xfrm>
              <a:prstGeom prst="roundRect">
                <a:avLst/>
              </a:prstGeom>
              <a:gradFill flip="none" rotWithShape="1">
                <a:gsLst>
                  <a:gs pos="0">
                    <a:srgbClr val="F9CF8A">
                      <a:alpha val="70000"/>
                      <a:lumMod val="100000"/>
                    </a:srgbClr>
                  </a:gs>
                  <a:gs pos="50000">
                    <a:srgbClr val="FAD496">
                      <a:alpha val="70000"/>
                      <a:lumMod val="100000"/>
                    </a:srgbClr>
                  </a:gs>
                  <a:gs pos="100000">
                    <a:srgbClr val="FBDBA2">
                      <a:shade val="100000"/>
                      <a:satMod val="115000"/>
                      <a:lumMod val="90000"/>
                      <a:alpha val="70000"/>
                    </a:srgb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CN" altLang="en-US"/>
              </a:p>
            </p:txBody>
          </p:sp>
          <p:sp>
            <p:nvSpPr>
              <p:cNvPr id="23" name="矩形: 圆角 15"/>
              <p:cNvSpPr/>
              <p:nvPr/>
            </p:nvSpPr>
            <p:spPr>
              <a:xfrm>
                <a:off x="2038682" y="1459309"/>
                <a:ext cx="1754981" cy="264319"/>
              </a:xfrm>
              <a:prstGeom prst="roundRect">
                <a:avLst/>
              </a:prstGeom>
              <a:gradFill flip="none" rotWithShape="1">
                <a:gsLst>
                  <a:gs pos="0">
                    <a:schemeClr val="bg1">
                      <a:alpha val="80000"/>
                    </a:schemeClr>
                  </a:gs>
                  <a:gs pos="97000">
                    <a:srgbClr val="FAD496">
                      <a:lumMod val="90000"/>
                      <a:alpha val="0"/>
                    </a:srgbClr>
                  </a:gs>
                  <a:gs pos="3000">
                    <a:srgbClr val="FAD496">
                      <a:alpha val="0"/>
                    </a:srgbClr>
                  </a:gs>
                  <a:gs pos="100000">
                    <a:schemeClr val="bg1">
                      <a:alpha val="80000"/>
                    </a:schemeClr>
                  </a:gs>
                </a:gsLst>
                <a:lin ang="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CN" altLang="en-US" dirty="0">
                  <a:solidFill>
                    <a:schemeClr val="accent5"/>
                  </a:solidFill>
                </a:endParaRPr>
              </a:p>
            </p:txBody>
          </p:sp>
        </p:grpSp>
      </p:grpSp>
    </p:spTree>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with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strips(downLeft)">
                                      <p:cBhvr>
                                        <p:cTn id="7" dur="500"/>
                                        <p:tgtEl>
                                          <p:spTgt spid="9">
                                            <p:txEl>
                                              <p:pRg st="0" end="0"/>
                                            </p:txEl>
                                          </p:spTgt>
                                        </p:tgtEl>
                                      </p:cBhvr>
                                    </p:animEffect>
                                  </p:childTnLst>
                                </p:cTn>
                              </p:par>
                              <p:par>
                                <p:cTn id="8" presetID="18" presetClass="entr" presetSubtype="12" fill="hold" nodeType="withEffect">
                                  <p:stCondLst>
                                    <p:cond delay="0"/>
                                  </p:stCondLst>
                                  <p:childTnLst>
                                    <p:set>
                                      <p:cBhvr>
                                        <p:cTn id="9" dur="1" fill="hold">
                                          <p:stCondLst>
                                            <p:cond delay="0"/>
                                          </p:stCondLst>
                                        </p:cTn>
                                        <p:tgtEl>
                                          <p:spTgt spid="9">
                                            <p:txEl>
                                              <p:pRg st="1" end="1"/>
                                            </p:txEl>
                                          </p:spTgt>
                                        </p:tgtEl>
                                        <p:attrNameLst>
                                          <p:attrName>style.visibility</p:attrName>
                                        </p:attrNameLst>
                                      </p:cBhvr>
                                      <p:to>
                                        <p:strVal val="visible"/>
                                      </p:to>
                                    </p:set>
                                    <p:animEffect transition="in" filter="strips(downLeft)">
                                      <p:cBhvr>
                                        <p:cTn id="10" dur="500"/>
                                        <p:tgtEl>
                                          <p:spTgt spid="9">
                                            <p:txEl>
                                              <p:pRg st="1" end="1"/>
                                            </p:txEl>
                                          </p:spTgt>
                                        </p:tgtEl>
                                      </p:cBhvr>
                                    </p:animEffect>
                                  </p:childTnLst>
                                </p:cTn>
                              </p:par>
                              <p:par>
                                <p:cTn id="11" presetID="18" presetClass="entr" presetSubtype="12"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strips(downLeft)">
                                      <p:cBhvr>
                                        <p:cTn id="1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txBox="1"/>
          <p:nvPr/>
        </p:nvSpPr>
        <p:spPr>
          <a:xfrm>
            <a:off x="669924" y="1"/>
            <a:ext cx="10850563" cy="1028699"/>
          </a:xfrm>
          <a:prstGeom prst="rect">
            <a:avLst/>
          </a:prstGeom>
        </p:spPr>
        <p:txBody>
          <a:bodyPr/>
          <a:lstStyle>
            <a:lvl1pPr algn="l" defTabSz="914400" rtl="0" eaLnBrk="1" latinLnBrk="0" hangingPunct="1">
              <a:lnSpc>
                <a:spcPct val="90000"/>
              </a:lnSpc>
              <a:spcBef>
                <a:spcPct val="0"/>
              </a:spcBef>
              <a:buNone/>
              <a:defRPr sz="2800" b="0" kern="1200">
                <a:solidFill>
                  <a:schemeClr val="bg1"/>
                </a:solidFill>
                <a:latin typeface="+mj-lt"/>
                <a:ea typeface="+mj-ea"/>
                <a:cs typeface="+mj-cs"/>
              </a:defRPr>
            </a:lvl1pPr>
          </a:lstStyle>
          <a:p>
            <a:endParaRPr lang="en-US" altLang="zh-CN" dirty="0"/>
          </a:p>
          <a:p>
            <a:r>
              <a:rPr lang="en-US" altLang="zh-CN" dirty="0"/>
              <a:t>D. P-code —— </a:t>
            </a:r>
            <a:r>
              <a:rPr lang="zh-CN" altLang="en-US" dirty="0"/>
              <a:t>指令介绍</a:t>
            </a:r>
            <a:endParaRPr lang="zh-CN" altLang="en-US" dirty="0"/>
          </a:p>
        </p:txBody>
      </p:sp>
      <p:sp>
        <p:nvSpPr>
          <p:cNvPr id="6" name="文本框 5"/>
          <p:cNvSpPr txBox="1"/>
          <p:nvPr/>
        </p:nvSpPr>
        <p:spPr>
          <a:xfrm>
            <a:off x="669924" y="839496"/>
            <a:ext cx="3070226" cy="369332"/>
          </a:xfrm>
          <a:prstGeom prst="rect">
            <a:avLst/>
          </a:prstGeom>
          <a:noFill/>
        </p:spPr>
        <p:txBody>
          <a:bodyPr wrap="square" rtlCol="0">
            <a:spAutoFit/>
          </a:bodyPr>
          <a:lstStyle/>
          <a:p>
            <a:r>
              <a:rPr lang="en-US" altLang="zh-CN" dirty="0">
                <a:solidFill>
                  <a:schemeClr val="bg1"/>
                </a:solidFill>
                <a:latin typeface="+mn-ea"/>
              </a:rPr>
              <a:t>P-codes</a:t>
            </a:r>
            <a:endParaRPr lang="zh-CN" altLang="en-US" dirty="0">
              <a:solidFill>
                <a:schemeClr val="bg1"/>
              </a:solidFill>
              <a:latin typeface="+mn-ea"/>
            </a:endParaRPr>
          </a:p>
        </p:txBody>
      </p:sp>
      <p:sp>
        <p:nvSpPr>
          <p:cNvPr id="9" name="文本框 8"/>
          <p:cNvSpPr txBox="1"/>
          <p:nvPr/>
        </p:nvSpPr>
        <p:spPr>
          <a:xfrm>
            <a:off x="1276350" y="1334487"/>
            <a:ext cx="9525000" cy="874535"/>
          </a:xfrm>
          <a:prstGeom prst="rect">
            <a:avLst/>
          </a:prstGeom>
          <a:noFill/>
        </p:spPr>
        <p:txBody>
          <a:bodyPr wrap="square" rtlCol="0">
            <a:spAutoFit/>
          </a:bodyPr>
          <a:lstStyle/>
          <a:p>
            <a:pPr>
              <a:lnSpc>
                <a:spcPct val="150000"/>
              </a:lnSpc>
            </a:pPr>
            <a:r>
              <a:rPr lang="zh-CN" altLang="en-US" dirty="0">
                <a:solidFill>
                  <a:schemeClr val="tx2"/>
                </a:solidFill>
                <a:latin typeface="+mn-ea"/>
              </a:rPr>
              <a:t>逻辑运算指令：</a:t>
            </a:r>
            <a:endParaRPr lang="en-US" altLang="zh-CN" dirty="0">
              <a:solidFill>
                <a:schemeClr val="tx2"/>
              </a:solidFill>
              <a:latin typeface="+mn-ea"/>
            </a:endParaRPr>
          </a:p>
          <a:p>
            <a:pPr>
              <a:lnSpc>
                <a:spcPct val="150000"/>
              </a:lnSpc>
            </a:pPr>
            <a:r>
              <a:rPr lang="en-US" altLang="zh-CN" dirty="0">
                <a:solidFill>
                  <a:schemeClr val="tx2"/>
                </a:solidFill>
                <a:latin typeface="+mn-ea"/>
              </a:rPr>
              <a:t>BOOL </a:t>
            </a:r>
            <a:r>
              <a:rPr lang="zh-CN" altLang="en-US" dirty="0">
                <a:solidFill>
                  <a:schemeClr val="tx2"/>
                </a:solidFill>
                <a:latin typeface="+mn-ea"/>
              </a:rPr>
              <a:t>开头，用于逻辑的与或非、异或运算</a:t>
            </a:r>
            <a:endParaRPr lang="en-US" altLang="zh-CN" dirty="0">
              <a:solidFill>
                <a:schemeClr val="tx2"/>
              </a:solidFill>
              <a:latin typeface="+mn-ea"/>
            </a:endParaRPr>
          </a:p>
        </p:txBody>
      </p:sp>
      <p:grpSp>
        <p:nvGrpSpPr>
          <p:cNvPr id="10" name="Group 93"/>
          <p:cNvGrpSpPr/>
          <p:nvPr/>
        </p:nvGrpSpPr>
        <p:grpSpPr>
          <a:xfrm>
            <a:off x="2400749" y="2334681"/>
            <a:ext cx="7388912" cy="4305300"/>
            <a:chOff x="537147" y="1327150"/>
            <a:chExt cx="4758055" cy="3525100"/>
          </a:xfrm>
        </p:grpSpPr>
        <p:sp>
          <p:nvSpPr>
            <p:cNvPr id="12" name="矩形: 边框"/>
            <p:cNvSpPr/>
            <p:nvPr/>
          </p:nvSpPr>
          <p:spPr>
            <a:xfrm>
              <a:off x="537147" y="1457540"/>
              <a:ext cx="4758055" cy="3394710"/>
            </a:xfrm>
            <a:prstGeom prst="roundRect">
              <a:avLst>
                <a:gd name="adj" fmla="val 3499"/>
              </a:avLst>
            </a:prstGeom>
            <a:solidFill>
              <a:srgbClr val="F8F5EA"/>
            </a:solidFill>
            <a:ln>
              <a:noFill/>
            </a:ln>
            <a:effectLst>
              <a:outerShdw blurRad="50800" dist="38100" dir="8100000" algn="tr" rotWithShape="0">
                <a:prstClr val="black">
                  <a:alpha val="40000"/>
                </a:prstClr>
              </a:outerShdw>
            </a:effectLst>
          </p:spPr>
          <p:style>
            <a:lnRef idx="0">
              <a:scrgbClr r="0" g="0" b="0"/>
            </a:lnRef>
            <a:fillRef idx="0">
              <a:scrgbClr r="0" g="0" b="0"/>
            </a:fillRef>
            <a:effectRef idx="0">
              <a:scrgbClr r="0" g="0" b="0"/>
            </a:effectRef>
            <a:fontRef idx="minor">
              <a:schemeClr val="lt1"/>
            </a:fontRef>
          </p:style>
          <p:txBody>
            <a:bodyPr rtlCol="0" anchor="ctr"/>
            <a:lstStyle/>
            <a:p>
              <a:pPr algn="ctr"/>
              <a:endParaRPr lang="zh-CN" altLang="en-US"/>
            </a:p>
          </p:txBody>
        </p:sp>
        <p:sp>
          <p:nvSpPr>
            <p:cNvPr id="13" name="矩形: 渐变背景"/>
            <p:cNvSpPr/>
            <p:nvPr/>
          </p:nvSpPr>
          <p:spPr>
            <a:xfrm>
              <a:off x="693341" y="1593238"/>
              <a:ext cx="4449462" cy="2464627"/>
            </a:xfrm>
            <a:prstGeom prst="roundRect">
              <a:avLst>
                <a:gd name="adj" fmla="val 3499"/>
              </a:avLst>
            </a:prstGeom>
            <a:gradFill flip="none" rotWithShape="1">
              <a:gsLst>
                <a:gs pos="0">
                  <a:srgbClr val="AADEF1">
                    <a:shade val="30000"/>
                    <a:satMod val="115000"/>
                  </a:srgbClr>
                </a:gs>
                <a:gs pos="50000">
                  <a:srgbClr val="AADEF1">
                    <a:shade val="67500"/>
                    <a:satMod val="115000"/>
                  </a:srgbClr>
                </a:gs>
                <a:gs pos="100000">
                  <a:srgbClr val="AADEF1">
                    <a:shade val="100000"/>
                    <a:satMod val="115000"/>
                  </a:srgbClr>
                </a:gs>
              </a:gsLst>
              <a:lin ang="540000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CN" altLang="en-US" dirty="0"/>
            </a:p>
          </p:txBody>
        </p:sp>
        <p:sp>
          <p:nvSpPr>
            <p:cNvPr id="14" name="矩形: 图片"/>
            <p:cNvSpPr/>
            <p:nvPr/>
          </p:nvSpPr>
          <p:spPr>
            <a:xfrm>
              <a:off x="693341" y="1593238"/>
              <a:ext cx="4449462" cy="2464627"/>
            </a:xfrm>
            <a:prstGeom prst="roundRect">
              <a:avLst>
                <a:gd name="adj" fmla="val 3499"/>
              </a:avLst>
            </a:prstGeom>
            <a:blipFill>
              <a:blip r:embed="rId1">
                <a:extLst>
                  <a:ext uri="{28A0092B-C50C-407E-A947-70E740481C1C}">
                    <a14:useLocalDpi xmlns:a14="http://schemas.microsoft.com/office/drawing/2010/main" val="0"/>
                  </a:ext>
                </a:extLst>
              </a:blip>
              <a:stretch>
                <a:fillRect/>
              </a:stretch>
            </a:blip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CN" altLang="en-US" dirty="0"/>
            </a:p>
          </p:txBody>
        </p:sp>
        <p:sp>
          <p:nvSpPr>
            <p:cNvPr id="15" name="文本框 9"/>
            <p:cNvSpPr txBox="1"/>
            <p:nvPr/>
          </p:nvSpPr>
          <p:spPr>
            <a:xfrm>
              <a:off x="674783" y="4124540"/>
              <a:ext cx="2273885" cy="327603"/>
            </a:xfrm>
            <a:prstGeom prst="rect">
              <a:avLst/>
            </a:prstGeom>
            <a:noFill/>
          </p:spPr>
          <p:txBody>
            <a:bodyPr wrap="square" rtlCol="0">
              <a:spAutoFit/>
            </a:bodyPr>
            <a:lstStyle/>
            <a:p>
              <a:r>
                <a:rPr lang="zh-CN" altLang="en-US" sz="2000" b="1" dirty="0">
                  <a:solidFill>
                    <a:srgbClr val="9CBD49"/>
                  </a:solidFill>
                </a:rPr>
                <a:t>基础</a:t>
              </a:r>
              <a:r>
                <a:rPr lang="en-US" altLang="zh-CN" sz="2000" b="1" dirty="0">
                  <a:solidFill>
                    <a:srgbClr val="9CBD49"/>
                  </a:solidFill>
                  <a:latin typeface="+mn-ea"/>
                </a:rPr>
                <a:t>P-code</a:t>
              </a:r>
              <a:r>
                <a:rPr lang="zh-CN" altLang="en-US" sz="2000" b="1" dirty="0">
                  <a:solidFill>
                    <a:srgbClr val="9CBD49"/>
                  </a:solidFill>
                </a:rPr>
                <a:t>列表</a:t>
              </a:r>
              <a:endParaRPr lang="zh-CN" altLang="en-US" sz="2000" b="1" dirty="0">
                <a:solidFill>
                  <a:srgbClr val="9CBD49"/>
                </a:solidFill>
              </a:endParaRPr>
            </a:p>
          </p:txBody>
        </p:sp>
        <p:sp>
          <p:nvSpPr>
            <p:cNvPr id="16" name="文本框 10"/>
            <p:cNvSpPr txBox="1"/>
            <p:nvPr/>
          </p:nvSpPr>
          <p:spPr>
            <a:xfrm>
              <a:off x="693340" y="4495475"/>
              <a:ext cx="2134083" cy="214201"/>
            </a:xfrm>
            <a:prstGeom prst="rect">
              <a:avLst/>
            </a:prstGeom>
            <a:noFill/>
          </p:spPr>
          <p:txBody>
            <a:bodyPr wrap="square" rtlCol="0">
              <a:spAutoFit/>
            </a:bodyPr>
            <a:lstStyle/>
            <a:p>
              <a:r>
                <a:rPr lang="zh-CN" altLang="en-US" sz="1100" b="1" dirty="0">
                  <a:solidFill>
                    <a:srgbClr val="5B554E"/>
                  </a:solidFill>
                </a:rPr>
                <a:t>红框内均为逻辑运算指令</a:t>
              </a:r>
              <a:endParaRPr lang="zh-CN" altLang="en-US" sz="1100" b="1" dirty="0">
                <a:solidFill>
                  <a:srgbClr val="5B554E"/>
                </a:solidFill>
              </a:endParaRPr>
            </a:p>
          </p:txBody>
        </p:sp>
        <p:grpSp>
          <p:nvGrpSpPr>
            <p:cNvPr id="17" name="胶带"/>
            <p:cNvGrpSpPr/>
            <p:nvPr/>
          </p:nvGrpSpPr>
          <p:grpSpPr>
            <a:xfrm>
              <a:off x="2038682" y="1327150"/>
              <a:ext cx="1754983" cy="396479"/>
              <a:chOff x="2038682" y="1327150"/>
              <a:chExt cx="1754983" cy="396479"/>
            </a:xfrm>
          </p:grpSpPr>
          <p:sp>
            <p:nvSpPr>
              <p:cNvPr id="18" name="矩形: 圆角 16"/>
              <p:cNvSpPr/>
              <p:nvPr/>
            </p:nvSpPr>
            <p:spPr>
              <a:xfrm flipV="1">
                <a:off x="2038684" y="1327150"/>
                <a:ext cx="1754981" cy="264319"/>
              </a:xfrm>
              <a:prstGeom prst="roundRect">
                <a:avLst/>
              </a:prstGeom>
              <a:blipFill>
                <a:blip r:embed="rId2"/>
                <a:tile tx="0" ty="0" sx="100000" sy="100000" flip="none" algn="tl"/>
              </a:blip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CN" altLang="en-US"/>
              </a:p>
            </p:txBody>
          </p:sp>
          <p:sp>
            <p:nvSpPr>
              <p:cNvPr id="19" name="矩形: 圆角 17"/>
              <p:cNvSpPr/>
              <p:nvPr/>
            </p:nvSpPr>
            <p:spPr>
              <a:xfrm flipV="1">
                <a:off x="2038684" y="1327150"/>
                <a:ext cx="1754981" cy="264319"/>
              </a:xfrm>
              <a:prstGeom prst="roundRect">
                <a:avLst/>
              </a:prstGeom>
              <a:gradFill flip="none" rotWithShape="1">
                <a:gsLst>
                  <a:gs pos="0">
                    <a:srgbClr val="F9CF8A">
                      <a:lumMod val="90000"/>
                      <a:alpha val="70000"/>
                    </a:srgbClr>
                  </a:gs>
                  <a:gs pos="50000">
                    <a:srgbClr val="FAD496">
                      <a:lumMod val="90000"/>
                      <a:alpha val="70000"/>
                    </a:srgbClr>
                  </a:gs>
                  <a:gs pos="100000">
                    <a:srgbClr val="FBDBA2">
                      <a:shade val="100000"/>
                      <a:satMod val="115000"/>
                      <a:lumMod val="90000"/>
                      <a:alpha val="70000"/>
                    </a:srgb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CN" altLang="en-US"/>
              </a:p>
            </p:txBody>
          </p:sp>
          <p:sp>
            <p:nvSpPr>
              <p:cNvPr id="20" name="矩形: 圆角 18"/>
              <p:cNvSpPr/>
              <p:nvPr/>
            </p:nvSpPr>
            <p:spPr>
              <a:xfrm flipV="1">
                <a:off x="2038683" y="1327151"/>
                <a:ext cx="1754981" cy="264319"/>
              </a:xfrm>
              <a:prstGeom prst="roundRect">
                <a:avLst/>
              </a:prstGeom>
              <a:gradFill flip="none" rotWithShape="1">
                <a:gsLst>
                  <a:gs pos="0">
                    <a:schemeClr val="bg1">
                      <a:alpha val="80000"/>
                    </a:schemeClr>
                  </a:gs>
                  <a:gs pos="97000">
                    <a:srgbClr val="FAD496">
                      <a:lumMod val="90000"/>
                      <a:alpha val="0"/>
                    </a:srgbClr>
                  </a:gs>
                  <a:gs pos="3000">
                    <a:srgbClr val="FAD496">
                      <a:alpha val="0"/>
                    </a:srgbClr>
                  </a:gs>
                  <a:gs pos="100000">
                    <a:schemeClr val="bg1">
                      <a:alpha val="80000"/>
                    </a:schemeClr>
                  </a:gs>
                </a:gsLst>
                <a:lin ang="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CN" altLang="en-US"/>
              </a:p>
            </p:txBody>
          </p:sp>
          <p:sp>
            <p:nvSpPr>
              <p:cNvPr id="21" name="矩形: 圆角 13"/>
              <p:cNvSpPr/>
              <p:nvPr/>
            </p:nvSpPr>
            <p:spPr>
              <a:xfrm>
                <a:off x="2038683" y="1459310"/>
                <a:ext cx="1754981" cy="264319"/>
              </a:xfrm>
              <a:prstGeom prst="roundRect">
                <a:avLst/>
              </a:prstGeom>
              <a:blipFill>
                <a:blip r:embed="rId2"/>
                <a:tile tx="0" ty="0" sx="100000" sy="100000" flip="none" algn="tl"/>
              </a:blip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CN" altLang="en-US"/>
              </a:p>
            </p:txBody>
          </p:sp>
          <p:sp>
            <p:nvSpPr>
              <p:cNvPr id="22" name="矩形: 圆角 14"/>
              <p:cNvSpPr/>
              <p:nvPr/>
            </p:nvSpPr>
            <p:spPr>
              <a:xfrm>
                <a:off x="2038683" y="1459310"/>
                <a:ext cx="1754981" cy="264319"/>
              </a:xfrm>
              <a:prstGeom prst="roundRect">
                <a:avLst/>
              </a:prstGeom>
              <a:gradFill flip="none" rotWithShape="1">
                <a:gsLst>
                  <a:gs pos="0">
                    <a:srgbClr val="F9CF8A">
                      <a:alpha val="70000"/>
                      <a:lumMod val="100000"/>
                    </a:srgbClr>
                  </a:gs>
                  <a:gs pos="50000">
                    <a:srgbClr val="FAD496">
                      <a:alpha val="70000"/>
                      <a:lumMod val="100000"/>
                    </a:srgbClr>
                  </a:gs>
                  <a:gs pos="100000">
                    <a:srgbClr val="FBDBA2">
                      <a:shade val="100000"/>
                      <a:satMod val="115000"/>
                      <a:lumMod val="90000"/>
                      <a:alpha val="70000"/>
                    </a:srgb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CN" altLang="en-US"/>
              </a:p>
            </p:txBody>
          </p:sp>
          <p:sp>
            <p:nvSpPr>
              <p:cNvPr id="23" name="矩形: 圆角 15"/>
              <p:cNvSpPr/>
              <p:nvPr/>
            </p:nvSpPr>
            <p:spPr>
              <a:xfrm>
                <a:off x="2038682" y="1459309"/>
                <a:ext cx="1754981" cy="264319"/>
              </a:xfrm>
              <a:prstGeom prst="roundRect">
                <a:avLst/>
              </a:prstGeom>
              <a:gradFill flip="none" rotWithShape="1">
                <a:gsLst>
                  <a:gs pos="0">
                    <a:schemeClr val="bg1">
                      <a:alpha val="80000"/>
                    </a:schemeClr>
                  </a:gs>
                  <a:gs pos="97000">
                    <a:srgbClr val="FAD496">
                      <a:lumMod val="90000"/>
                      <a:alpha val="0"/>
                    </a:srgbClr>
                  </a:gs>
                  <a:gs pos="3000">
                    <a:srgbClr val="FAD496">
                      <a:alpha val="0"/>
                    </a:srgbClr>
                  </a:gs>
                  <a:gs pos="100000">
                    <a:schemeClr val="bg1">
                      <a:alpha val="80000"/>
                    </a:schemeClr>
                  </a:gs>
                </a:gsLst>
                <a:lin ang="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CN" altLang="en-US" dirty="0">
                  <a:solidFill>
                    <a:schemeClr val="accent5"/>
                  </a:solidFill>
                </a:endParaRPr>
              </a:p>
            </p:txBody>
          </p:sp>
        </p:grpSp>
      </p:grpSp>
      <p:pic>
        <p:nvPicPr>
          <p:cNvPr id="24" name="Picture 2" descr="A group of stuffed animals&#10;&#10;Description automatically generated"/>
          <p:cNvPicPr>
            <a:picLocks noChangeAspect="1"/>
          </p:cNvPicPr>
          <p:nvPr/>
        </p:nvPicPr>
        <p:blipFill rotWithShape="1">
          <a:blip r:embed="rId3" cstate="print">
            <a:extLst>
              <a:ext uri="{BEBA8EAE-BF5A-486C-A8C5-ECC9F3942E4B}">
                <a14:imgProps xmlns:a14="http://schemas.microsoft.com/office/drawing/2010/main">
                  <a14:imgLayer r:embed="rId4">
                    <a14:imgEffect>
                      <a14:backgroundRemoval t="0" b="100000" l="0" r="100000">
                        <a14:foregroundMark x1="39051" y1="55888" x2="47320" y2="65026"/>
                        <a14:foregroundMark x1="49770" y1="74165" x2="46401" y2="79789"/>
                        <a14:foregroundMark x1="29862" y1="40773" x2="30168" y2="52724"/>
                        <a14:foregroundMark x1="43951" y1="38313" x2="49464" y2="48330"/>
                        <a14:backgroundMark x1="20368" y1="5975" x2="43492" y2="2285"/>
                        <a14:backgroundMark x1="43492" y1="2285" x2="78560" y2="5975"/>
                        <a14:backgroundMark x1="97856" y1="11599" x2="99847" y2="13884"/>
                        <a14:backgroundMark x1="61715" y1="13357" x2="68760" y2="23550"/>
                        <a14:backgroundMark x1="61562" y1="24605" x2="62481" y2="22496"/>
                        <a14:backgroundMark x1="28178" y1="7381" x2="1991" y2="9842"/>
                        <a14:backgroundMark x1="45329" y1="87346" x2="52680" y2="99473"/>
                        <a14:backgroundMark x1="52680" y1="99473" x2="52680" y2="99473"/>
                        <a14:backgroundMark x1="39357" y1="86116" x2="54977" y2="88049"/>
                        <a14:backgroundMark x1="54977" y1="88049" x2="58193" y2="87346"/>
                        <a14:backgroundMark x1="8729" y1="99297" x2="8882" y2="99824"/>
                      </a14:backgroundRemoval>
                    </a14:imgEffect>
                  </a14:imgLayer>
                </a14:imgProps>
              </a:ext>
              <a:ext uri="{28A0092B-C50C-407E-A947-70E740481C1C}">
                <a14:useLocalDpi xmlns:a14="http://schemas.microsoft.com/office/drawing/2010/main" val="0"/>
              </a:ext>
            </a:extLst>
          </a:blip>
          <a:srcRect/>
          <a:stretch>
            <a:fillRect/>
          </a:stretch>
        </p:blipFill>
        <p:spPr>
          <a:xfrm>
            <a:off x="10731500" y="5515416"/>
            <a:ext cx="1412288" cy="1229579"/>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with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strips(downLeft)">
                                      <p:cBhvr>
                                        <p:cTn id="7" dur="500"/>
                                        <p:tgtEl>
                                          <p:spTgt spid="9">
                                            <p:txEl>
                                              <p:pRg st="0" end="0"/>
                                            </p:txEl>
                                          </p:spTgt>
                                        </p:tgtEl>
                                      </p:cBhvr>
                                    </p:animEffect>
                                  </p:childTnLst>
                                </p:cTn>
                              </p:par>
                              <p:par>
                                <p:cTn id="8" presetID="18" presetClass="entr" presetSubtype="12" fill="hold" nodeType="withEffect">
                                  <p:stCondLst>
                                    <p:cond delay="0"/>
                                  </p:stCondLst>
                                  <p:childTnLst>
                                    <p:set>
                                      <p:cBhvr>
                                        <p:cTn id="9" dur="1" fill="hold">
                                          <p:stCondLst>
                                            <p:cond delay="0"/>
                                          </p:stCondLst>
                                        </p:cTn>
                                        <p:tgtEl>
                                          <p:spTgt spid="9">
                                            <p:txEl>
                                              <p:pRg st="1" end="1"/>
                                            </p:txEl>
                                          </p:spTgt>
                                        </p:tgtEl>
                                        <p:attrNameLst>
                                          <p:attrName>style.visibility</p:attrName>
                                        </p:attrNameLst>
                                      </p:cBhvr>
                                      <p:to>
                                        <p:strVal val="visible"/>
                                      </p:to>
                                    </p:set>
                                    <p:animEffect transition="in" filter="strips(downLeft)">
                                      <p:cBhvr>
                                        <p:cTn id="10" dur="500"/>
                                        <p:tgtEl>
                                          <p:spTgt spid="9">
                                            <p:txEl>
                                              <p:pRg st="1" end="1"/>
                                            </p:txEl>
                                          </p:spTgt>
                                        </p:tgtEl>
                                      </p:cBhvr>
                                    </p:animEffect>
                                  </p:childTnLst>
                                </p:cTn>
                              </p:par>
                              <p:par>
                                <p:cTn id="11" presetID="18" presetClass="entr" presetSubtype="12"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strips(downLeft)">
                                      <p:cBhvr>
                                        <p:cTn id="1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txBox="1"/>
          <p:nvPr/>
        </p:nvSpPr>
        <p:spPr>
          <a:xfrm>
            <a:off x="669924" y="1"/>
            <a:ext cx="10850563" cy="1028699"/>
          </a:xfrm>
          <a:prstGeom prst="rect">
            <a:avLst/>
          </a:prstGeom>
        </p:spPr>
        <p:txBody>
          <a:bodyPr/>
          <a:lstStyle>
            <a:lvl1pPr algn="l" defTabSz="914400" rtl="0" eaLnBrk="1" latinLnBrk="0" hangingPunct="1">
              <a:lnSpc>
                <a:spcPct val="90000"/>
              </a:lnSpc>
              <a:spcBef>
                <a:spcPct val="0"/>
              </a:spcBef>
              <a:buNone/>
              <a:defRPr sz="2800" b="0" kern="1200">
                <a:solidFill>
                  <a:schemeClr val="bg1"/>
                </a:solidFill>
                <a:latin typeface="+mj-lt"/>
                <a:ea typeface="+mj-ea"/>
                <a:cs typeface="+mj-cs"/>
              </a:defRPr>
            </a:lvl1pPr>
          </a:lstStyle>
          <a:p>
            <a:endParaRPr lang="en-US" altLang="zh-CN" dirty="0"/>
          </a:p>
          <a:p>
            <a:r>
              <a:rPr lang="en-US" altLang="zh-CN" dirty="0"/>
              <a:t>D. P-code —— </a:t>
            </a:r>
            <a:r>
              <a:rPr lang="zh-CN" altLang="en-US" dirty="0"/>
              <a:t>指令介绍</a:t>
            </a:r>
            <a:endParaRPr lang="zh-CN" altLang="en-US" dirty="0"/>
          </a:p>
        </p:txBody>
      </p:sp>
      <p:sp>
        <p:nvSpPr>
          <p:cNvPr id="6" name="文本框 5"/>
          <p:cNvSpPr txBox="1"/>
          <p:nvPr/>
        </p:nvSpPr>
        <p:spPr>
          <a:xfrm>
            <a:off x="669924" y="839496"/>
            <a:ext cx="3070226" cy="369332"/>
          </a:xfrm>
          <a:prstGeom prst="rect">
            <a:avLst/>
          </a:prstGeom>
          <a:noFill/>
        </p:spPr>
        <p:txBody>
          <a:bodyPr wrap="square" rtlCol="0">
            <a:spAutoFit/>
          </a:bodyPr>
          <a:lstStyle/>
          <a:p>
            <a:r>
              <a:rPr lang="en-US" altLang="zh-CN" dirty="0">
                <a:solidFill>
                  <a:schemeClr val="bg1"/>
                </a:solidFill>
                <a:latin typeface="+mn-ea"/>
              </a:rPr>
              <a:t>P-codes</a:t>
            </a:r>
            <a:endParaRPr lang="zh-CN" altLang="en-US" dirty="0">
              <a:solidFill>
                <a:schemeClr val="bg1"/>
              </a:solidFill>
              <a:latin typeface="+mn-ea"/>
            </a:endParaRPr>
          </a:p>
        </p:txBody>
      </p:sp>
      <p:sp>
        <p:nvSpPr>
          <p:cNvPr id="9" name="文本框 8"/>
          <p:cNvSpPr txBox="1"/>
          <p:nvPr/>
        </p:nvSpPr>
        <p:spPr>
          <a:xfrm>
            <a:off x="1276350" y="1334487"/>
            <a:ext cx="9525000" cy="1705532"/>
          </a:xfrm>
          <a:prstGeom prst="rect">
            <a:avLst/>
          </a:prstGeom>
          <a:noFill/>
        </p:spPr>
        <p:txBody>
          <a:bodyPr wrap="square" rtlCol="0">
            <a:spAutoFit/>
          </a:bodyPr>
          <a:lstStyle/>
          <a:p>
            <a:pPr>
              <a:lnSpc>
                <a:spcPct val="150000"/>
              </a:lnSpc>
            </a:pPr>
            <a:r>
              <a:rPr lang="zh-CN" altLang="en-US" dirty="0">
                <a:solidFill>
                  <a:schemeClr val="tx2"/>
                </a:solidFill>
                <a:latin typeface="+mn-ea"/>
              </a:rPr>
              <a:t>内存访问指令：</a:t>
            </a:r>
            <a:r>
              <a:rPr lang="en-US" altLang="zh-CN" dirty="0">
                <a:solidFill>
                  <a:schemeClr val="tx2"/>
                </a:solidFill>
                <a:latin typeface="+mn-ea"/>
              </a:rPr>
              <a:t>COPY</a:t>
            </a:r>
            <a:r>
              <a:rPr lang="zh-CN" altLang="en-US" dirty="0">
                <a:solidFill>
                  <a:schemeClr val="tx2"/>
                </a:solidFill>
                <a:latin typeface="+mn-ea"/>
              </a:rPr>
              <a:t>、</a:t>
            </a:r>
            <a:r>
              <a:rPr lang="en-US" altLang="zh-CN" dirty="0">
                <a:solidFill>
                  <a:schemeClr val="tx2"/>
                </a:solidFill>
                <a:latin typeface="+mn-ea"/>
              </a:rPr>
              <a:t>LOAD</a:t>
            </a:r>
            <a:r>
              <a:rPr lang="zh-CN" altLang="en-US" dirty="0">
                <a:solidFill>
                  <a:schemeClr val="tx2"/>
                </a:solidFill>
                <a:latin typeface="+mn-ea"/>
              </a:rPr>
              <a:t>、</a:t>
            </a:r>
            <a:r>
              <a:rPr lang="en-US" altLang="zh-CN" dirty="0">
                <a:solidFill>
                  <a:schemeClr val="tx2"/>
                </a:solidFill>
                <a:latin typeface="+mn-ea"/>
              </a:rPr>
              <a:t>STORE</a:t>
            </a:r>
            <a:endParaRPr lang="en-US" altLang="zh-CN" dirty="0">
              <a:solidFill>
                <a:schemeClr val="tx2"/>
              </a:solidFill>
              <a:latin typeface="+mn-ea"/>
            </a:endParaRPr>
          </a:p>
          <a:p>
            <a:pPr>
              <a:lnSpc>
                <a:spcPct val="150000"/>
              </a:lnSpc>
            </a:pPr>
            <a:r>
              <a:rPr lang="en-US" altLang="zh-CN" dirty="0">
                <a:solidFill>
                  <a:schemeClr val="tx2"/>
                </a:solidFill>
                <a:latin typeface="+mn-ea"/>
              </a:rPr>
              <a:t>COPY</a:t>
            </a:r>
            <a:r>
              <a:rPr lang="zh-CN" altLang="en-US" dirty="0">
                <a:solidFill>
                  <a:schemeClr val="tx2"/>
                </a:solidFill>
                <a:latin typeface="+mn-ea"/>
              </a:rPr>
              <a:t>：将数据从一个 </a:t>
            </a:r>
            <a:r>
              <a:rPr lang="en-US" altLang="zh-CN" dirty="0" err="1">
                <a:solidFill>
                  <a:schemeClr val="tx2"/>
                </a:solidFill>
                <a:latin typeface="+mn-ea"/>
              </a:rPr>
              <a:t>Varnode</a:t>
            </a:r>
            <a:r>
              <a:rPr lang="en-US" altLang="zh-CN" dirty="0">
                <a:solidFill>
                  <a:schemeClr val="tx2"/>
                </a:solidFill>
                <a:latin typeface="+mn-ea"/>
              </a:rPr>
              <a:t> </a:t>
            </a:r>
            <a:r>
              <a:rPr lang="zh-CN" altLang="en-US" dirty="0">
                <a:solidFill>
                  <a:schemeClr val="tx2"/>
                </a:solidFill>
                <a:latin typeface="+mn-ea"/>
              </a:rPr>
              <a:t>复制到另一个 </a:t>
            </a:r>
            <a:r>
              <a:rPr lang="en-US" altLang="zh-CN" dirty="0" err="1">
                <a:solidFill>
                  <a:schemeClr val="tx2"/>
                </a:solidFill>
                <a:latin typeface="+mn-ea"/>
              </a:rPr>
              <a:t>Varnode</a:t>
            </a:r>
            <a:r>
              <a:rPr lang="zh-CN" altLang="en-US" dirty="0">
                <a:solidFill>
                  <a:schemeClr val="tx2"/>
                </a:solidFill>
                <a:latin typeface="+mn-ea"/>
              </a:rPr>
              <a:t>（两者大小必须相同）</a:t>
            </a:r>
            <a:endParaRPr lang="en-US" altLang="zh-CN" dirty="0">
              <a:solidFill>
                <a:schemeClr val="tx2"/>
              </a:solidFill>
              <a:latin typeface="+mn-ea"/>
            </a:endParaRPr>
          </a:p>
          <a:p>
            <a:pPr>
              <a:lnSpc>
                <a:spcPct val="150000"/>
              </a:lnSpc>
            </a:pPr>
            <a:r>
              <a:rPr lang="en-US" altLang="zh-CN" dirty="0">
                <a:solidFill>
                  <a:schemeClr val="tx2"/>
                </a:solidFill>
                <a:latin typeface="+mn-ea"/>
              </a:rPr>
              <a:t>LOAD</a:t>
            </a:r>
            <a:r>
              <a:rPr lang="zh-CN" altLang="en-US" dirty="0">
                <a:solidFill>
                  <a:schemeClr val="tx2"/>
                </a:solidFill>
                <a:latin typeface="+mn-ea"/>
              </a:rPr>
              <a:t>：从内存读数据</a:t>
            </a:r>
            <a:endParaRPr lang="en-US" altLang="zh-CN" dirty="0">
              <a:solidFill>
                <a:schemeClr val="tx2"/>
              </a:solidFill>
              <a:latin typeface="+mn-ea"/>
            </a:endParaRPr>
          </a:p>
          <a:p>
            <a:pPr>
              <a:lnSpc>
                <a:spcPct val="150000"/>
              </a:lnSpc>
            </a:pPr>
            <a:r>
              <a:rPr lang="en-US" altLang="zh-CN" dirty="0">
                <a:solidFill>
                  <a:schemeClr val="tx2"/>
                </a:solidFill>
                <a:latin typeface="+mn-ea"/>
              </a:rPr>
              <a:t>STORE</a:t>
            </a:r>
            <a:r>
              <a:rPr lang="zh-CN" altLang="en-US" dirty="0">
                <a:solidFill>
                  <a:schemeClr val="tx2"/>
                </a:solidFill>
                <a:latin typeface="+mn-ea"/>
              </a:rPr>
              <a:t>：向内存写数据</a:t>
            </a:r>
            <a:endParaRPr lang="en-US" altLang="zh-CN" dirty="0">
              <a:solidFill>
                <a:schemeClr val="tx2"/>
              </a:solidFill>
              <a:latin typeface="+mn-ea"/>
            </a:endParaRPr>
          </a:p>
        </p:txBody>
      </p:sp>
      <p:grpSp>
        <p:nvGrpSpPr>
          <p:cNvPr id="10" name="Group 93"/>
          <p:cNvGrpSpPr/>
          <p:nvPr/>
        </p:nvGrpSpPr>
        <p:grpSpPr>
          <a:xfrm>
            <a:off x="2774821" y="3165678"/>
            <a:ext cx="6030732" cy="3513929"/>
            <a:chOff x="537147" y="1327150"/>
            <a:chExt cx="4758055" cy="3525100"/>
          </a:xfrm>
        </p:grpSpPr>
        <p:sp>
          <p:nvSpPr>
            <p:cNvPr id="12" name="矩形: 边框"/>
            <p:cNvSpPr/>
            <p:nvPr/>
          </p:nvSpPr>
          <p:spPr>
            <a:xfrm>
              <a:off x="537147" y="1457540"/>
              <a:ext cx="4758055" cy="3394710"/>
            </a:xfrm>
            <a:prstGeom prst="roundRect">
              <a:avLst>
                <a:gd name="adj" fmla="val 3499"/>
              </a:avLst>
            </a:prstGeom>
            <a:solidFill>
              <a:srgbClr val="F8F5EA"/>
            </a:solidFill>
            <a:ln>
              <a:noFill/>
            </a:ln>
            <a:effectLst>
              <a:outerShdw blurRad="50800" dist="38100" dir="8100000" algn="tr" rotWithShape="0">
                <a:prstClr val="black">
                  <a:alpha val="40000"/>
                </a:prstClr>
              </a:outerShdw>
            </a:effectLst>
          </p:spPr>
          <p:style>
            <a:lnRef idx="0">
              <a:scrgbClr r="0" g="0" b="0"/>
            </a:lnRef>
            <a:fillRef idx="0">
              <a:scrgbClr r="0" g="0" b="0"/>
            </a:fillRef>
            <a:effectRef idx="0">
              <a:scrgbClr r="0" g="0" b="0"/>
            </a:effectRef>
            <a:fontRef idx="minor">
              <a:schemeClr val="lt1"/>
            </a:fontRef>
          </p:style>
          <p:txBody>
            <a:bodyPr rtlCol="0" anchor="ctr"/>
            <a:lstStyle/>
            <a:p>
              <a:pPr algn="ctr"/>
              <a:endParaRPr lang="zh-CN" altLang="en-US"/>
            </a:p>
          </p:txBody>
        </p:sp>
        <p:sp>
          <p:nvSpPr>
            <p:cNvPr id="13" name="矩形: 渐变背景"/>
            <p:cNvSpPr/>
            <p:nvPr/>
          </p:nvSpPr>
          <p:spPr>
            <a:xfrm>
              <a:off x="693341" y="1593238"/>
              <a:ext cx="4449462" cy="2464627"/>
            </a:xfrm>
            <a:prstGeom prst="roundRect">
              <a:avLst>
                <a:gd name="adj" fmla="val 3499"/>
              </a:avLst>
            </a:prstGeom>
            <a:gradFill flip="none" rotWithShape="1">
              <a:gsLst>
                <a:gs pos="0">
                  <a:srgbClr val="AADEF1">
                    <a:shade val="30000"/>
                    <a:satMod val="115000"/>
                  </a:srgbClr>
                </a:gs>
                <a:gs pos="50000">
                  <a:srgbClr val="AADEF1">
                    <a:shade val="67500"/>
                    <a:satMod val="115000"/>
                  </a:srgbClr>
                </a:gs>
                <a:gs pos="100000">
                  <a:srgbClr val="AADEF1">
                    <a:shade val="100000"/>
                    <a:satMod val="115000"/>
                  </a:srgbClr>
                </a:gs>
              </a:gsLst>
              <a:lin ang="540000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CN" altLang="en-US" dirty="0"/>
            </a:p>
          </p:txBody>
        </p:sp>
        <p:sp>
          <p:nvSpPr>
            <p:cNvPr id="14" name="矩形: 图片"/>
            <p:cNvSpPr/>
            <p:nvPr/>
          </p:nvSpPr>
          <p:spPr>
            <a:xfrm>
              <a:off x="693341" y="1593238"/>
              <a:ext cx="4449462" cy="2464627"/>
            </a:xfrm>
            <a:prstGeom prst="roundRect">
              <a:avLst>
                <a:gd name="adj" fmla="val 3499"/>
              </a:avLst>
            </a:prstGeom>
            <a:blipFill>
              <a:blip r:embed="rId1">
                <a:extLst>
                  <a:ext uri="{28A0092B-C50C-407E-A947-70E740481C1C}">
                    <a14:useLocalDpi xmlns:a14="http://schemas.microsoft.com/office/drawing/2010/main" val="0"/>
                  </a:ext>
                </a:extLst>
              </a:blip>
              <a:stretch>
                <a:fillRect/>
              </a:stretch>
            </a:blip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CN" altLang="en-US" dirty="0"/>
            </a:p>
          </p:txBody>
        </p:sp>
        <p:sp>
          <p:nvSpPr>
            <p:cNvPr id="15" name="文本框 9"/>
            <p:cNvSpPr txBox="1"/>
            <p:nvPr/>
          </p:nvSpPr>
          <p:spPr>
            <a:xfrm>
              <a:off x="674783" y="4124540"/>
              <a:ext cx="2273885" cy="327603"/>
            </a:xfrm>
            <a:prstGeom prst="rect">
              <a:avLst/>
            </a:prstGeom>
            <a:noFill/>
          </p:spPr>
          <p:txBody>
            <a:bodyPr wrap="square" rtlCol="0">
              <a:spAutoFit/>
            </a:bodyPr>
            <a:lstStyle/>
            <a:p>
              <a:r>
                <a:rPr lang="zh-CN" altLang="en-US" sz="2000" b="1" dirty="0">
                  <a:solidFill>
                    <a:srgbClr val="9CBD49"/>
                  </a:solidFill>
                </a:rPr>
                <a:t>基础</a:t>
              </a:r>
              <a:r>
                <a:rPr lang="en-US" altLang="zh-CN" sz="2000" b="1" dirty="0">
                  <a:solidFill>
                    <a:srgbClr val="9CBD49"/>
                  </a:solidFill>
                  <a:latin typeface="+mn-ea"/>
                </a:rPr>
                <a:t>P-code</a:t>
              </a:r>
              <a:r>
                <a:rPr lang="zh-CN" altLang="en-US" sz="2000" b="1" dirty="0">
                  <a:solidFill>
                    <a:srgbClr val="9CBD49"/>
                  </a:solidFill>
                </a:rPr>
                <a:t>列表</a:t>
              </a:r>
              <a:endParaRPr lang="zh-CN" altLang="en-US" sz="2000" b="1" dirty="0">
                <a:solidFill>
                  <a:srgbClr val="9CBD49"/>
                </a:solidFill>
              </a:endParaRPr>
            </a:p>
          </p:txBody>
        </p:sp>
        <p:sp>
          <p:nvSpPr>
            <p:cNvPr id="16" name="文本框 10"/>
            <p:cNvSpPr txBox="1"/>
            <p:nvPr/>
          </p:nvSpPr>
          <p:spPr>
            <a:xfrm>
              <a:off x="693340" y="4495475"/>
              <a:ext cx="2134083" cy="262442"/>
            </a:xfrm>
            <a:prstGeom prst="rect">
              <a:avLst/>
            </a:prstGeom>
            <a:noFill/>
          </p:spPr>
          <p:txBody>
            <a:bodyPr wrap="square" rtlCol="0">
              <a:spAutoFit/>
            </a:bodyPr>
            <a:lstStyle/>
            <a:p>
              <a:r>
                <a:rPr lang="zh-CN" altLang="en-US" sz="1100" b="1" dirty="0">
                  <a:solidFill>
                    <a:srgbClr val="5B554E"/>
                  </a:solidFill>
                </a:rPr>
                <a:t>红框内均为内存访问指令</a:t>
              </a:r>
              <a:endParaRPr lang="zh-CN" altLang="en-US" sz="1100" b="1" dirty="0">
                <a:solidFill>
                  <a:srgbClr val="5B554E"/>
                </a:solidFill>
              </a:endParaRPr>
            </a:p>
          </p:txBody>
        </p:sp>
        <p:grpSp>
          <p:nvGrpSpPr>
            <p:cNvPr id="17" name="胶带"/>
            <p:cNvGrpSpPr/>
            <p:nvPr/>
          </p:nvGrpSpPr>
          <p:grpSpPr>
            <a:xfrm>
              <a:off x="2038682" y="1327150"/>
              <a:ext cx="1754983" cy="396479"/>
              <a:chOff x="2038682" y="1327150"/>
              <a:chExt cx="1754983" cy="396479"/>
            </a:xfrm>
          </p:grpSpPr>
          <p:sp>
            <p:nvSpPr>
              <p:cNvPr id="18" name="矩形: 圆角 16"/>
              <p:cNvSpPr/>
              <p:nvPr/>
            </p:nvSpPr>
            <p:spPr>
              <a:xfrm flipV="1">
                <a:off x="2038684" y="1327150"/>
                <a:ext cx="1754981" cy="264319"/>
              </a:xfrm>
              <a:prstGeom prst="roundRect">
                <a:avLst/>
              </a:prstGeom>
              <a:blipFill>
                <a:blip r:embed="rId2"/>
                <a:tile tx="0" ty="0" sx="100000" sy="100000" flip="none" algn="tl"/>
              </a:blip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CN" altLang="en-US"/>
              </a:p>
            </p:txBody>
          </p:sp>
          <p:sp>
            <p:nvSpPr>
              <p:cNvPr id="19" name="矩形: 圆角 17"/>
              <p:cNvSpPr/>
              <p:nvPr/>
            </p:nvSpPr>
            <p:spPr>
              <a:xfrm flipV="1">
                <a:off x="2038684" y="1327150"/>
                <a:ext cx="1754981" cy="264319"/>
              </a:xfrm>
              <a:prstGeom prst="roundRect">
                <a:avLst/>
              </a:prstGeom>
              <a:gradFill flip="none" rotWithShape="1">
                <a:gsLst>
                  <a:gs pos="0">
                    <a:srgbClr val="F9CF8A">
                      <a:lumMod val="90000"/>
                      <a:alpha val="70000"/>
                    </a:srgbClr>
                  </a:gs>
                  <a:gs pos="50000">
                    <a:srgbClr val="FAD496">
                      <a:lumMod val="90000"/>
                      <a:alpha val="70000"/>
                    </a:srgbClr>
                  </a:gs>
                  <a:gs pos="100000">
                    <a:srgbClr val="FBDBA2">
                      <a:shade val="100000"/>
                      <a:satMod val="115000"/>
                      <a:lumMod val="90000"/>
                      <a:alpha val="70000"/>
                    </a:srgb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CN" altLang="en-US"/>
              </a:p>
            </p:txBody>
          </p:sp>
          <p:sp>
            <p:nvSpPr>
              <p:cNvPr id="20" name="矩形: 圆角 18"/>
              <p:cNvSpPr/>
              <p:nvPr/>
            </p:nvSpPr>
            <p:spPr>
              <a:xfrm flipV="1">
                <a:off x="2038683" y="1327151"/>
                <a:ext cx="1754981" cy="264319"/>
              </a:xfrm>
              <a:prstGeom prst="roundRect">
                <a:avLst/>
              </a:prstGeom>
              <a:gradFill flip="none" rotWithShape="1">
                <a:gsLst>
                  <a:gs pos="0">
                    <a:schemeClr val="bg1">
                      <a:alpha val="80000"/>
                    </a:schemeClr>
                  </a:gs>
                  <a:gs pos="97000">
                    <a:srgbClr val="FAD496">
                      <a:lumMod val="90000"/>
                      <a:alpha val="0"/>
                    </a:srgbClr>
                  </a:gs>
                  <a:gs pos="3000">
                    <a:srgbClr val="FAD496">
                      <a:alpha val="0"/>
                    </a:srgbClr>
                  </a:gs>
                  <a:gs pos="100000">
                    <a:schemeClr val="bg1">
                      <a:alpha val="80000"/>
                    </a:schemeClr>
                  </a:gs>
                </a:gsLst>
                <a:lin ang="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CN" altLang="en-US"/>
              </a:p>
            </p:txBody>
          </p:sp>
          <p:sp>
            <p:nvSpPr>
              <p:cNvPr id="21" name="矩形: 圆角 13"/>
              <p:cNvSpPr/>
              <p:nvPr/>
            </p:nvSpPr>
            <p:spPr>
              <a:xfrm>
                <a:off x="2038683" y="1459310"/>
                <a:ext cx="1754981" cy="264319"/>
              </a:xfrm>
              <a:prstGeom prst="roundRect">
                <a:avLst/>
              </a:prstGeom>
              <a:blipFill>
                <a:blip r:embed="rId2"/>
                <a:tile tx="0" ty="0" sx="100000" sy="100000" flip="none" algn="tl"/>
              </a:blip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CN" altLang="en-US"/>
              </a:p>
            </p:txBody>
          </p:sp>
          <p:sp>
            <p:nvSpPr>
              <p:cNvPr id="22" name="矩形: 圆角 14"/>
              <p:cNvSpPr/>
              <p:nvPr/>
            </p:nvSpPr>
            <p:spPr>
              <a:xfrm>
                <a:off x="2038683" y="1459310"/>
                <a:ext cx="1754981" cy="264319"/>
              </a:xfrm>
              <a:prstGeom prst="roundRect">
                <a:avLst/>
              </a:prstGeom>
              <a:gradFill flip="none" rotWithShape="1">
                <a:gsLst>
                  <a:gs pos="0">
                    <a:srgbClr val="F9CF8A">
                      <a:alpha val="70000"/>
                      <a:lumMod val="100000"/>
                    </a:srgbClr>
                  </a:gs>
                  <a:gs pos="50000">
                    <a:srgbClr val="FAD496">
                      <a:alpha val="70000"/>
                      <a:lumMod val="100000"/>
                    </a:srgbClr>
                  </a:gs>
                  <a:gs pos="100000">
                    <a:srgbClr val="FBDBA2">
                      <a:shade val="100000"/>
                      <a:satMod val="115000"/>
                      <a:lumMod val="90000"/>
                      <a:alpha val="70000"/>
                    </a:srgb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CN" altLang="en-US"/>
              </a:p>
            </p:txBody>
          </p:sp>
          <p:sp>
            <p:nvSpPr>
              <p:cNvPr id="23" name="矩形: 圆角 15"/>
              <p:cNvSpPr/>
              <p:nvPr/>
            </p:nvSpPr>
            <p:spPr>
              <a:xfrm>
                <a:off x="2038682" y="1459309"/>
                <a:ext cx="1754981" cy="264319"/>
              </a:xfrm>
              <a:prstGeom prst="roundRect">
                <a:avLst/>
              </a:prstGeom>
              <a:gradFill flip="none" rotWithShape="1">
                <a:gsLst>
                  <a:gs pos="0">
                    <a:schemeClr val="bg1">
                      <a:alpha val="80000"/>
                    </a:schemeClr>
                  </a:gs>
                  <a:gs pos="97000">
                    <a:srgbClr val="FAD496">
                      <a:lumMod val="90000"/>
                      <a:alpha val="0"/>
                    </a:srgbClr>
                  </a:gs>
                  <a:gs pos="3000">
                    <a:srgbClr val="FAD496">
                      <a:alpha val="0"/>
                    </a:srgbClr>
                  </a:gs>
                  <a:gs pos="100000">
                    <a:schemeClr val="bg1">
                      <a:alpha val="80000"/>
                    </a:schemeClr>
                  </a:gs>
                </a:gsLst>
                <a:lin ang="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CN" altLang="en-US" dirty="0">
                  <a:solidFill>
                    <a:schemeClr val="accent5"/>
                  </a:solidFill>
                </a:endParaRPr>
              </a:p>
            </p:txBody>
          </p:sp>
        </p:grpSp>
      </p:grpSp>
      <p:pic>
        <p:nvPicPr>
          <p:cNvPr id="24" name="Picture 5" descr="A screenshot of a video game&#10;&#10;Description automatically generated"/>
          <p:cNvPicPr>
            <a:picLocks noChangeAspect="1"/>
          </p:cNvPicPr>
          <p:nvPr/>
        </p:nvPicPr>
        <p:blipFill rotWithShape="1">
          <a:blip r:embed="rId3" cstate="print">
            <a:extLst>
              <a:ext uri="{BEBA8EAE-BF5A-486C-A8C5-ECC9F3942E4B}">
                <a14:imgProps xmlns:a14="http://schemas.microsoft.com/office/drawing/2010/main">
                  <a14:imgLayer r:embed="rId4">
                    <a14:imgEffect>
                      <a14:backgroundRemoval t="9444" b="90000" l="4918" r="89891">
                        <a14:foregroundMark x1="34153" y1="37222" x2="35519" y2="49167"/>
                        <a14:foregroundMark x1="35519" y1="49167" x2="24863" y2="51389"/>
                        <a14:foregroundMark x1="8743" y1="45000" x2="17213" y2="46389"/>
                        <a14:foregroundMark x1="5191" y1="45556" x2="6831" y2="48056"/>
                        <a14:foregroundMark x1="7923" y1="50556" x2="13934" y2="56389"/>
                        <a14:foregroundMark x1="46721" y1="9444" x2="46721" y2="12222"/>
                        <a14:foregroundMark x1="51366" y1="86944" x2="62022" y2="85278"/>
                        <a14:backgroundMark x1="5464" y1="39444" x2="15847" y2="38056"/>
                      </a14:backgroundRemoval>
                    </a14:imgEffect>
                  </a14:imgLayer>
                </a14:imgProps>
              </a:ext>
              <a:ext uri="{28A0092B-C50C-407E-A947-70E740481C1C}">
                <a14:useLocalDpi xmlns:a14="http://schemas.microsoft.com/office/drawing/2010/main" val="0"/>
              </a:ext>
            </a:extLst>
          </a:blip>
          <a:srcRect/>
          <a:stretch>
            <a:fillRect/>
          </a:stretch>
        </p:blipFill>
        <p:spPr>
          <a:xfrm>
            <a:off x="10873514" y="5425275"/>
            <a:ext cx="1476289" cy="1452088"/>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with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strips(downLeft)">
                                      <p:cBhvr>
                                        <p:cTn id="7" dur="500"/>
                                        <p:tgtEl>
                                          <p:spTgt spid="9">
                                            <p:txEl>
                                              <p:pRg st="0" end="0"/>
                                            </p:txEl>
                                          </p:spTgt>
                                        </p:tgtEl>
                                      </p:cBhvr>
                                    </p:animEffect>
                                  </p:childTnLst>
                                </p:cTn>
                              </p:par>
                              <p:par>
                                <p:cTn id="8" presetID="18" presetClass="entr" presetSubtype="12" fill="hold" nodeType="withEffect">
                                  <p:stCondLst>
                                    <p:cond delay="0"/>
                                  </p:stCondLst>
                                  <p:childTnLst>
                                    <p:set>
                                      <p:cBhvr>
                                        <p:cTn id="9" dur="1" fill="hold">
                                          <p:stCondLst>
                                            <p:cond delay="0"/>
                                          </p:stCondLst>
                                        </p:cTn>
                                        <p:tgtEl>
                                          <p:spTgt spid="9">
                                            <p:txEl>
                                              <p:pRg st="1" end="1"/>
                                            </p:txEl>
                                          </p:spTgt>
                                        </p:tgtEl>
                                        <p:attrNameLst>
                                          <p:attrName>style.visibility</p:attrName>
                                        </p:attrNameLst>
                                      </p:cBhvr>
                                      <p:to>
                                        <p:strVal val="visible"/>
                                      </p:to>
                                    </p:set>
                                    <p:animEffect transition="in" filter="strips(downLeft)">
                                      <p:cBhvr>
                                        <p:cTn id="10" dur="500"/>
                                        <p:tgtEl>
                                          <p:spTgt spid="9">
                                            <p:txEl>
                                              <p:pRg st="1" end="1"/>
                                            </p:txEl>
                                          </p:spTgt>
                                        </p:tgtEl>
                                      </p:cBhvr>
                                    </p:animEffect>
                                  </p:childTnLst>
                                </p:cTn>
                              </p:par>
                              <p:par>
                                <p:cTn id="11" presetID="18" presetClass="entr" presetSubtype="12" fill="hold" nodeType="withEffect">
                                  <p:stCondLst>
                                    <p:cond delay="0"/>
                                  </p:stCondLst>
                                  <p:childTnLst>
                                    <p:set>
                                      <p:cBhvr>
                                        <p:cTn id="12" dur="1" fill="hold">
                                          <p:stCondLst>
                                            <p:cond delay="0"/>
                                          </p:stCondLst>
                                        </p:cTn>
                                        <p:tgtEl>
                                          <p:spTgt spid="9">
                                            <p:txEl>
                                              <p:pRg st="2" end="2"/>
                                            </p:txEl>
                                          </p:spTgt>
                                        </p:tgtEl>
                                        <p:attrNameLst>
                                          <p:attrName>style.visibility</p:attrName>
                                        </p:attrNameLst>
                                      </p:cBhvr>
                                      <p:to>
                                        <p:strVal val="visible"/>
                                      </p:to>
                                    </p:set>
                                    <p:animEffect transition="in" filter="strips(downLeft)">
                                      <p:cBhvr>
                                        <p:cTn id="13" dur="500"/>
                                        <p:tgtEl>
                                          <p:spTgt spid="9">
                                            <p:txEl>
                                              <p:pRg st="2" end="2"/>
                                            </p:txEl>
                                          </p:spTgt>
                                        </p:tgtEl>
                                      </p:cBhvr>
                                    </p:animEffect>
                                  </p:childTnLst>
                                </p:cTn>
                              </p:par>
                              <p:par>
                                <p:cTn id="14" presetID="18" presetClass="entr" presetSubtype="12" fill="hold" nodeType="withEffect">
                                  <p:stCondLst>
                                    <p:cond delay="0"/>
                                  </p:stCondLst>
                                  <p:childTnLst>
                                    <p:set>
                                      <p:cBhvr>
                                        <p:cTn id="15" dur="1" fill="hold">
                                          <p:stCondLst>
                                            <p:cond delay="0"/>
                                          </p:stCondLst>
                                        </p:cTn>
                                        <p:tgtEl>
                                          <p:spTgt spid="9">
                                            <p:txEl>
                                              <p:pRg st="3" end="3"/>
                                            </p:txEl>
                                          </p:spTgt>
                                        </p:tgtEl>
                                        <p:attrNameLst>
                                          <p:attrName>style.visibility</p:attrName>
                                        </p:attrNameLst>
                                      </p:cBhvr>
                                      <p:to>
                                        <p:strVal val="visible"/>
                                      </p:to>
                                    </p:set>
                                    <p:animEffect transition="in" filter="strips(downLeft)">
                                      <p:cBhvr>
                                        <p:cTn id="16" dur="500"/>
                                        <p:tgtEl>
                                          <p:spTgt spid="9">
                                            <p:txEl>
                                              <p:pRg st="3" end="3"/>
                                            </p:txEl>
                                          </p:spTgt>
                                        </p:tgtEl>
                                      </p:cBhvr>
                                    </p:animEffect>
                                  </p:childTnLst>
                                </p:cTn>
                              </p:par>
                              <p:par>
                                <p:cTn id="17" presetID="18" presetClass="entr" presetSubtype="12" fill="hold" nodeType="with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strips(downLeft)">
                                      <p:cBhvr>
                                        <p:cTn id="1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txBox="1"/>
          <p:nvPr/>
        </p:nvSpPr>
        <p:spPr>
          <a:xfrm>
            <a:off x="669924" y="1"/>
            <a:ext cx="10850563" cy="1028699"/>
          </a:xfrm>
          <a:prstGeom prst="rect">
            <a:avLst/>
          </a:prstGeom>
        </p:spPr>
        <p:txBody>
          <a:bodyPr/>
          <a:lstStyle>
            <a:lvl1pPr algn="l" defTabSz="914400" rtl="0" eaLnBrk="1" latinLnBrk="0" hangingPunct="1">
              <a:lnSpc>
                <a:spcPct val="90000"/>
              </a:lnSpc>
              <a:spcBef>
                <a:spcPct val="0"/>
              </a:spcBef>
              <a:buNone/>
              <a:defRPr sz="2800" b="0" kern="1200">
                <a:solidFill>
                  <a:schemeClr val="bg1"/>
                </a:solidFill>
                <a:latin typeface="+mj-lt"/>
                <a:ea typeface="+mj-ea"/>
                <a:cs typeface="+mj-cs"/>
              </a:defRPr>
            </a:lvl1pPr>
          </a:lstStyle>
          <a:p>
            <a:endParaRPr lang="en-US" altLang="zh-CN" dirty="0"/>
          </a:p>
          <a:p>
            <a:r>
              <a:rPr lang="en-US" altLang="zh-CN" dirty="0"/>
              <a:t>D. P-code —— </a:t>
            </a:r>
            <a:r>
              <a:rPr lang="zh-CN" altLang="en-US" dirty="0"/>
              <a:t>指令介绍</a:t>
            </a:r>
            <a:endParaRPr lang="zh-CN" altLang="en-US" dirty="0"/>
          </a:p>
        </p:txBody>
      </p:sp>
      <p:sp>
        <p:nvSpPr>
          <p:cNvPr id="6" name="文本框 5"/>
          <p:cNvSpPr txBox="1"/>
          <p:nvPr/>
        </p:nvSpPr>
        <p:spPr>
          <a:xfrm>
            <a:off x="669924" y="839496"/>
            <a:ext cx="3070226" cy="369332"/>
          </a:xfrm>
          <a:prstGeom prst="rect">
            <a:avLst/>
          </a:prstGeom>
          <a:noFill/>
        </p:spPr>
        <p:txBody>
          <a:bodyPr wrap="square" rtlCol="0">
            <a:spAutoFit/>
          </a:bodyPr>
          <a:lstStyle/>
          <a:p>
            <a:r>
              <a:rPr lang="en-US" altLang="zh-CN" dirty="0">
                <a:solidFill>
                  <a:schemeClr val="bg1"/>
                </a:solidFill>
                <a:latin typeface="+mn-ea"/>
              </a:rPr>
              <a:t>P-codes</a:t>
            </a:r>
            <a:endParaRPr lang="zh-CN" altLang="en-US" dirty="0">
              <a:solidFill>
                <a:schemeClr val="bg1"/>
              </a:solidFill>
              <a:latin typeface="+mn-ea"/>
            </a:endParaRPr>
          </a:p>
        </p:txBody>
      </p:sp>
      <p:sp>
        <p:nvSpPr>
          <p:cNvPr id="9" name="文本框 8"/>
          <p:cNvSpPr txBox="1"/>
          <p:nvPr/>
        </p:nvSpPr>
        <p:spPr>
          <a:xfrm>
            <a:off x="1276350" y="1334487"/>
            <a:ext cx="9525000" cy="1705532"/>
          </a:xfrm>
          <a:prstGeom prst="rect">
            <a:avLst/>
          </a:prstGeom>
          <a:noFill/>
        </p:spPr>
        <p:txBody>
          <a:bodyPr wrap="square" rtlCol="0">
            <a:spAutoFit/>
          </a:bodyPr>
          <a:lstStyle/>
          <a:p>
            <a:pPr>
              <a:lnSpc>
                <a:spcPct val="150000"/>
              </a:lnSpc>
            </a:pPr>
            <a:r>
              <a:rPr lang="zh-CN" altLang="en-US" dirty="0">
                <a:solidFill>
                  <a:schemeClr val="tx2"/>
                </a:solidFill>
                <a:latin typeface="+mn-ea"/>
              </a:rPr>
              <a:t>跳转指令：</a:t>
            </a:r>
            <a:r>
              <a:rPr lang="en-US" altLang="zh-CN" dirty="0">
                <a:solidFill>
                  <a:schemeClr val="tx2"/>
                </a:solidFill>
                <a:latin typeface="+mn-ea"/>
              </a:rPr>
              <a:t>BRANCH</a:t>
            </a:r>
            <a:r>
              <a:rPr lang="zh-CN" altLang="en-US" dirty="0">
                <a:solidFill>
                  <a:schemeClr val="tx2"/>
                </a:solidFill>
                <a:latin typeface="+mn-ea"/>
              </a:rPr>
              <a:t>、</a:t>
            </a:r>
            <a:r>
              <a:rPr lang="en-US" altLang="zh-CN" dirty="0">
                <a:solidFill>
                  <a:schemeClr val="tx2"/>
                </a:solidFill>
                <a:latin typeface="+mn-ea"/>
              </a:rPr>
              <a:t>CBRANCH</a:t>
            </a:r>
            <a:r>
              <a:rPr lang="zh-CN" altLang="en-US" dirty="0">
                <a:solidFill>
                  <a:schemeClr val="tx2"/>
                </a:solidFill>
                <a:latin typeface="+mn-ea"/>
              </a:rPr>
              <a:t>、</a:t>
            </a:r>
            <a:r>
              <a:rPr lang="en-US" altLang="zh-CN" dirty="0">
                <a:solidFill>
                  <a:schemeClr val="tx2"/>
                </a:solidFill>
                <a:latin typeface="+mn-ea"/>
              </a:rPr>
              <a:t>BRANCHIND</a:t>
            </a:r>
            <a:r>
              <a:rPr lang="zh-CN" altLang="en-US" dirty="0">
                <a:solidFill>
                  <a:schemeClr val="tx2"/>
                </a:solidFill>
                <a:latin typeface="+mn-ea"/>
              </a:rPr>
              <a:t>、</a:t>
            </a:r>
            <a:r>
              <a:rPr lang="en-US" altLang="zh-CN" dirty="0">
                <a:solidFill>
                  <a:schemeClr val="tx2"/>
                </a:solidFill>
                <a:latin typeface="+mn-ea"/>
              </a:rPr>
              <a:t>CALL</a:t>
            </a:r>
            <a:r>
              <a:rPr lang="zh-CN" altLang="en-US" dirty="0">
                <a:solidFill>
                  <a:schemeClr val="tx2"/>
                </a:solidFill>
                <a:latin typeface="+mn-ea"/>
              </a:rPr>
              <a:t>、</a:t>
            </a:r>
            <a:r>
              <a:rPr lang="en-US" altLang="zh-CN" dirty="0">
                <a:solidFill>
                  <a:schemeClr val="tx2"/>
                </a:solidFill>
                <a:latin typeface="+mn-ea"/>
              </a:rPr>
              <a:t>CALLIND</a:t>
            </a:r>
            <a:r>
              <a:rPr lang="zh-CN" altLang="en-US" dirty="0">
                <a:solidFill>
                  <a:schemeClr val="tx2"/>
                </a:solidFill>
                <a:latin typeface="+mn-ea"/>
              </a:rPr>
              <a:t>、</a:t>
            </a:r>
            <a:r>
              <a:rPr lang="en-US" altLang="zh-CN" dirty="0">
                <a:solidFill>
                  <a:schemeClr val="tx2"/>
                </a:solidFill>
                <a:latin typeface="+mn-ea"/>
              </a:rPr>
              <a:t>RETURN</a:t>
            </a:r>
            <a:endParaRPr lang="en-US" altLang="zh-CN" dirty="0">
              <a:solidFill>
                <a:schemeClr val="tx2"/>
              </a:solidFill>
              <a:latin typeface="+mn-ea"/>
            </a:endParaRPr>
          </a:p>
          <a:p>
            <a:pPr>
              <a:lnSpc>
                <a:spcPct val="150000"/>
              </a:lnSpc>
            </a:pPr>
            <a:r>
              <a:rPr lang="en-US" altLang="zh-CN" dirty="0">
                <a:solidFill>
                  <a:schemeClr val="tx2"/>
                </a:solidFill>
                <a:latin typeface="+mn-ea"/>
              </a:rPr>
              <a:t>BRANCH</a:t>
            </a:r>
            <a:r>
              <a:rPr lang="zh-CN" altLang="en-US" dirty="0">
                <a:solidFill>
                  <a:schemeClr val="tx2"/>
                </a:solidFill>
                <a:latin typeface="+mn-ea"/>
              </a:rPr>
              <a:t>、</a:t>
            </a:r>
            <a:r>
              <a:rPr lang="en-US" altLang="zh-CN" dirty="0">
                <a:solidFill>
                  <a:schemeClr val="tx2"/>
                </a:solidFill>
                <a:latin typeface="+mn-ea"/>
              </a:rPr>
              <a:t>CALL</a:t>
            </a:r>
            <a:r>
              <a:rPr lang="zh-CN" altLang="en-US" dirty="0">
                <a:solidFill>
                  <a:schemeClr val="tx2"/>
                </a:solidFill>
                <a:latin typeface="+mn-ea"/>
              </a:rPr>
              <a:t>、</a:t>
            </a:r>
            <a:r>
              <a:rPr lang="en-US" altLang="zh-CN" dirty="0">
                <a:solidFill>
                  <a:schemeClr val="tx2"/>
                </a:solidFill>
                <a:latin typeface="+mn-ea"/>
              </a:rPr>
              <a:t>RETURN</a:t>
            </a:r>
            <a:r>
              <a:rPr lang="zh-CN" altLang="en-US" dirty="0">
                <a:solidFill>
                  <a:schemeClr val="tx2"/>
                </a:solidFill>
                <a:latin typeface="+mn-ea"/>
              </a:rPr>
              <a:t>：无条件直接跳转，语义相同</a:t>
            </a:r>
            <a:endParaRPr lang="en-US" altLang="zh-CN" dirty="0">
              <a:solidFill>
                <a:schemeClr val="tx2"/>
              </a:solidFill>
              <a:latin typeface="+mn-ea"/>
            </a:endParaRPr>
          </a:p>
          <a:p>
            <a:pPr>
              <a:lnSpc>
                <a:spcPct val="150000"/>
              </a:lnSpc>
            </a:pPr>
            <a:r>
              <a:rPr lang="en-US" altLang="zh-CN" dirty="0">
                <a:solidFill>
                  <a:schemeClr val="tx2"/>
                </a:solidFill>
                <a:latin typeface="+mn-ea"/>
              </a:rPr>
              <a:t>BRANCHIND</a:t>
            </a:r>
            <a:r>
              <a:rPr lang="zh-CN" altLang="en-US" dirty="0">
                <a:solidFill>
                  <a:schemeClr val="tx2"/>
                </a:solidFill>
                <a:latin typeface="+mn-ea"/>
              </a:rPr>
              <a:t>、</a:t>
            </a:r>
            <a:r>
              <a:rPr lang="en-US" altLang="zh-CN" dirty="0">
                <a:solidFill>
                  <a:schemeClr val="tx2"/>
                </a:solidFill>
                <a:latin typeface="+mn-ea"/>
              </a:rPr>
              <a:t>CALLIND</a:t>
            </a:r>
            <a:r>
              <a:rPr lang="zh-CN" altLang="en-US" dirty="0">
                <a:solidFill>
                  <a:schemeClr val="tx2"/>
                </a:solidFill>
                <a:latin typeface="+mn-ea"/>
              </a:rPr>
              <a:t>：无条件间接跳转，语义相同</a:t>
            </a:r>
            <a:endParaRPr lang="en-US" altLang="zh-CN" dirty="0">
              <a:solidFill>
                <a:schemeClr val="tx2"/>
              </a:solidFill>
              <a:latin typeface="+mn-ea"/>
            </a:endParaRPr>
          </a:p>
          <a:p>
            <a:pPr>
              <a:lnSpc>
                <a:spcPct val="150000"/>
              </a:lnSpc>
            </a:pPr>
            <a:r>
              <a:rPr lang="en-US" altLang="zh-CN" dirty="0">
                <a:solidFill>
                  <a:schemeClr val="tx2"/>
                </a:solidFill>
                <a:latin typeface="+mn-ea"/>
              </a:rPr>
              <a:t>CBRANCH</a:t>
            </a:r>
            <a:r>
              <a:rPr lang="zh-CN" altLang="en-US" dirty="0">
                <a:solidFill>
                  <a:schemeClr val="tx2"/>
                </a:solidFill>
                <a:latin typeface="+mn-ea"/>
              </a:rPr>
              <a:t>：有条件跳转</a:t>
            </a:r>
            <a:endParaRPr lang="en-US" altLang="zh-CN" dirty="0">
              <a:solidFill>
                <a:schemeClr val="tx2"/>
              </a:solidFill>
              <a:latin typeface="+mn-ea"/>
            </a:endParaRPr>
          </a:p>
        </p:txBody>
      </p:sp>
      <p:grpSp>
        <p:nvGrpSpPr>
          <p:cNvPr id="10" name="Group 93"/>
          <p:cNvGrpSpPr/>
          <p:nvPr/>
        </p:nvGrpSpPr>
        <p:grpSpPr>
          <a:xfrm>
            <a:off x="2774821" y="3165678"/>
            <a:ext cx="6030732" cy="3513929"/>
            <a:chOff x="537147" y="1327150"/>
            <a:chExt cx="4758055" cy="3525100"/>
          </a:xfrm>
        </p:grpSpPr>
        <p:sp>
          <p:nvSpPr>
            <p:cNvPr id="12" name="矩形: 边框"/>
            <p:cNvSpPr/>
            <p:nvPr/>
          </p:nvSpPr>
          <p:spPr>
            <a:xfrm>
              <a:off x="537147" y="1457540"/>
              <a:ext cx="4758055" cy="3394710"/>
            </a:xfrm>
            <a:prstGeom prst="roundRect">
              <a:avLst>
                <a:gd name="adj" fmla="val 3499"/>
              </a:avLst>
            </a:prstGeom>
            <a:solidFill>
              <a:srgbClr val="F8F5EA"/>
            </a:solidFill>
            <a:ln>
              <a:noFill/>
            </a:ln>
            <a:effectLst>
              <a:outerShdw blurRad="50800" dist="38100" dir="8100000" algn="tr" rotWithShape="0">
                <a:prstClr val="black">
                  <a:alpha val="40000"/>
                </a:prstClr>
              </a:outerShdw>
            </a:effectLst>
          </p:spPr>
          <p:style>
            <a:lnRef idx="0">
              <a:scrgbClr r="0" g="0" b="0"/>
            </a:lnRef>
            <a:fillRef idx="0">
              <a:scrgbClr r="0" g="0" b="0"/>
            </a:fillRef>
            <a:effectRef idx="0">
              <a:scrgbClr r="0" g="0" b="0"/>
            </a:effectRef>
            <a:fontRef idx="minor">
              <a:schemeClr val="lt1"/>
            </a:fontRef>
          </p:style>
          <p:txBody>
            <a:bodyPr rtlCol="0" anchor="ctr"/>
            <a:lstStyle/>
            <a:p>
              <a:pPr algn="ctr"/>
              <a:endParaRPr lang="zh-CN" altLang="en-US"/>
            </a:p>
          </p:txBody>
        </p:sp>
        <p:sp>
          <p:nvSpPr>
            <p:cNvPr id="13" name="矩形: 渐变背景"/>
            <p:cNvSpPr/>
            <p:nvPr/>
          </p:nvSpPr>
          <p:spPr>
            <a:xfrm>
              <a:off x="693341" y="1593238"/>
              <a:ext cx="4449462" cy="2464627"/>
            </a:xfrm>
            <a:prstGeom prst="roundRect">
              <a:avLst>
                <a:gd name="adj" fmla="val 3499"/>
              </a:avLst>
            </a:prstGeom>
            <a:gradFill flip="none" rotWithShape="1">
              <a:gsLst>
                <a:gs pos="0">
                  <a:srgbClr val="AADEF1">
                    <a:shade val="30000"/>
                    <a:satMod val="115000"/>
                  </a:srgbClr>
                </a:gs>
                <a:gs pos="50000">
                  <a:srgbClr val="AADEF1">
                    <a:shade val="67500"/>
                    <a:satMod val="115000"/>
                  </a:srgbClr>
                </a:gs>
                <a:gs pos="100000">
                  <a:srgbClr val="AADEF1">
                    <a:shade val="100000"/>
                    <a:satMod val="115000"/>
                  </a:srgbClr>
                </a:gs>
              </a:gsLst>
              <a:lin ang="540000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CN" altLang="en-US" dirty="0"/>
            </a:p>
          </p:txBody>
        </p:sp>
        <p:sp>
          <p:nvSpPr>
            <p:cNvPr id="14" name="矩形: 图片"/>
            <p:cNvSpPr/>
            <p:nvPr/>
          </p:nvSpPr>
          <p:spPr>
            <a:xfrm>
              <a:off x="693341" y="1593238"/>
              <a:ext cx="4449462" cy="2464627"/>
            </a:xfrm>
            <a:prstGeom prst="roundRect">
              <a:avLst>
                <a:gd name="adj" fmla="val 3499"/>
              </a:avLst>
            </a:prstGeom>
            <a:blipFill>
              <a:blip r:embed="rId1">
                <a:extLst>
                  <a:ext uri="{28A0092B-C50C-407E-A947-70E740481C1C}">
                    <a14:useLocalDpi xmlns:a14="http://schemas.microsoft.com/office/drawing/2010/main" val="0"/>
                  </a:ext>
                </a:extLst>
              </a:blip>
              <a:stretch>
                <a:fillRect/>
              </a:stretch>
            </a:blip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CN" altLang="en-US" dirty="0"/>
            </a:p>
          </p:txBody>
        </p:sp>
        <p:sp>
          <p:nvSpPr>
            <p:cNvPr id="15" name="文本框 9"/>
            <p:cNvSpPr txBox="1"/>
            <p:nvPr/>
          </p:nvSpPr>
          <p:spPr>
            <a:xfrm>
              <a:off x="674783" y="4124540"/>
              <a:ext cx="2273885" cy="327603"/>
            </a:xfrm>
            <a:prstGeom prst="rect">
              <a:avLst/>
            </a:prstGeom>
            <a:noFill/>
          </p:spPr>
          <p:txBody>
            <a:bodyPr wrap="square" rtlCol="0">
              <a:spAutoFit/>
            </a:bodyPr>
            <a:lstStyle/>
            <a:p>
              <a:r>
                <a:rPr lang="zh-CN" altLang="en-US" sz="2000" b="1" dirty="0">
                  <a:solidFill>
                    <a:srgbClr val="9CBD49"/>
                  </a:solidFill>
                </a:rPr>
                <a:t>基础</a:t>
              </a:r>
              <a:r>
                <a:rPr lang="en-US" altLang="zh-CN" sz="2000" b="1" dirty="0">
                  <a:solidFill>
                    <a:srgbClr val="9CBD49"/>
                  </a:solidFill>
                  <a:latin typeface="+mn-ea"/>
                </a:rPr>
                <a:t>P-code</a:t>
              </a:r>
              <a:r>
                <a:rPr lang="zh-CN" altLang="en-US" sz="2000" b="1" dirty="0">
                  <a:solidFill>
                    <a:srgbClr val="9CBD49"/>
                  </a:solidFill>
                </a:rPr>
                <a:t>列表</a:t>
              </a:r>
              <a:endParaRPr lang="zh-CN" altLang="en-US" sz="2000" b="1" dirty="0">
                <a:solidFill>
                  <a:srgbClr val="9CBD49"/>
                </a:solidFill>
              </a:endParaRPr>
            </a:p>
          </p:txBody>
        </p:sp>
        <p:sp>
          <p:nvSpPr>
            <p:cNvPr id="16" name="文本框 10"/>
            <p:cNvSpPr txBox="1"/>
            <p:nvPr/>
          </p:nvSpPr>
          <p:spPr>
            <a:xfrm>
              <a:off x="693340" y="4495475"/>
              <a:ext cx="2134083" cy="262442"/>
            </a:xfrm>
            <a:prstGeom prst="rect">
              <a:avLst/>
            </a:prstGeom>
            <a:noFill/>
          </p:spPr>
          <p:txBody>
            <a:bodyPr wrap="square" rtlCol="0">
              <a:spAutoFit/>
            </a:bodyPr>
            <a:lstStyle/>
            <a:p>
              <a:r>
                <a:rPr lang="zh-CN" altLang="en-US" sz="1100" b="1" dirty="0">
                  <a:solidFill>
                    <a:srgbClr val="5B554E"/>
                  </a:solidFill>
                </a:rPr>
                <a:t>红框内均为跳转指令</a:t>
              </a:r>
              <a:endParaRPr lang="zh-CN" altLang="en-US" sz="1100" b="1" dirty="0">
                <a:solidFill>
                  <a:srgbClr val="5B554E"/>
                </a:solidFill>
              </a:endParaRPr>
            </a:p>
          </p:txBody>
        </p:sp>
        <p:grpSp>
          <p:nvGrpSpPr>
            <p:cNvPr id="17" name="胶带"/>
            <p:cNvGrpSpPr/>
            <p:nvPr/>
          </p:nvGrpSpPr>
          <p:grpSpPr>
            <a:xfrm>
              <a:off x="2038682" y="1327150"/>
              <a:ext cx="1754983" cy="396479"/>
              <a:chOff x="2038682" y="1327150"/>
              <a:chExt cx="1754983" cy="396479"/>
            </a:xfrm>
          </p:grpSpPr>
          <p:sp>
            <p:nvSpPr>
              <p:cNvPr id="18" name="矩形: 圆角 16"/>
              <p:cNvSpPr/>
              <p:nvPr/>
            </p:nvSpPr>
            <p:spPr>
              <a:xfrm flipV="1">
                <a:off x="2038684" y="1327150"/>
                <a:ext cx="1754981" cy="264319"/>
              </a:xfrm>
              <a:prstGeom prst="roundRect">
                <a:avLst/>
              </a:prstGeom>
              <a:blipFill>
                <a:blip r:embed="rId2"/>
                <a:tile tx="0" ty="0" sx="100000" sy="100000" flip="none" algn="tl"/>
              </a:blip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CN" altLang="en-US"/>
              </a:p>
            </p:txBody>
          </p:sp>
          <p:sp>
            <p:nvSpPr>
              <p:cNvPr id="19" name="矩形: 圆角 17"/>
              <p:cNvSpPr/>
              <p:nvPr/>
            </p:nvSpPr>
            <p:spPr>
              <a:xfrm flipV="1">
                <a:off x="2038684" y="1327150"/>
                <a:ext cx="1754981" cy="264319"/>
              </a:xfrm>
              <a:prstGeom prst="roundRect">
                <a:avLst/>
              </a:prstGeom>
              <a:gradFill flip="none" rotWithShape="1">
                <a:gsLst>
                  <a:gs pos="0">
                    <a:srgbClr val="F9CF8A">
                      <a:lumMod val="90000"/>
                      <a:alpha val="70000"/>
                    </a:srgbClr>
                  </a:gs>
                  <a:gs pos="50000">
                    <a:srgbClr val="FAD496">
                      <a:lumMod val="90000"/>
                      <a:alpha val="70000"/>
                    </a:srgbClr>
                  </a:gs>
                  <a:gs pos="100000">
                    <a:srgbClr val="FBDBA2">
                      <a:shade val="100000"/>
                      <a:satMod val="115000"/>
                      <a:lumMod val="90000"/>
                      <a:alpha val="70000"/>
                    </a:srgb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CN" altLang="en-US"/>
              </a:p>
            </p:txBody>
          </p:sp>
          <p:sp>
            <p:nvSpPr>
              <p:cNvPr id="20" name="矩形: 圆角 18"/>
              <p:cNvSpPr/>
              <p:nvPr/>
            </p:nvSpPr>
            <p:spPr>
              <a:xfrm flipV="1">
                <a:off x="2038683" y="1327151"/>
                <a:ext cx="1754981" cy="264319"/>
              </a:xfrm>
              <a:prstGeom prst="roundRect">
                <a:avLst/>
              </a:prstGeom>
              <a:gradFill flip="none" rotWithShape="1">
                <a:gsLst>
                  <a:gs pos="0">
                    <a:schemeClr val="bg1">
                      <a:alpha val="80000"/>
                    </a:schemeClr>
                  </a:gs>
                  <a:gs pos="97000">
                    <a:srgbClr val="FAD496">
                      <a:lumMod val="90000"/>
                      <a:alpha val="0"/>
                    </a:srgbClr>
                  </a:gs>
                  <a:gs pos="3000">
                    <a:srgbClr val="FAD496">
                      <a:alpha val="0"/>
                    </a:srgbClr>
                  </a:gs>
                  <a:gs pos="100000">
                    <a:schemeClr val="bg1">
                      <a:alpha val="80000"/>
                    </a:schemeClr>
                  </a:gs>
                </a:gsLst>
                <a:lin ang="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CN" altLang="en-US"/>
              </a:p>
            </p:txBody>
          </p:sp>
          <p:sp>
            <p:nvSpPr>
              <p:cNvPr id="21" name="矩形: 圆角 13"/>
              <p:cNvSpPr/>
              <p:nvPr/>
            </p:nvSpPr>
            <p:spPr>
              <a:xfrm>
                <a:off x="2038683" y="1459310"/>
                <a:ext cx="1754981" cy="264319"/>
              </a:xfrm>
              <a:prstGeom prst="roundRect">
                <a:avLst/>
              </a:prstGeom>
              <a:blipFill>
                <a:blip r:embed="rId2"/>
                <a:tile tx="0" ty="0" sx="100000" sy="100000" flip="none" algn="tl"/>
              </a:blip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CN" altLang="en-US"/>
              </a:p>
            </p:txBody>
          </p:sp>
          <p:sp>
            <p:nvSpPr>
              <p:cNvPr id="22" name="矩形: 圆角 14"/>
              <p:cNvSpPr/>
              <p:nvPr/>
            </p:nvSpPr>
            <p:spPr>
              <a:xfrm>
                <a:off x="2038683" y="1459310"/>
                <a:ext cx="1754981" cy="264319"/>
              </a:xfrm>
              <a:prstGeom prst="roundRect">
                <a:avLst/>
              </a:prstGeom>
              <a:gradFill flip="none" rotWithShape="1">
                <a:gsLst>
                  <a:gs pos="0">
                    <a:srgbClr val="F9CF8A">
                      <a:alpha val="70000"/>
                      <a:lumMod val="100000"/>
                    </a:srgbClr>
                  </a:gs>
                  <a:gs pos="50000">
                    <a:srgbClr val="FAD496">
                      <a:alpha val="70000"/>
                      <a:lumMod val="100000"/>
                    </a:srgbClr>
                  </a:gs>
                  <a:gs pos="100000">
                    <a:srgbClr val="FBDBA2">
                      <a:shade val="100000"/>
                      <a:satMod val="115000"/>
                      <a:lumMod val="90000"/>
                      <a:alpha val="70000"/>
                    </a:srgb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CN" altLang="en-US"/>
              </a:p>
            </p:txBody>
          </p:sp>
          <p:sp>
            <p:nvSpPr>
              <p:cNvPr id="23" name="矩形: 圆角 15"/>
              <p:cNvSpPr/>
              <p:nvPr/>
            </p:nvSpPr>
            <p:spPr>
              <a:xfrm>
                <a:off x="2038682" y="1459309"/>
                <a:ext cx="1754981" cy="264319"/>
              </a:xfrm>
              <a:prstGeom prst="roundRect">
                <a:avLst/>
              </a:prstGeom>
              <a:gradFill flip="none" rotWithShape="1">
                <a:gsLst>
                  <a:gs pos="0">
                    <a:schemeClr val="bg1">
                      <a:alpha val="80000"/>
                    </a:schemeClr>
                  </a:gs>
                  <a:gs pos="97000">
                    <a:srgbClr val="FAD496">
                      <a:lumMod val="90000"/>
                      <a:alpha val="0"/>
                    </a:srgbClr>
                  </a:gs>
                  <a:gs pos="3000">
                    <a:srgbClr val="FAD496">
                      <a:alpha val="0"/>
                    </a:srgbClr>
                  </a:gs>
                  <a:gs pos="100000">
                    <a:schemeClr val="bg1">
                      <a:alpha val="80000"/>
                    </a:schemeClr>
                  </a:gs>
                </a:gsLst>
                <a:lin ang="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CN" altLang="en-US" dirty="0">
                  <a:solidFill>
                    <a:schemeClr val="accent5"/>
                  </a:solidFill>
                </a:endParaRPr>
              </a:p>
            </p:txBody>
          </p:sp>
        </p:grpSp>
      </p:grpSp>
      <p:pic>
        <p:nvPicPr>
          <p:cNvPr id="25" name="Picture 6" descr="A screenshot of a video game&#10;&#10;Description automatically generated"/>
          <p:cNvPicPr>
            <a:picLocks noChangeAspect="1"/>
          </p:cNvPicPr>
          <p:nvPr/>
        </p:nvPicPr>
        <p:blipFill rotWithShape="1">
          <a:blip r:embed="rId3" cstate="print">
            <a:extLst>
              <a:ext uri="{BEBA8EAE-BF5A-486C-A8C5-ECC9F3942E4B}">
                <a14:imgProps xmlns:a14="http://schemas.microsoft.com/office/drawing/2010/main">
                  <a14:imgLayer r:embed="rId4">
                    <a14:imgEffect>
                      <a14:backgroundRemoval t="9231" b="96538" l="9362" r="89362">
                        <a14:foregroundMark x1="52766" y1="9231" x2="60851" y2="26923"/>
                        <a14:foregroundMark x1="21277" y1="60385" x2="27234" y2="68846"/>
                        <a14:foregroundMark x1="20000" y1="73462" x2="40851" y2="77308"/>
                        <a14:foregroundMark x1="40851" y1="77308" x2="43830" y2="75769"/>
                        <a14:foregroundMark x1="59149" y1="78077" x2="63404" y2="86923"/>
                        <a14:foregroundMark x1="39574" y1="85385" x2="42128" y2="88846"/>
                        <a14:foregroundMark x1="23404" y1="86923" x2="23404" y2="96538"/>
                        <a14:foregroundMark x1="47234" y1="80000" x2="51915" y2="84615"/>
                        <a14:foregroundMark x1="62492" y1="90385" x2="59149" y2="92308"/>
                        <a14:foregroundMark x1="63830" y1="89615" x2="62492" y2="90385"/>
                        <a14:foregroundMark x1="66383" y1="90385" x2="62979" y2="92308"/>
                        <a14:foregroundMark x1="9362" y1="39615" x2="11064" y2="47308"/>
                        <a14:backgroundMark x1="55745" y1="90385" x2="55745" y2="90385"/>
                        <a14:backgroundMark x1="55319" y1="90000" x2="56596" y2="87692"/>
                        <a14:backgroundMark x1="82426" y1="11161" x2="88861" y2="15179"/>
                        <a14:backgroundMark x1="72030" y1="11607" x2="83911" y2="13616"/>
                      </a14:backgroundRemoval>
                    </a14:imgEffect>
                  </a14:imgLayer>
                </a14:imgProps>
              </a:ext>
              <a:ext uri="{28A0092B-C50C-407E-A947-70E740481C1C}">
                <a14:useLocalDpi xmlns:a14="http://schemas.microsoft.com/office/drawing/2010/main" val="0"/>
              </a:ext>
            </a:extLst>
          </a:blip>
          <a:srcRect/>
          <a:stretch>
            <a:fillRect/>
          </a:stretch>
        </p:blipFill>
        <p:spPr>
          <a:xfrm>
            <a:off x="11016486" y="5377207"/>
            <a:ext cx="1175514" cy="13024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with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strips(downLeft)">
                                      <p:cBhvr>
                                        <p:cTn id="7" dur="500"/>
                                        <p:tgtEl>
                                          <p:spTgt spid="9">
                                            <p:txEl>
                                              <p:pRg st="0" end="0"/>
                                            </p:txEl>
                                          </p:spTgt>
                                        </p:tgtEl>
                                      </p:cBhvr>
                                    </p:animEffect>
                                  </p:childTnLst>
                                </p:cTn>
                              </p:par>
                              <p:par>
                                <p:cTn id="8" presetID="18" presetClass="entr" presetSubtype="12" fill="hold" nodeType="withEffect">
                                  <p:stCondLst>
                                    <p:cond delay="0"/>
                                  </p:stCondLst>
                                  <p:childTnLst>
                                    <p:set>
                                      <p:cBhvr>
                                        <p:cTn id="9" dur="1" fill="hold">
                                          <p:stCondLst>
                                            <p:cond delay="0"/>
                                          </p:stCondLst>
                                        </p:cTn>
                                        <p:tgtEl>
                                          <p:spTgt spid="9">
                                            <p:txEl>
                                              <p:pRg st="1" end="1"/>
                                            </p:txEl>
                                          </p:spTgt>
                                        </p:tgtEl>
                                        <p:attrNameLst>
                                          <p:attrName>style.visibility</p:attrName>
                                        </p:attrNameLst>
                                      </p:cBhvr>
                                      <p:to>
                                        <p:strVal val="visible"/>
                                      </p:to>
                                    </p:set>
                                    <p:animEffect transition="in" filter="strips(downLeft)">
                                      <p:cBhvr>
                                        <p:cTn id="10" dur="500"/>
                                        <p:tgtEl>
                                          <p:spTgt spid="9">
                                            <p:txEl>
                                              <p:pRg st="1" end="1"/>
                                            </p:txEl>
                                          </p:spTgt>
                                        </p:tgtEl>
                                      </p:cBhvr>
                                    </p:animEffect>
                                  </p:childTnLst>
                                </p:cTn>
                              </p:par>
                              <p:par>
                                <p:cTn id="11" presetID="18" presetClass="entr" presetSubtype="12" fill="hold" nodeType="withEffect">
                                  <p:stCondLst>
                                    <p:cond delay="0"/>
                                  </p:stCondLst>
                                  <p:childTnLst>
                                    <p:set>
                                      <p:cBhvr>
                                        <p:cTn id="12" dur="1" fill="hold">
                                          <p:stCondLst>
                                            <p:cond delay="0"/>
                                          </p:stCondLst>
                                        </p:cTn>
                                        <p:tgtEl>
                                          <p:spTgt spid="9">
                                            <p:txEl>
                                              <p:pRg st="2" end="2"/>
                                            </p:txEl>
                                          </p:spTgt>
                                        </p:tgtEl>
                                        <p:attrNameLst>
                                          <p:attrName>style.visibility</p:attrName>
                                        </p:attrNameLst>
                                      </p:cBhvr>
                                      <p:to>
                                        <p:strVal val="visible"/>
                                      </p:to>
                                    </p:set>
                                    <p:animEffect transition="in" filter="strips(downLeft)">
                                      <p:cBhvr>
                                        <p:cTn id="13" dur="500"/>
                                        <p:tgtEl>
                                          <p:spTgt spid="9">
                                            <p:txEl>
                                              <p:pRg st="2" end="2"/>
                                            </p:txEl>
                                          </p:spTgt>
                                        </p:tgtEl>
                                      </p:cBhvr>
                                    </p:animEffect>
                                  </p:childTnLst>
                                </p:cTn>
                              </p:par>
                              <p:par>
                                <p:cTn id="14" presetID="18" presetClass="entr" presetSubtype="12" fill="hold" nodeType="withEffect">
                                  <p:stCondLst>
                                    <p:cond delay="0"/>
                                  </p:stCondLst>
                                  <p:childTnLst>
                                    <p:set>
                                      <p:cBhvr>
                                        <p:cTn id="15" dur="1" fill="hold">
                                          <p:stCondLst>
                                            <p:cond delay="0"/>
                                          </p:stCondLst>
                                        </p:cTn>
                                        <p:tgtEl>
                                          <p:spTgt spid="9">
                                            <p:txEl>
                                              <p:pRg st="3" end="3"/>
                                            </p:txEl>
                                          </p:spTgt>
                                        </p:tgtEl>
                                        <p:attrNameLst>
                                          <p:attrName>style.visibility</p:attrName>
                                        </p:attrNameLst>
                                      </p:cBhvr>
                                      <p:to>
                                        <p:strVal val="visible"/>
                                      </p:to>
                                    </p:set>
                                    <p:animEffect transition="in" filter="strips(downLeft)">
                                      <p:cBhvr>
                                        <p:cTn id="16" dur="500"/>
                                        <p:tgtEl>
                                          <p:spTgt spid="9">
                                            <p:txEl>
                                              <p:pRg st="3" end="3"/>
                                            </p:txEl>
                                          </p:spTgt>
                                        </p:tgtEl>
                                      </p:cBhvr>
                                    </p:animEffect>
                                  </p:childTnLst>
                                </p:cTn>
                              </p:par>
                              <p:par>
                                <p:cTn id="17" presetID="18" presetClass="entr" presetSubtype="12" fill="hold" nodeType="with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strips(downLeft)">
                                      <p:cBhvr>
                                        <p:cTn id="1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txBox="1"/>
          <p:nvPr/>
        </p:nvSpPr>
        <p:spPr>
          <a:xfrm>
            <a:off x="669924" y="1"/>
            <a:ext cx="10850563" cy="1028699"/>
          </a:xfrm>
          <a:prstGeom prst="rect">
            <a:avLst/>
          </a:prstGeom>
        </p:spPr>
        <p:txBody>
          <a:bodyPr/>
          <a:lstStyle>
            <a:lvl1pPr algn="l" defTabSz="914400" rtl="0" eaLnBrk="1" latinLnBrk="0" hangingPunct="1">
              <a:lnSpc>
                <a:spcPct val="90000"/>
              </a:lnSpc>
              <a:spcBef>
                <a:spcPct val="0"/>
              </a:spcBef>
              <a:buNone/>
              <a:defRPr sz="2800" b="0" kern="1200">
                <a:solidFill>
                  <a:schemeClr val="bg1"/>
                </a:solidFill>
                <a:latin typeface="+mj-lt"/>
                <a:ea typeface="+mj-ea"/>
                <a:cs typeface="+mj-cs"/>
              </a:defRPr>
            </a:lvl1pPr>
          </a:lstStyle>
          <a:p>
            <a:endParaRPr lang="en-US" altLang="zh-CN" dirty="0"/>
          </a:p>
          <a:p>
            <a:r>
              <a:rPr lang="en-US" altLang="zh-CN" dirty="0"/>
              <a:t>D. P-code —— </a:t>
            </a:r>
            <a:r>
              <a:rPr lang="zh-CN" altLang="en-US" dirty="0"/>
              <a:t>编译器定义文件</a:t>
            </a:r>
            <a:endParaRPr lang="zh-CN" altLang="en-US" dirty="0"/>
          </a:p>
        </p:txBody>
      </p:sp>
      <p:sp>
        <p:nvSpPr>
          <p:cNvPr id="6" name="文本框 5"/>
          <p:cNvSpPr txBox="1"/>
          <p:nvPr/>
        </p:nvSpPr>
        <p:spPr>
          <a:xfrm>
            <a:off x="669924" y="839496"/>
            <a:ext cx="3070226" cy="369332"/>
          </a:xfrm>
          <a:prstGeom prst="rect">
            <a:avLst/>
          </a:prstGeom>
          <a:noFill/>
        </p:spPr>
        <p:txBody>
          <a:bodyPr wrap="square" rtlCol="0">
            <a:spAutoFit/>
          </a:bodyPr>
          <a:lstStyle/>
          <a:p>
            <a:r>
              <a:rPr lang="en-US" altLang="zh-CN" dirty="0">
                <a:solidFill>
                  <a:schemeClr val="bg1"/>
                </a:solidFill>
                <a:latin typeface="+mn-ea"/>
              </a:rPr>
              <a:t>P-codes</a:t>
            </a:r>
            <a:endParaRPr lang="zh-CN" altLang="en-US" dirty="0">
              <a:solidFill>
                <a:schemeClr val="bg1"/>
              </a:solidFill>
              <a:latin typeface="+mn-ea"/>
            </a:endParaRPr>
          </a:p>
        </p:txBody>
      </p:sp>
      <p:sp>
        <p:nvSpPr>
          <p:cNvPr id="9" name="文本框 8"/>
          <p:cNvSpPr txBox="1"/>
          <p:nvPr/>
        </p:nvSpPr>
        <p:spPr>
          <a:xfrm>
            <a:off x="1276350" y="1334487"/>
            <a:ext cx="9525000" cy="1290033"/>
          </a:xfrm>
          <a:prstGeom prst="rect">
            <a:avLst/>
          </a:prstGeom>
          <a:noFill/>
        </p:spPr>
        <p:txBody>
          <a:bodyPr wrap="square" rtlCol="0">
            <a:spAutoFit/>
          </a:bodyPr>
          <a:lstStyle/>
          <a:p>
            <a:pPr>
              <a:lnSpc>
                <a:spcPct val="150000"/>
              </a:lnSpc>
            </a:pPr>
            <a:r>
              <a:rPr lang="en-US" altLang="zh-CN" dirty="0" err="1">
                <a:solidFill>
                  <a:schemeClr val="tx2"/>
                </a:solidFill>
                <a:latin typeface="+mn-ea"/>
              </a:rPr>
              <a:t>Ghidra</a:t>
            </a:r>
            <a:r>
              <a:rPr lang="en-US" altLang="zh-CN" dirty="0">
                <a:solidFill>
                  <a:schemeClr val="tx2"/>
                </a:solidFill>
                <a:latin typeface="+mn-ea"/>
              </a:rPr>
              <a:t> </a:t>
            </a:r>
            <a:r>
              <a:rPr lang="zh-CN" altLang="en-US" dirty="0">
                <a:solidFill>
                  <a:schemeClr val="tx2"/>
                </a:solidFill>
                <a:latin typeface="+mn-ea"/>
              </a:rPr>
              <a:t>支持多种处理器架构（</a:t>
            </a:r>
            <a:r>
              <a:rPr lang="en-US" altLang="zh-CN" dirty="0">
                <a:solidFill>
                  <a:schemeClr val="tx2"/>
                </a:solidFill>
                <a:latin typeface="+mn-ea"/>
              </a:rPr>
              <a:t>ISA</a:t>
            </a:r>
            <a:r>
              <a:rPr lang="zh-CN" altLang="en-US" dirty="0">
                <a:solidFill>
                  <a:schemeClr val="tx2"/>
                </a:solidFill>
                <a:latin typeface="+mn-ea"/>
              </a:rPr>
              <a:t>）的反编译，包括一些老旧的、不常使用的</a:t>
            </a:r>
            <a:r>
              <a:rPr lang="en-US" altLang="zh-CN" dirty="0">
                <a:solidFill>
                  <a:schemeClr val="tx2"/>
                </a:solidFill>
                <a:latin typeface="+mn-ea"/>
              </a:rPr>
              <a:t>ISA</a:t>
            </a:r>
            <a:r>
              <a:rPr lang="zh-CN" altLang="en-US" dirty="0">
                <a:solidFill>
                  <a:schemeClr val="tx2"/>
                </a:solidFill>
                <a:latin typeface="+mn-ea"/>
              </a:rPr>
              <a:t>。在</a:t>
            </a:r>
            <a:r>
              <a:rPr lang="en-US" altLang="zh-CN" dirty="0" err="1">
                <a:solidFill>
                  <a:schemeClr val="tx2"/>
                </a:solidFill>
                <a:latin typeface="+mn-ea"/>
              </a:rPr>
              <a:t>Ghidra</a:t>
            </a:r>
            <a:r>
              <a:rPr lang="zh-CN" altLang="en-US" dirty="0">
                <a:solidFill>
                  <a:schemeClr val="tx2"/>
                </a:solidFill>
                <a:latin typeface="+mn-ea"/>
              </a:rPr>
              <a:t>中，可添加自定义</a:t>
            </a:r>
            <a:r>
              <a:rPr lang="en-US" altLang="zh-CN" dirty="0">
                <a:solidFill>
                  <a:schemeClr val="tx2"/>
                </a:solidFill>
                <a:latin typeface="+mn-ea"/>
              </a:rPr>
              <a:t>ISA</a:t>
            </a:r>
            <a:r>
              <a:rPr lang="zh-CN" altLang="en-US" dirty="0">
                <a:solidFill>
                  <a:schemeClr val="tx2"/>
                </a:solidFill>
                <a:latin typeface="+mn-ea"/>
              </a:rPr>
              <a:t>，以完成对自定义</a:t>
            </a:r>
            <a:r>
              <a:rPr lang="en-US" altLang="zh-CN" dirty="0">
                <a:solidFill>
                  <a:schemeClr val="tx2"/>
                </a:solidFill>
                <a:latin typeface="+mn-ea"/>
              </a:rPr>
              <a:t>ISA</a:t>
            </a:r>
            <a:r>
              <a:rPr lang="zh-CN" altLang="en-US" dirty="0">
                <a:solidFill>
                  <a:schemeClr val="tx2"/>
                </a:solidFill>
                <a:latin typeface="+mn-ea"/>
              </a:rPr>
              <a:t>的反编译。</a:t>
            </a:r>
            <a:endParaRPr lang="en-US" altLang="zh-CN" dirty="0">
              <a:solidFill>
                <a:schemeClr val="tx2"/>
              </a:solidFill>
              <a:latin typeface="+mn-ea"/>
            </a:endParaRPr>
          </a:p>
          <a:p>
            <a:pPr>
              <a:lnSpc>
                <a:spcPct val="150000"/>
              </a:lnSpc>
            </a:pPr>
            <a:r>
              <a:rPr lang="en-US" altLang="zh-CN" dirty="0" err="1">
                <a:solidFill>
                  <a:schemeClr val="tx2"/>
                </a:solidFill>
                <a:latin typeface="+mn-ea"/>
              </a:rPr>
              <a:t>Ghidra</a:t>
            </a:r>
            <a:r>
              <a:rPr lang="en-US" altLang="zh-CN" dirty="0">
                <a:solidFill>
                  <a:schemeClr val="tx2"/>
                </a:solidFill>
                <a:latin typeface="+mn-ea"/>
              </a:rPr>
              <a:t> </a:t>
            </a:r>
            <a:r>
              <a:rPr lang="zh-CN" altLang="en-US" dirty="0">
                <a:solidFill>
                  <a:schemeClr val="tx2"/>
                </a:solidFill>
                <a:latin typeface="+mn-ea"/>
              </a:rPr>
              <a:t>通过</a:t>
            </a:r>
            <a:r>
              <a:rPr lang="en-US" altLang="zh-CN" dirty="0">
                <a:solidFill>
                  <a:srgbClr val="00B0F0"/>
                </a:solidFill>
                <a:latin typeface="+mn-ea"/>
              </a:rPr>
              <a:t>ISA</a:t>
            </a:r>
            <a:r>
              <a:rPr lang="zh-CN" altLang="en-US" dirty="0">
                <a:solidFill>
                  <a:srgbClr val="00B0F0"/>
                </a:solidFill>
                <a:latin typeface="+mn-ea"/>
              </a:rPr>
              <a:t>定义文件</a:t>
            </a:r>
            <a:r>
              <a:rPr lang="zh-CN" altLang="en-US" dirty="0">
                <a:solidFill>
                  <a:schemeClr val="tx2"/>
                </a:solidFill>
                <a:latin typeface="+mn-ea"/>
              </a:rPr>
              <a:t>定义</a:t>
            </a:r>
            <a:r>
              <a:rPr lang="en-US" altLang="zh-CN" dirty="0">
                <a:solidFill>
                  <a:schemeClr val="tx2"/>
                </a:solidFill>
                <a:latin typeface="+mn-ea"/>
              </a:rPr>
              <a:t>ISA</a:t>
            </a:r>
            <a:r>
              <a:rPr lang="zh-CN" altLang="en-US" dirty="0">
                <a:solidFill>
                  <a:schemeClr val="tx2"/>
                </a:solidFill>
                <a:latin typeface="+mn-ea"/>
              </a:rPr>
              <a:t>，相关文件保存于 </a:t>
            </a:r>
            <a:r>
              <a:rPr lang="en-US" altLang="zh-CN" dirty="0" err="1">
                <a:solidFill>
                  <a:schemeClr val="tx2"/>
                </a:solidFill>
                <a:latin typeface="+mn-ea"/>
              </a:rPr>
              <a:t>Ghidra</a:t>
            </a:r>
            <a:r>
              <a:rPr lang="en-US" altLang="zh-CN" dirty="0">
                <a:solidFill>
                  <a:schemeClr val="tx2"/>
                </a:solidFill>
                <a:latin typeface="+mn-ea"/>
              </a:rPr>
              <a:t> </a:t>
            </a:r>
            <a:r>
              <a:rPr lang="zh-CN" altLang="en-US" dirty="0">
                <a:solidFill>
                  <a:schemeClr val="tx2"/>
                </a:solidFill>
                <a:latin typeface="+mn-ea"/>
              </a:rPr>
              <a:t>根目录下 </a:t>
            </a:r>
            <a:r>
              <a:rPr lang="en-US" altLang="zh-CN" dirty="0">
                <a:solidFill>
                  <a:schemeClr val="accent1"/>
                </a:solidFill>
                <a:latin typeface="+mn-ea"/>
              </a:rPr>
              <a:t>/Processors</a:t>
            </a:r>
            <a:r>
              <a:rPr lang="en-US" altLang="zh-CN" dirty="0">
                <a:solidFill>
                  <a:schemeClr val="tx2"/>
                </a:solidFill>
                <a:latin typeface="+mn-ea"/>
              </a:rPr>
              <a:t> </a:t>
            </a:r>
            <a:r>
              <a:rPr lang="zh-CN" altLang="en-US" dirty="0">
                <a:solidFill>
                  <a:schemeClr val="tx2"/>
                </a:solidFill>
                <a:latin typeface="+mn-ea"/>
              </a:rPr>
              <a:t>中。</a:t>
            </a:r>
            <a:endParaRPr lang="en-US" altLang="zh-CN" dirty="0">
              <a:solidFill>
                <a:srgbClr val="00B0F0"/>
              </a:solidFill>
              <a:latin typeface="+mn-ea"/>
            </a:endParaRPr>
          </a:p>
        </p:txBody>
      </p:sp>
      <p:grpSp>
        <p:nvGrpSpPr>
          <p:cNvPr id="10" name="Group 93"/>
          <p:cNvGrpSpPr/>
          <p:nvPr/>
        </p:nvGrpSpPr>
        <p:grpSpPr>
          <a:xfrm>
            <a:off x="2774821" y="3165678"/>
            <a:ext cx="6030732" cy="3513929"/>
            <a:chOff x="537147" y="1327150"/>
            <a:chExt cx="4758055" cy="3525100"/>
          </a:xfrm>
        </p:grpSpPr>
        <p:sp>
          <p:nvSpPr>
            <p:cNvPr id="12" name="矩形: 边框"/>
            <p:cNvSpPr/>
            <p:nvPr/>
          </p:nvSpPr>
          <p:spPr>
            <a:xfrm>
              <a:off x="537147" y="1457540"/>
              <a:ext cx="4758055" cy="3394710"/>
            </a:xfrm>
            <a:prstGeom prst="roundRect">
              <a:avLst>
                <a:gd name="adj" fmla="val 3499"/>
              </a:avLst>
            </a:prstGeom>
            <a:solidFill>
              <a:srgbClr val="F8F5EA"/>
            </a:solidFill>
            <a:ln>
              <a:noFill/>
            </a:ln>
            <a:effectLst>
              <a:outerShdw blurRad="50800" dist="38100" dir="8100000" algn="tr" rotWithShape="0">
                <a:prstClr val="black">
                  <a:alpha val="40000"/>
                </a:prstClr>
              </a:outerShdw>
            </a:effectLst>
          </p:spPr>
          <p:style>
            <a:lnRef idx="0">
              <a:scrgbClr r="0" g="0" b="0"/>
            </a:lnRef>
            <a:fillRef idx="0">
              <a:scrgbClr r="0" g="0" b="0"/>
            </a:fillRef>
            <a:effectRef idx="0">
              <a:scrgbClr r="0" g="0" b="0"/>
            </a:effectRef>
            <a:fontRef idx="minor">
              <a:schemeClr val="lt1"/>
            </a:fontRef>
          </p:style>
          <p:txBody>
            <a:bodyPr rtlCol="0" anchor="ctr"/>
            <a:lstStyle/>
            <a:p>
              <a:pPr algn="ctr"/>
              <a:endParaRPr lang="zh-CN" altLang="en-US"/>
            </a:p>
          </p:txBody>
        </p:sp>
        <p:sp>
          <p:nvSpPr>
            <p:cNvPr id="13" name="矩形: 渐变背景"/>
            <p:cNvSpPr/>
            <p:nvPr/>
          </p:nvSpPr>
          <p:spPr>
            <a:xfrm>
              <a:off x="693341" y="1593238"/>
              <a:ext cx="4449462" cy="2464627"/>
            </a:xfrm>
            <a:prstGeom prst="roundRect">
              <a:avLst>
                <a:gd name="adj" fmla="val 3499"/>
              </a:avLst>
            </a:prstGeom>
            <a:gradFill flip="none" rotWithShape="1">
              <a:gsLst>
                <a:gs pos="0">
                  <a:srgbClr val="AADEF1">
                    <a:shade val="30000"/>
                    <a:satMod val="115000"/>
                  </a:srgbClr>
                </a:gs>
                <a:gs pos="50000">
                  <a:srgbClr val="AADEF1">
                    <a:shade val="67500"/>
                    <a:satMod val="115000"/>
                  </a:srgbClr>
                </a:gs>
                <a:gs pos="100000">
                  <a:srgbClr val="AADEF1">
                    <a:shade val="100000"/>
                    <a:satMod val="115000"/>
                  </a:srgbClr>
                </a:gs>
              </a:gsLst>
              <a:lin ang="540000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CN" altLang="en-US" dirty="0"/>
            </a:p>
          </p:txBody>
        </p:sp>
        <p:sp>
          <p:nvSpPr>
            <p:cNvPr id="14" name="矩形: 图片"/>
            <p:cNvSpPr/>
            <p:nvPr/>
          </p:nvSpPr>
          <p:spPr>
            <a:xfrm>
              <a:off x="693341" y="1593238"/>
              <a:ext cx="4449462" cy="2464627"/>
            </a:xfrm>
            <a:prstGeom prst="roundRect">
              <a:avLst>
                <a:gd name="adj" fmla="val 3499"/>
              </a:avLst>
            </a:prstGeom>
            <a:blipFill>
              <a:blip r:embed="rId1">
                <a:extLst>
                  <a:ext uri="{28A0092B-C50C-407E-A947-70E740481C1C}">
                    <a14:useLocalDpi xmlns:a14="http://schemas.microsoft.com/office/drawing/2010/main" val="0"/>
                  </a:ext>
                </a:extLst>
              </a:blip>
              <a:stretch>
                <a:fillRect/>
              </a:stretch>
            </a:blip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CN" altLang="en-US" dirty="0"/>
            </a:p>
          </p:txBody>
        </p:sp>
        <p:sp>
          <p:nvSpPr>
            <p:cNvPr id="15" name="文本框 9"/>
            <p:cNvSpPr txBox="1"/>
            <p:nvPr/>
          </p:nvSpPr>
          <p:spPr>
            <a:xfrm>
              <a:off x="674783" y="4124540"/>
              <a:ext cx="2273885" cy="401382"/>
            </a:xfrm>
            <a:prstGeom prst="rect">
              <a:avLst/>
            </a:prstGeom>
            <a:noFill/>
          </p:spPr>
          <p:txBody>
            <a:bodyPr wrap="square" rtlCol="0">
              <a:spAutoFit/>
            </a:bodyPr>
            <a:lstStyle/>
            <a:p>
              <a:r>
                <a:rPr lang="en-US" altLang="zh-CN" sz="2000" b="1" dirty="0">
                  <a:solidFill>
                    <a:srgbClr val="9CBD49"/>
                  </a:solidFill>
                  <a:latin typeface="+mn-ea"/>
                </a:rPr>
                <a:t>Processors</a:t>
              </a:r>
              <a:r>
                <a:rPr lang="zh-CN" altLang="en-US" sz="2000" b="1" dirty="0">
                  <a:solidFill>
                    <a:srgbClr val="9CBD49"/>
                  </a:solidFill>
                </a:rPr>
                <a:t>目录</a:t>
              </a:r>
              <a:endParaRPr lang="zh-CN" altLang="en-US" sz="2000" b="1" dirty="0">
                <a:solidFill>
                  <a:srgbClr val="9CBD49"/>
                </a:solidFill>
              </a:endParaRPr>
            </a:p>
          </p:txBody>
        </p:sp>
        <p:sp>
          <p:nvSpPr>
            <p:cNvPr id="16" name="文本框 10"/>
            <p:cNvSpPr txBox="1"/>
            <p:nvPr/>
          </p:nvSpPr>
          <p:spPr>
            <a:xfrm>
              <a:off x="693340" y="4495475"/>
              <a:ext cx="2134083" cy="262442"/>
            </a:xfrm>
            <a:prstGeom prst="rect">
              <a:avLst/>
            </a:prstGeom>
            <a:noFill/>
          </p:spPr>
          <p:txBody>
            <a:bodyPr wrap="square" rtlCol="0">
              <a:spAutoFit/>
            </a:bodyPr>
            <a:lstStyle/>
            <a:p>
              <a:r>
                <a:rPr lang="zh-CN" altLang="en-US" sz="1100" b="1" dirty="0">
                  <a:solidFill>
                    <a:srgbClr val="5B554E"/>
                  </a:solidFill>
                </a:rPr>
                <a:t>包含所有常用</a:t>
              </a:r>
              <a:r>
                <a:rPr lang="en-US" altLang="zh-CN" sz="1100" b="1" dirty="0">
                  <a:solidFill>
                    <a:srgbClr val="5B554E"/>
                  </a:solidFill>
                  <a:latin typeface="+mn-ea"/>
                </a:rPr>
                <a:t>ISA</a:t>
              </a:r>
              <a:r>
                <a:rPr lang="zh-CN" altLang="en-US" sz="1100" b="1" dirty="0">
                  <a:solidFill>
                    <a:srgbClr val="5B554E"/>
                  </a:solidFill>
                </a:rPr>
                <a:t>的相关定义</a:t>
              </a:r>
              <a:endParaRPr lang="zh-CN" altLang="en-US" sz="1100" b="1" dirty="0">
                <a:solidFill>
                  <a:srgbClr val="5B554E"/>
                </a:solidFill>
              </a:endParaRPr>
            </a:p>
          </p:txBody>
        </p:sp>
        <p:grpSp>
          <p:nvGrpSpPr>
            <p:cNvPr id="17" name="胶带"/>
            <p:cNvGrpSpPr/>
            <p:nvPr/>
          </p:nvGrpSpPr>
          <p:grpSpPr>
            <a:xfrm>
              <a:off x="2038682" y="1327150"/>
              <a:ext cx="1754983" cy="396479"/>
              <a:chOff x="2038682" y="1327150"/>
              <a:chExt cx="1754983" cy="396479"/>
            </a:xfrm>
          </p:grpSpPr>
          <p:sp>
            <p:nvSpPr>
              <p:cNvPr id="18" name="矩形: 圆角 16"/>
              <p:cNvSpPr/>
              <p:nvPr/>
            </p:nvSpPr>
            <p:spPr>
              <a:xfrm flipV="1">
                <a:off x="2038684" y="1327150"/>
                <a:ext cx="1754981" cy="264319"/>
              </a:xfrm>
              <a:prstGeom prst="roundRect">
                <a:avLst/>
              </a:prstGeom>
              <a:blipFill>
                <a:blip r:embed="rId2"/>
                <a:tile tx="0" ty="0" sx="100000" sy="100000" flip="none" algn="tl"/>
              </a:blip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CN" altLang="en-US"/>
              </a:p>
            </p:txBody>
          </p:sp>
          <p:sp>
            <p:nvSpPr>
              <p:cNvPr id="19" name="矩形: 圆角 17"/>
              <p:cNvSpPr/>
              <p:nvPr/>
            </p:nvSpPr>
            <p:spPr>
              <a:xfrm flipV="1">
                <a:off x="2038684" y="1327150"/>
                <a:ext cx="1754981" cy="264319"/>
              </a:xfrm>
              <a:prstGeom prst="roundRect">
                <a:avLst/>
              </a:prstGeom>
              <a:gradFill flip="none" rotWithShape="1">
                <a:gsLst>
                  <a:gs pos="0">
                    <a:srgbClr val="F9CF8A">
                      <a:lumMod val="90000"/>
                      <a:alpha val="70000"/>
                    </a:srgbClr>
                  </a:gs>
                  <a:gs pos="50000">
                    <a:srgbClr val="FAD496">
                      <a:lumMod val="90000"/>
                      <a:alpha val="70000"/>
                    </a:srgbClr>
                  </a:gs>
                  <a:gs pos="100000">
                    <a:srgbClr val="FBDBA2">
                      <a:shade val="100000"/>
                      <a:satMod val="115000"/>
                      <a:lumMod val="90000"/>
                      <a:alpha val="70000"/>
                    </a:srgb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CN" altLang="en-US"/>
              </a:p>
            </p:txBody>
          </p:sp>
          <p:sp>
            <p:nvSpPr>
              <p:cNvPr id="20" name="矩形: 圆角 18"/>
              <p:cNvSpPr/>
              <p:nvPr/>
            </p:nvSpPr>
            <p:spPr>
              <a:xfrm flipV="1">
                <a:off x="2038683" y="1327151"/>
                <a:ext cx="1754981" cy="264319"/>
              </a:xfrm>
              <a:prstGeom prst="roundRect">
                <a:avLst/>
              </a:prstGeom>
              <a:gradFill flip="none" rotWithShape="1">
                <a:gsLst>
                  <a:gs pos="0">
                    <a:schemeClr val="bg1">
                      <a:alpha val="80000"/>
                    </a:schemeClr>
                  </a:gs>
                  <a:gs pos="97000">
                    <a:srgbClr val="FAD496">
                      <a:lumMod val="90000"/>
                      <a:alpha val="0"/>
                    </a:srgbClr>
                  </a:gs>
                  <a:gs pos="3000">
                    <a:srgbClr val="FAD496">
                      <a:alpha val="0"/>
                    </a:srgbClr>
                  </a:gs>
                  <a:gs pos="100000">
                    <a:schemeClr val="bg1">
                      <a:alpha val="80000"/>
                    </a:schemeClr>
                  </a:gs>
                </a:gsLst>
                <a:lin ang="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CN" altLang="en-US"/>
              </a:p>
            </p:txBody>
          </p:sp>
          <p:sp>
            <p:nvSpPr>
              <p:cNvPr id="21" name="矩形: 圆角 13"/>
              <p:cNvSpPr/>
              <p:nvPr/>
            </p:nvSpPr>
            <p:spPr>
              <a:xfrm>
                <a:off x="2038683" y="1459310"/>
                <a:ext cx="1754981" cy="264319"/>
              </a:xfrm>
              <a:prstGeom prst="roundRect">
                <a:avLst/>
              </a:prstGeom>
              <a:blipFill>
                <a:blip r:embed="rId2"/>
                <a:tile tx="0" ty="0" sx="100000" sy="100000" flip="none" algn="tl"/>
              </a:blip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CN" altLang="en-US"/>
              </a:p>
            </p:txBody>
          </p:sp>
          <p:sp>
            <p:nvSpPr>
              <p:cNvPr id="22" name="矩形: 圆角 14"/>
              <p:cNvSpPr/>
              <p:nvPr/>
            </p:nvSpPr>
            <p:spPr>
              <a:xfrm>
                <a:off x="2038683" y="1459310"/>
                <a:ext cx="1754981" cy="264319"/>
              </a:xfrm>
              <a:prstGeom prst="roundRect">
                <a:avLst/>
              </a:prstGeom>
              <a:gradFill flip="none" rotWithShape="1">
                <a:gsLst>
                  <a:gs pos="0">
                    <a:srgbClr val="F9CF8A">
                      <a:alpha val="70000"/>
                      <a:lumMod val="100000"/>
                    </a:srgbClr>
                  </a:gs>
                  <a:gs pos="50000">
                    <a:srgbClr val="FAD496">
                      <a:alpha val="70000"/>
                      <a:lumMod val="100000"/>
                    </a:srgbClr>
                  </a:gs>
                  <a:gs pos="100000">
                    <a:srgbClr val="FBDBA2">
                      <a:shade val="100000"/>
                      <a:satMod val="115000"/>
                      <a:lumMod val="90000"/>
                      <a:alpha val="70000"/>
                    </a:srgb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CN" altLang="en-US"/>
              </a:p>
            </p:txBody>
          </p:sp>
          <p:sp>
            <p:nvSpPr>
              <p:cNvPr id="23" name="矩形: 圆角 15"/>
              <p:cNvSpPr/>
              <p:nvPr/>
            </p:nvSpPr>
            <p:spPr>
              <a:xfrm>
                <a:off x="2038682" y="1459309"/>
                <a:ext cx="1754981" cy="264319"/>
              </a:xfrm>
              <a:prstGeom prst="roundRect">
                <a:avLst/>
              </a:prstGeom>
              <a:gradFill flip="none" rotWithShape="1">
                <a:gsLst>
                  <a:gs pos="0">
                    <a:schemeClr val="bg1">
                      <a:alpha val="80000"/>
                    </a:schemeClr>
                  </a:gs>
                  <a:gs pos="97000">
                    <a:srgbClr val="FAD496">
                      <a:lumMod val="90000"/>
                      <a:alpha val="0"/>
                    </a:srgbClr>
                  </a:gs>
                  <a:gs pos="3000">
                    <a:srgbClr val="FAD496">
                      <a:alpha val="0"/>
                    </a:srgbClr>
                  </a:gs>
                  <a:gs pos="100000">
                    <a:schemeClr val="bg1">
                      <a:alpha val="80000"/>
                    </a:schemeClr>
                  </a:gs>
                </a:gsLst>
                <a:lin ang="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CN" altLang="en-US" dirty="0">
                  <a:solidFill>
                    <a:schemeClr val="accent5"/>
                  </a:solidFill>
                </a:endParaRPr>
              </a:p>
            </p:txBody>
          </p:sp>
        </p:grpSp>
      </p:grpSp>
      <p:pic>
        <p:nvPicPr>
          <p:cNvPr id="25" name="Picture 4" descr="A screenshot of a video game&#10;&#10;Description automatically generated"/>
          <p:cNvPicPr>
            <a:picLocks noChangeAspect="1"/>
          </p:cNvPicPr>
          <p:nvPr/>
        </p:nvPicPr>
        <p:blipFill rotWithShape="1">
          <a:blip r:embed="rId3" cstate="print">
            <a:extLst>
              <a:ext uri="{BEBA8EAE-BF5A-486C-A8C5-ECC9F3942E4B}">
                <a14:imgProps xmlns:a14="http://schemas.microsoft.com/office/drawing/2010/main">
                  <a14:imgLayer r:embed="rId4">
                    <a14:imgEffect>
                      <a14:backgroundRemoval t="10000" b="92410" l="9909" r="89977">
                        <a14:foregroundMark x1="41116" y1="92410" x2="44305" y2="85301"/>
                        <a14:backgroundMark x1="71412" y1="63253" x2="64465" y2="77470"/>
                        <a14:backgroundMark x1="61959" y1="80000" x2="60251" y2="91566"/>
                      </a14:backgroundRemoval>
                    </a14:imgEffect>
                  </a14:imgLayer>
                </a14:imgProps>
              </a:ext>
              <a:ext uri="{28A0092B-C50C-407E-A947-70E740481C1C}">
                <a14:useLocalDpi xmlns:a14="http://schemas.microsoft.com/office/drawing/2010/main" val="0"/>
              </a:ext>
            </a:extLst>
          </a:blip>
          <a:srcRect/>
          <a:stretch>
            <a:fillRect/>
          </a:stretch>
        </p:blipFill>
        <p:spPr>
          <a:xfrm>
            <a:off x="10652166" y="5190423"/>
            <a:ext cx="1615900" cy="1527559"/>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with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strips(downLeft)">
                                      <p:cBhvr>
                                        <p:cTn id="7" dur="500"/>
                                        <p:tgtEl>
                                          <p:spTgt spid="9">
                                            <p:txEl>
                                              <p:pRg st="0" end="0"/>
                                            </p:txEl>
                                          </p:spTgt>
                                        </p:tgtEl>
                                      </p:cBhvr>
                                    </p:animEffect>
                                  </p:childTnLst>
                                </p:cTn>
                              </p:par>
                              <p:par>
                                <p:cTn id="8" presetID="18" presetClass="entr" presetSubtype="12" fill="hold" nodeType="withEffect">
                                  <p:stCondLst>
                                    <p:cond delay="0"/>
                                  </p:stCondLst>
                                  <p:childTnLst>
                                    <p:set>
                                      <p:cBhvr>
                                        <p:cTn id="9" dur="1" fill="hold">
                                          <p:stCondLst>
                                            <p:cond delay="0"/>
                                          </p:stCondLst>
                                        </p:cTn>
                                        <p:tgtEl>
                                          <p:spTgt spid="9">
                                            <p:txEl>
                                              <p:pRg st="1" end="1"/>
                                            </p:txEl>
                                          </p:spTgt>
                                        </p:tgtEl>
                                        <p:attrNameLst>
                                          <p:attrName>style.visibility</p:attrName>
                                        </p:attrNameLst>
                                      </p:cBhvr>
                                      <p:to>
                                        <p:strVal val="visible"/>
                                      </p:to>
                                    </p:set>
                                    <p:animEffect transition="in" filter="strips(downLeft)">
                                      <p:cBhvr>
                                        <p:cTn id="10" dur="500"/>
                                        <p:tgtEl>
                                          <p:spTgt spid="9">
                                            <p:txEl>
                                              <p:pRg st="1" end="1"/>
                                            </p:txEl>
                                          </p:spTgt>
                                        </p:tgtEl>
                                      </p:cBhvr>
                                    </p:animEffect>
                                  </p:childTnLst>
                                </p:cTn>
                              </p:par>
                              <p:par>
                                <p:cTn id="11" presetID="18" presetClass="entr" presetSubtype="12"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strips(downLeft)">
                                      <p:cBhvr>
                                        <p:cTn id="1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txBox="1"/>
          <p:nvPr/>
        </p:nvSpPr>
        <p:spPr>
          <a:xfrm>
            <a:off x="669924" y="1"/>
            <a:ext cx="10850563" cy="1028699"/>
          </a:xfrm>
          <a:prstGeom prst="rect">
            <a:avLst/>
          </a:prstGeom>
        </p:spPr>
        <p:txBody>
          <a:bodyPr/>
          <a:lstStyle>
            <a:lvl1pPr algn="l" defTabSz="914400" rtl="0" eaLnBrk="1" latinLnBrk="0" hangingPunct="1">
              <a:lnSpc>
                <a:spcPct val="90000"/>
              </a:lnSpc>
              <a:spcBef>
                <a:spcPct val="0"/>
              </a:spcBef>
              <a:buNone/>
              <a:defRPr sz="2800" b="0" kern="1200">
                <a:solidFill>
                  <a:schemeClr val="bg1"/>
                </a:solidFill>
                <a:latin typeface="+mj-lt"/>
                <a:ea typeface="+mj-ea"/>
                <a:cs typeface="+mj-cs"/>
              </a:defRPr>
            </a:lvl1pPr>
          </a:lstStyle>
          <a:p>
            <a:endParaRPr lang="en-US" altLang="zh-CN" dirty="0"/>
          </a:p>
          <a:p>
            <a:r>
              <a:rPr lang="en-US" altLang="zh-CN" dirty="0"/>
              <a:t>D. P-code —— </a:t>
            </a:r>
            <a:r>
              <a:rPr lang="zh-CN" altLang="en-US" dirty="0"/>
              <a:t>编译器定义文件</a:t>
            </a:r>
            <a:endParaRPr lang="zh-CN" altLang="en-US" dirty="0"/>
          </a:p>
        </p:txBody>
      </p:sp>
      <p:sp>
        <p:nvSpPr>
          <p:cNvPr id="6" name="文本框 5"/>
          <p:cNvSpPr txBox="1"/>
          <p:nvPr/>
        </p:nvSpPr>
        <p:spPr>
          <a:xfrm>
            <a:off x="669924" y="839496"/>
            <a:ext cx="3070226" cy="369332"/>
          </a:xfrm>
          <a:prstGeom prst="rect">
            <a:avLst/>
          </a:prstGeom>
          <a:noFill/>
        </p:spPr>
        <p:txBody>
          <a:bodyPr wrap="square" rtlCol="0">
            <a:spAutoFit/>
          </a:bodyPr>
          <a:lstStyle/>
          <a:p>
            <a:r>
              <a:rPr lang="en-US" altLang="zh-CN" dirty="0">
                <a:solidFill>
                  <a:schemeClr val="bg1"/>
                </a:solidFill>
                <a:latin typeface="+mn-ea"/>
              </a:rPr>
              <a:t>P-codes</a:t>
            </a:r>
            <a:endParaRPr lang="zh-CN" altLang="en-US" dirty="0">
              <a:solidFill>
                <a:schemeClr val="bg1"/>
              </a:solidFill>
              <a:latin typeface="+mn-ea"/>
            </a:endParaRPr>
          </a:p>
        </p:txBody>
      </p:sp>
      <p:sp>
        <p:nvSpPr>
          <p:cNvPr id="9" name="文本框 8"/>
          <p:cNvSpPr txBox="1"/>
          <p:nvPr/>
        </p:nvSpPr>
        <p:spPr>
          <a:xfrm>
            <a:off x="1276350" y="1334487"/>
            <a:ext cx="9525000" cy="3367525"/>
          </a:xfrm>
          <a:prstGeom prst="rect">
            <a:avLst/>
          </a:prstGeom>
          <a:noFill/>
        </p:spPr>
        <p:txBody>
          <a:bodyPr wrap="square" rtlCol="0">
            <a:spAutoFit/>
          </a:bodyPr>
          <a:lstStyle/>
          <a:p>
            <a:pPr>
              <a:lnSpc>
                <a:spcPct val="150000"/>
              </a:lnSpc>
            </a:pPr>
            <a:r>
              <a:rPr lang="en-US" altLang="zh-CN" dirty="0">
                <a:solidFill>
                  <a:schemeClr val="tx2"/>
                </a:solidFill>
                <a:latin typeface="+mn-ea"/>
              </a:rPr>
              <a:t>ISA</a:t>
            </a:r>
            <a:r>
              <a:rPr lang="zh-CN" altLang="en-US" dirty="0">
                <a:solidFill>
                  <a:schemeClr val="tx2"/>
                </a:solidFill>
                <a:latin typeface="+mn-ea"/>
              </a:rPr>
              <a:t>定义文件有多个后缀名，不同后缀名用于定义不同的内容。</a:t>
            </a:r>
            <a:endParaRPr lang="en-US" altLang="zh-CN" dirty="0">
              <a:solidFill>
                <a:schemeClr val="tx2"/>
              </a:solidFill>
              <a:latin typeface="+mn-ea"/>
            </a:endParaRPr>
          </a:p>
          <a:p>
            <a:pPr>
              <a:lnSpc>
                <a:spcPct val="150000"/>
              </a:lnSpc>
            </a:pPr>
            <a:r>
              <a:rPr lang="en-US" altLang="zh-CN" dirty="0">
                <a:solidFill>
                  <a:schemeClr val="accent1"/>
                </a:solidFill>
                <a:latin typeface="+mn-ea"/>
              </a:rPr>
              <a:t>.</a:t>
            </a:r>
            <a:r>
              <a:rPr lang="en-US" altLang="zh-CN" dirty="0" err="1">
                <a:solidFill>
                  <a:schemeClr val="accent1"/>
                </a:solidFill>
                <a:latin typeface="+mn-ea"/>
              </a:rPr>
              <a:t>cspec</a:t>
            </a:r>
            <a:r>
              <a:rPr lang="zh-CN" altLang="en-US" dirty="0">
                <a:solidFill>
                  <a:schemeClr val="tx2"/>
                </a:solidFill>
                <a:latin typeface="+mn-ea"/>
              </a:rPr>
              <a:t>：定义编译器，包含函数调用约定、编译器定义的宏等。</a:t>
            </a:r>
            <a:endParaRPr lang="en-US" altLang="zh-CN" dirty="0">
              <a:solidFill>
                <a:schemeClr val="tx2"/>
              </a:solidFill>
              <a:latin typeface="+mn-ea"/>
            </a:endParaRPr>
          </a:p>
          <a:p>
            <a:pPr>
              <a:lnSpc>
                <a:spcPct val="150000"/>
              </a:lnSpc>
            </a:pPr>
            <a:endParaRPr lang="en-US" altLang="zh-CN" dirty="0">
              <a:solidFill>
                <a:schemeClr val="tx2"/>
              </a:solidFill>
              <a:latin typeface="+mn-ea"/>
            </a:endParaRPr>
          </a:p>
          <a:p>
            <a:pPr>
              <a:lnSpc>
                <a:spcPct val="150000"/>
              </a:lnSpc>
            </a:pPr>
            <a:r>
              <a:rPr lang="en-US" altLang="zh-CN" dirty="0" err="1">
                <a:solidFill>
                  <a:schemeClr val="tx2"/>
                </a:solidFill>
                <a:latin typeface="+mn-ea"/>
              </a:rPr>
              <a:t>Eg.</a:t>
            </a:r>
            <a:r>
              <a:rPr lang="en-US" altLang="zh-CN" dirty="0">
                <a:solidFill>
                  <a:schemeClr val="tx2"/>
                </a:solidFill>
                <a:latin typeface="+mn-ea"/>
              </a:rPr>
              <a:t> </a:t>
            </a:r>
            <a:r>
              <a:rPr lang="en-US" altLang="zh-CN" dirty="0">
                <a:solidFill>
                  <a:schemeClr val="accent1"/>
                </a:solidFill>
                <a:latin typeface="+mn-ea"/>
              </a:rPr>
              <a:t>\Processors\x86\data\languages\x86-64-gcc.cspec</a:t>
            </a:r>
            <a:r>
              <a:rPr lang="en-US" altLang="zh-CN" dirty="0">
                <a:solidFill>
                  <a:schemeClr val="tx2"/>
                </a:solidFill>
                <a:latin typeface="+mn-ea"/>
              </a:rPr>
              <a:t> </a:t>
            </a:r>
            <a:r>
              <a:rPr lang="zh-CN" altLang="en-US" dirty="0">
                <a:solidFill>
                  <a:schemeClr val="tx2"/>
                </a:solidFill>
                <a:latin typeface="+mn-ea"/>
              </a:rPr>
              <a:t>中定义了：</a:t>
            </a:r>
            <a:endParaRPr lang="en-US" altLang="zh-CN" dirty="0">
              <a:solidFill>
                <a:schemeClr val="tx2"/>
              </a:solidFill>
              <a:latin typeface="+mn-ea"/>
            </a:endParaRPr>
          </a:p>
          <a:p>
            <a:pPr>
              <a:lnSpc>
                <a:spcPct val="150000"/>
              </a:lnSpc>
            </a:pPr>
            <a:endParaRPr lang="en-US" altLang="zh-CN" dirty="0">
              <a:solidFill>
                <a:schemeClr val="tx2"/>
              </a:solidFill>
              <a:latin typeface="+mn-ea"/>
            </a:endParaRPr>
          </a:p>
          <a:p>
            <a:pPr marL="342900" indent="-342900">
              <a:lnSpc>
                <a:spcPct val="150000"/>
              </a:lnSpc>
              <a:buAutoNum type="arabicPeriod"/>
            </a:pPr>
            <a:r>
              <a:rPr lang="en-US" altLang="zh-CN" dirty="0">
                <a:solidFill>
                  <a:schemeClr val="tx2"/>
                </a:solidFill>
                <a:latin typeface="+mn-ea"/>
              </a:rPr>
              <a:t>GCC</a:t>
            </a:r>
            <a:r>
              <a:rPr lang="zh-CN" altLang="en-US" dirty="0">
                <a:solidFill>
                  <a:schemeClr val="tx2"/>
                </a:solidFill>
                <a:latin typeface="+mn-ea"/>
              </a:rPr>
              <a:t>编译器不同函数调用规则（</a:t>
            </a:r>
            <a:r>
              <a:rPr lang="en-US" altLang="zh-CN" dirty="0" err="1">
                <a:solidFill>
                  <a:schemeClr val="tx2"/>
                </a:solidFill>
                <a:latin typeface="+mn-ea"/>
              </a:rPr>
              <a:t>stdcall</a:t>
            </a:r>
            <a:r>
              <a:rPr lang="zh-CN" altLang="en-US" dirty="0">
                <a:solidFill>
                  <a:schemeClr val="tx2"/>
                </a:solidFill>
                <a:latin typeface="+mn-ea"/>
              </a:rPr>
              <a:t>、</a:t>
            </a:r>
            <a:r>
              <a:rPr lang="en-US" altLang="zh-CN" dirty="0" err="1">
                <a:solidFill>
                  <a:schemeClr val="tx2"/>
                </a:solidFill>
                <a:latin typeface="+mn-ea"/>
              </a:rPr>
              <a:t>syscall</a:t>
            </a:r>
            <a:r>
              <a:rPr lang="zh-CN" altLang="en-US" dirty="0">
                <a:solidFill>
                  <a:schemeClr val="tx2"/>
                </a:solidFill>
                <a:latin typeface="+mn-ea"/>
              </a:rPr>
              <a:t>等）</a:t>
            </a:r>
            <a:endParaRPr lang="en-US" altLang="zh-CN" dirty="0">
              <a:solidFill>
                <a:schemeClr val="tx2"/>
              </a:solidFill>
              <a:latin typeface="+mn-ea"/>
            </a:endParaRPr>
          </a:p>
          <a:p>
            <a:pPr marL="342900" indent="-342900">
              <a:lnSpc>
                <a:spcPct val="150000"/>
              </a:lnSpc>
              <a:buAutoNum type="arabicPeriod"/>
            </a:pPr>
            <a:r>
              <a:rPr lang="en-US" altLang="zh-CN" dirty="0">
                <a:solidFill>
                  <a:schemeClr val="tx2"/>
                </a:solidFill>
                <a:latin typeface="+mn-ea"/>
              </a:rPr>
              <a:t>GCC</a:t>
            </a:r>
            <a:r>
              <a:rPr lang="zh-CN" altLang="en-US" dirty="0">
                <a:solidFill>
                  <a:schemeClr val="tx2"/>
                </a:solidFill>
                <a:latin typeface="+mn-ea"/>
              </a:rPr>
              <a:t>编译器宏定义，如 </a:t>
            </a:r>
            <a:r>
              <a:rPr lang="en-US" altLang="zh-CN" dirty="0">
                <a:solidFill>
                  <a:schemeClr val="tx2"/>
                </a:solidFill>
                <a:latin typeface="+mn-ea"/>
              </a:rPr>
              <a:t>__x86_indirect_thunk_r8</a:t>
            </a:r>
            <a:r>
              <a:rPr lang="zh-CN" altLang="en-US" dirty="0">
                <a:solidFill>
                  <a:schemeClr val="tx2"/>
                </a:solidFill>
                <a:latin typeface="+mn-ea"/>
              </a:rPr>
              <a:t>（</a:t>
            </a:r>
            <a:r>
              <a:rPr lang="en-US" altLang="zh-CN" dirty="0">
                <a:solidFill>
                  <a:schemeClr val="tx2"/>
                </a:solidFill>
                <a:latin typeface="+mn-ea"/>
              </a:rPr>
              <a:t>= call [R8]</a:t>
            </a:r>
            <a:r>
              <a:rPr lang="zh-CN" altLang="en-US" dirty="0">
                <a:solidFill>
                  <a:schemeClr val="tx2"/>
                </a:solidFill>
                <a:latin typeface="+mn-ea"/>
              </a:rPr>
              <a:t>）</a:t>
            </a:r>
            <a:endParaRPr lang="en-US" altLang="zh-CN" dirty="0">
              <a:solidFill>
                <a:schemeClr val="tx2"/>
              </a:solidFill>
              <a:latin typeface="+mn-ea"/>
            </a:endParaRPr>
          </a:p>
          <a:p>
            <a:pPr marL="342900" indent="-342900">
              <a:lnSpc>
                <a:spcPct val="150000"/>
              </a:lnSpc>
              <a:buAutoNum type="arabicPeriod"/>
            </a:pPr>
            <a:r>
              <a:rPr lang="zh-CN" altLang="en-US" dirty="0">
                <a:solidFill>
                  <a:schemeClr val="tx2"/>
                </a:solidFill>
                <a:latin typeface="+mn-ea"/>
              </a:rPr>
              <a:t>其他，如返回地址的位置等</a:t>
            </a:r>
            <a:endParaRPr lang="en-US" altLang="zh-CN" dirty="0">
              <a:solidFill>
                <a:schemeClr val="tx2"/>
              </a:solidFill>
              <a:latin typeface="+mn-ea"/>
            </a:endParaRPr>
          </a:p>
        </p:txBody>
      </p:sp>
      <p:pic>
        <p:nvPicPr>
          <p:cNvPr id="25" name="Picture 2" descr="A screenshot of a video game&#10;&#10;Description automatically generated"/>
          <p:cNvPicPr>
            <a:picLocks noChangeAspect="1"/>
          </p:cNvPicPr>
          <p:nvPr/>
        </p:nvPicPr>
        <p:blipFill rotWithShape="1">
          <a:blip r:embed="rId1" cstate="print">
            <a:extLst>
              <a:ext uri="{BEBA8EAE-BF5A-486C-A8C5-ECC9F3942E4B}">
                <a14:imgProps xmlns:a14="http://schemas.microsoft.com/office/drawing/2010/main">
                  <a14:imgLayer r:embed="rId2">
                    <a14:imgEffect>
                      <a14:backgroundRemoval t="9091" b="89977" l="9756" r="89973">
                        <a14:foregroundMark x1="60976" y1="9091" x2="60705" y2="10956"/>
                        <a14:foregroundMark x1="66938" y1="89510" x2="53930" y2="88345"/>
                        <a14:backgroundMark x1="68564" y1="17949" x2="66938" y2="28205"/>
                        <a14:backgroundMark x1="66938" y1="28205" x2="72900" y2="32401"/>
                      </a14:backgroundRemoval>
                    </a14:imgEffect>
                  </a14:imgLayer>
                </a14:imgProps>
              </a:ext>
              <a:ext uri="{28A0092B-C50C-407E-A947-70E740481C1C}">
                <a14:useLocalDpi xmlns:a14="http://schemas.microsoft.com/office/drawing/2010/main" val="0"/>
              </a:ext>
            </a:extLst>
          </a:blip>
          <a:srcRect/>
          <a:stretch>
            <a:fillRect/>
          </a:stretch>
        </p:blipFill>
        <p:spPr>
          <a:xfrm>
            <a:off x="10928506" y="5429249"/>
            <a:ext cx="1183961" cy="1376221"/>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with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strips(downLeft)">
                                      <p:cBhvr>
                                        <p:cTn id="7" dur="500"/>
                                        <p:tgtEl>
                                          <p:spTgt spid="9">
                                            <p:txEl>
                                              <p:pRg st="0" end="0"/>
                                            </p:txEl>
                                          </p:spTgt>
                                        </p:tgtEl>
                                      </p:cBhvr>
                                    </p:animEffect>
                                  </p:childTnLst>
                                </p:cTn>
                              </p:par>
                              <p:par>
                                <p:cTn id="8" presetID="18" presetClass="entr" presetSubtype="12" fill="hold" nodeType="withEffect">
                                  <p:stCondLst>
                                    <p:cond delay="0"/>
                                  </p:stCondLst>
                                  <p:childTnLst>
                                    <p:set>
                                      <p:cBhvr>
                                        <p:cTn id="9" dur="1" fill="hold">
                                          <p:stCondLst>
                                            <p:cond delay="0"/>
                                          </p:stCondLst>
                                        </p:cTn>
                                        <p:tgtEl>
                                          <p:spTgt spid="9">
                                            <p:txEl>
                                              <p:pRg st="1" end="1"/>
                                            </p:txEl>
                                          </p:spTgt>
                                        </p:tgtEl>
                                        <p:attrNameLst>
                                          <p:attrName>style.visibility</p:attrName>
                                        </p:attrNameLst>
                                      </p:cBhvr>
                                      <p:to>
                                        <p:strVal val="visible"/>
                                      </p:to>
                                    </p:set>
                                    <p:animEffect transition="in" filter="strips(downLeft)">
                                      <p:cBhvr>
                                        <p:cTn id="10" dur="500"/>
                                        <p:tgtEl>
                                          <p:spTgt spid="9">
                                            <p:txEl>
                                              <p:pRg st="1" end="1"/>
                                            </p:txEl>
                                          </p:spTgt>
                                        </p:tgtEl>
                                      </p:cBhvr>
                                    </p:animEffect>
                                  </p:childTnLst>
                                </p:cTn>
                              </p:par>
                              <p:par>
                                <p:cTn id="11" presetID="18" presetClass="entr" presetSubtype="12" fill="hold" nodeType="withEffect">
                                  <p:stCondLst>
                                    <p:cond delay="0"/>
                                  </p:stCondLst>
                                  <p:childTnLst>
                                    <p:set>
                                      <p:cBhvr>
                                        <p:cTn id="12" dur="1" fill="hold">
                                          <p:stCondLst>
                                            <p:cond delay="0"/>
                                          </p:stCondLst>
                                        </p:cTn>
                                        <p:tgtEl>
                                          <p:spTgt spid="9">
                                            <p:txEl>
                                              <p:pRg st="3" end="3"/>
                                            </p:txEl>
                                          </p:spTgt>
                                        </p:tgtEl>
                                        <p:attrNameLst>
                                          <p:attrName>style.visibility</p:attrName>
                                        </p:attrNameLst>
                                      </p:cBhvr>
                                      <p:to>
                                        <p:strVal val="visible"/>
                                      </p:to>
                                    </p:set>
                                    <p:animEffect transition="in" filter="strips(downLeft)">
                                      <p:cBhvr>
                                        <p:cTn id="13" dur="500"/>
                                        <p:tgtEl>
                                          <p:spTgt spid="9">
                                            <p:txEl>
                                              <p:pRg st="3" end="3"/>
                                            </p:txEl>
                                          </p:spTgt>
                                        </p:tgtEl>
                                      </p:cBhvr>
                                    </p:animEffect>
                                  </p:childTnLst>
                                </p:cTn>
                              </p:par>
                              <p:par>
                                <p:cTn id="14" presetID="18" presetClass="entr" presetSubtype="12" fill="hold" nodeType="withEffect">
                                  <p:stCondLst>
                                    <p:cond delay="0"/>
                                  </p:stCondLst>
                                  <p:childTnLst>
                                    <p:set>
                                      <p:cBhvr>
                                        <p:cTn id="15" dur="1" fill="hold">
                                          <p:stCondLst>
                                            <p:cond delay="0"/>
                                          </p:stCondLst>
                                        </p:cTn>
                                        <p:tgtEl>
                                          <p:spTgt spid="9">
                                            <p:txEl>
                                              <p:pRg st="5" end="5"/>
                                            </p:txEl>
                                          </p:spTgt>
                                        </p:tgtEl>
                                        <p:attrNameLst>
                                          <p:attrName>style.visibility</p:attrName>
                                        </p:attrNameLst>
                                      </p:cBhvr>
                                      <p:to>
                                        <p:strVal val="visible"/>
                                      </p:to>
                                    </p:set>
                                    <p:animEffect transition="in" filter="strips(downLeft)">
                                      <p:cBhvr>
                                        <p:cTn id="16" dur="500"/>
                                        <p:tgtEl>
                                          <p:spTgt spid="9">
                                            <p:txEl>
                                              <p:pRg st="5" end="5"/>
                                            </p:txEl>
                                          </p:spTgt>
                                        </p:tgtEl>
                                      </p:cBhvr>
                                    </p:animEffect>
                                  </p:childTnLst>
                                </p:cTn>
                              </p:par>
                              <p:par>
                                <p:cTn id="17" presetID="18" presetClass="entr" presetSubtype="12" fill="hold" nodeType="withEffect">
                                  <p:stCondLst>
                                    <p:cond delay="0"/>
                                  </p:stCondLst>
                                  <p:childTnLst>
                                    <p:set>
                                      <p:cBhvr>
                                        <p:cTn id="18" dur="1" fill="hold">
                                          <p:stCondLst>
                                            <p:cond delay="0"/>
                                          </p:stCondLst>
                                        </p:cTn>
                                        <p:tgtEl>
                                          <p:spTgt spid="9">
                                            <p:txEl>
                                              <p:pRg st="6" end="6"/>
                                            </p:txEl>
                                          </p:spTgt>
                                        </p:tgtEl>
                                        <p:attrNameLst>
                                          <p:attrName>style.visibility</p:attrName>
                                        </p:attrNameLst>
                                      </p:cBhvr>
                                      <p:to>
                                        <p:strVal val="visible"/>
                                      </p:to>
                                    </p:set>
                                    <p:animEffect transition="in" filter="strips(downLeft)">
                                      <p:cBhvr>
                                        <p:cTn id="19" dur="500"/>
                                        <p:tgtEl>
                                          <p:spTgt spid="9">
                                            <p:txEl>
                                              <p:pRg st="6" end="6"/>
                                            </p:txEl>
                                          </p:spTgt>
                                        </p:tgtEl>
                                      </p:cBhvr>
                                    </p:animEffect>
                                  </p:childTnLst>
                                </p:cTn>
                              </p:par>
                              <p:par>
                                <p:cTn id="20" presetID="18" presetClass="entr" presetSubtype="12" fill="hold" nodeType="withEffect">
                                  <p:stCondLst>
                                    <p:cond delay="0"/>
                                  </p:stCondLst>
                                  <p:childTnLst>
                                    <p:set>
                                      <p:cBhvr>
                                        <p:cTn id="21" dur="1" fill="hold">
                                          <p:stCondLst>
                                            <p:cond delay="0"/>
                                          </p:stCondLst>
                                        </p:cTn>
                                        <p:tgtEl>
                                          <p:spTgt spid="9">
                                            <p:txEl>
                                              <p:pRg st="7" end="7"/>
                                            </p:txEl>
                                          </p:spTgt>
                                        </p:tgtEl>
                                        <p:attrNameLst>
                                          <p:attrName>style.visibility</p:attrName>
                                        </p:attrNameLst>
                                      </p:cBhvr>
                                      <p:to>
                                        <p:strVal val="visible"/>
                                      </p:to>
                                    </p:set>
                                    <p:animEffect transition="in" filter="strips(downLeft)">
                                      <p:cBhvr>
                                        <p:cTn id="22" dur="500"/>
                                        <p:tgtEl>
                                          <p:spTgt spid="9">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txBox="1"/>
          <p:nvPr/>
        </p:nvSpPr>
        <p:spPr>
          <a:xfrm>
            <a:off x="669924" y="1"/>
            <a:ext cx="10850563" cy="1028699"/>
          </a:xfrm>
          <a:prstGeom prst="rect">
            <a:avLst/>
          </a:prstGeom>
        </p:spPr>
        <p:txBody>
          <a:bodyPr/>
          <a:lstStyle>
            <a:lvl1pPr algn="l" defTabSz="914400" rtl="0" eaLnBrk="1" latinLnBrk="0" hangingPunct="1">
              <a:lnSpc>
                <a:spcPct val="90000"/>
              </a:lnSpc>
              <a:spcBef>
                <a:spcPct val="0"/>
              </a:spcBef>
              <a:buNone/>
              <a:defRPr sz="2800" b="0" kern="1200">
                <a:solidFill>
                  <a:schemeClr val="bg1"/>
                </a:solidFill>
                <a:latin typeface="+mj-lt"/>
                <a:ea typeface="+mj-ea"/>
                <a:cs typeface="+mj-cs"/>
              </a:defRPr>
            </a:lvl1pPr>
          </a:lstStyle>
          <a:p>
            <a:endParaRPr lang="en-US" altLang="zh-CN" dirty="0"/>
          </a:p>
          <a:p>
            <a:r>
              <a:rPr lang="en-US" altLang="zh-CN" dirty="0"/>
              <a:t>D. P-code —— </a:t>
            </a:r>
            <a:r>
              <a:rPr lang="zh-CN" altLang="en-US" dirty="0"/>
              <a:t>编译器定义文件</a:t>
            </a:r>
            <a:endParaRPr lang="zh-CN" altLang="en-US" dirty="0"/>
          </a:p>
        </p:txBody>
      </p:sp>
      <p:sp>
        <p:nvSpPr>
          <p:cNvPr id="6" name="文本框 5"/>
          <p:cNvSpPr txBox="1"/>
          <p:nvPr/>
        </p:nvSpPr>
        <p:spPr>
          <a:xfrm>
            <a:off x="669924" y="839496"/>
            <a:ext cx="3070226" cy="369332"/>
          </a:xfrm>
          <a:prstGeom prst="rect">
            <a:avLst/>
          </a:prstGeom>
          <a:noFill/>
        </p:spPr>
        <p:txBody>
          <a:bodyPr wrap="square" rtlCol="0">
            <a:spAutoFit/>
          </a:bodyPr>
          <a:lstStyle/>
          <a:p>
            <a:r>
              <a:rPr lang="en-US" altLang="zh-CN" dirty="0">
                <a:solidFill>
                  <a:schemeClr val="bg1"/>
                </a:solidFill>
                <a:latin typeface="+mn-ea"/>
              </a:rPr>
              <a:t>P-codes</a:t>
            </a:r>
            <a:endParaRPr lang="zh-CN" altLang="en-US" dirty="0">
              <a:solidFill>
                <a:schemeClr val="bg1"/>
              </a:solidFill>
              <a:latin typeface="+mn-ea"/>
            </a:endParaRPr>
          </a:p>
        </p:txBody>
      </p:sp>
      <p:sp>
        <p:nvSpPr>
          <p:cNvPr id="9" name="文本框 8"/>
          <p:cNvSpPr txBox="1"/>
          <p:nvPr/>
        </p:nvSpPr>
        <p:spPr>
          <a:xfrm>
            <a:off x="1276350" y="1334487"/>
            <a:ext cx="9525000" cy="4198522"/>
          </a:xfrm>
          <a:prstGeom prst="rect">
            <a:avLst/>
          </a:prstGeom>
          <a:noFill/>
        </p:spPr>
        <p:txBody>
          <a:bodyPr wrap="square" rtlCol="0">
            <a:spAutoFit/>
          </a:bodyPr>
          <a:lstStyle/>
          <a:p>
            <a:pPr>
              <a:lnSpc>
                <a:spcPct val="150000"/>
              </a:lnSpc>
            </a:pPr>
            <a:r>
              <a:rPr lang="en-US" altLang="zh-CN" dirty="0">
                <a:solidFill>
                  <a:schemeClr val="tx2"/>
                </a:solidFill>
                <a:latin typeface="+mn-ea"/>
              </a:rPr>
              <a:t>ISA</a:t>
            </a:r>
            <a:r>
              <a:rPr lang="zh-CN" altLang="en-US" dirty="0">
                <a:solidFill>
                  <a:schemeClr val="tx2"/>
                </a:solidFill>
                <a:latin typeface="+mn-ea"/>
              </a:rPr>
              <a:t>定义文件有多个后缀名，不同后缀名用于定义不同的内容。</a:t>
            </a:r>
            <a:endParaRPr lang="en-US" altLang="zh-CN" dirty="0">
              <a:solidFill>
                <a:schemeClr val="tx2"/>
              </a:solidFill>
              <a:latin typeface="+mn-ea"/>
            </a:endParaRPr>
          </a:p>
          <a:p>
            <a:pPr>
              <a:lnSpc>
                <a:spcPct val="150000"/>
              </a:lnSpc>
            </a:pPr>
            <a:r>
              <a:rPr lang="en-US" altLang="zh-CN" dirty="0">
                <a:solidFill>
                  <a:schemeClr val="accent1"/>
                </a:solidFill>
                <a:latin typeface="+mn-ea"/>
              </a:rPr>
              <a:t>.</a:t>
            </a:r>
            <a:r>
              <a:rPr lang="en-US" altLang="zh-CN" dirty="0" err="1">
                <a:solidFill>
                  <a:schemeClr val="accent1"/>
                </a:solidFill>
                <a:latin typeface="+mn-ea"/>
              </a:rPr>
              <a:t>ldefs</a:t>
            </a:r>
            <a:r>
              <a:rPr lang="zh-CN" altLang="en-US" dirty="0">
                <a:solidFill>
                  <a:schemeClr val="tx2"/>
                </a:solidFill>
                <a:latin typeface="+mn-ea"/>
              </a:rPr>
              <a:t>：定义汇编语言框架，包含大小端、位宽等。</a:t>
            </a:r>
            <a:endParaRPr lang="en-US" altLang="zh-CN" dirty="0">
              <a:solidFill>
                <a:schemeClr val="tx2"/>
              </a:solidFill>
              <a:latin typeface="+mn-ea"/>
            </a:endParaRPr>
          </a:p>
          <a:p>
            <a:pPr>
              <a:lnSpc>
                <a:spcPct val="150000"/>
              </a:lnSpc>
            </a:pPr>
            <a:endParaRPr lang="en-US" altLang="zh-CN" dirty="0">
              <a:solidFill>
                <a:schemeClr val="tx2"/>
              </a:solidFill>
              <a:latin typeface="+mn-ea"/>
            </a:endParaRPr>
          </a:p>
          <a:p>
            <a:pPr>
              <a:lnSpc>
                <a:spcPct val="150000"/>
              </a:lnSpc>
            </a:pPr>
            <a:r>
              <a:rPr lang="en-US" altLang="zh-CN" dirty="0" err="1">
                <a:solidFill>
                  <a:schemeClr val="tx2"/>
                </a:solidFill>
                <a:latin typeface="+mn-ea"/>
              </a:rPr>
              <a:t>Eg.</a:t>
            </a:r>
            <a:r>
              <a:rPr lang="en-US" altLang="zh-CN" dirty="0">
                <a:solidFill>
                  <a:schemeClr val="tx2"/>
                </a:solidFill>
                <a:latin typeface="+mn-ea"/>
              </a:rPr>
              <a:t> </a:t>
            </a:r>
            <a:r>
              <a:rPr lang="en-US" altLang="zh-CN" dirty="0">
                <a:solidFill>
                  <a:schemeClr val="accent1"/>
                </a:solidFill>
                <a:latin typeface="+mn-ea"/>
              </a:rPr>
              <a:t>\Processors\x86\data\languages\x86.ldefs</a:t>
            </a:r>
            <a:r>
              <a:rPr lang="en-US" altLang="zh-CN" dirty="0">
                <a:solidFill>
                  <a:schemeClr val="tx2"/>
                </a:solidFill>
                <a:latin typeface="+mn-ea"/>
              </a:rPr>
              <a:t> </a:t>
            </a:r>
            <a:r>
              <a:rPr lang="zh-CN" altLang="en-US" dirty="0">
                <a:solidFill>
                  <a:schemeClr val="tx2"/>
                </a:solidFill>
                <a:latin typeface="+mn-ea"/>
              </a:rPr>
              <a:t>中，以</a:t>
            </a:r>
            <a:r>
              <a:rPr lang="en-US" altLang="zh-CN" dirty="0">
                <a:solidFill>
                  <a:schemeClr val="tx2"/>
                </a:solidFill>
                <a:latin typeface="+mn-ea"/>
              </a:rPr>
              <a:t>CPU</a:t>
            </a:r>
            <a:r>
              <a:rPr lang="zh-CN" altLang="en-US" dirty="0">
                <a:solidFill>
                  <a:schemeClr val="tx2"/>
                </a:solidFill>
                <a:latin typeface="+mn-ea"/>
              </a:rPr>
              <a:t>的不同模式定义汇编语言框架，包含</a:t>
            </a:r>
            <a:r>
              <a:rPr lang="en-US" altLang="zh-CN" dirty="0">
                <a:solidFill>
                  <a:schemeClr val="accent1"/>
                </a:solidFill>
                <a:latin typeface="+mn-ea"/>
              </a:rPr>
              <a:t>default</a:t>
            </a:r>
            <a:r>
              <a:rPr lang="zh-CN" altLang="en-US" dirty="0">
                <a:solidFill>
                  <a:schemeClr val="tx2"/>
                </a:solidFill>
                <a:latin typeface="+mn-ea"/>
              </a:rPr>
              <a:t>（默认模式）、</a:t>
            </a:r>
            <a:r>
              <a:rPr lang="en-US" altLang="zh-CN" dirty="0">
                <a:solidFill>
                  <a:schemeClr val="accent1"/>
                </a:solidFill>
                <a:latin typeface="+mn-ea"/>
              </a:rPr>
              <a:t>System Management Mode</a:t>
            </a:r>
            <a:r>
              <a:rPr lang="zh-CN" altLang="en-US" dirty="0">
                <a:solidFill>
                  <a:schemeClr val="tx2"/>
                </a:solidFill>
                <a:latin typeface="+mn-ea"/>
              </a:rPr>
              <a:t>（系统调用模式）、</a:t>
            </a:r>
            <a:r>
              <a:rPr lang="en-US" altLang="zh-CN" dirty="0">
                <a:solidFill>
                  <a:schemeClr val="accent1"/>
                </a:solidFill>
                <a:latin typeface="+mn-ea"/>
              </a:rPr>
              <a:t>Real Mode</a:t>
            </a:r>
            <a:r>
              <a:rPr lang="zh-CN" altLang="en-US" dirty="0">
                <a:solidFill>
                  <a:schemeClr val="tx2"/>
                </a:solidFill>
                <a:latin typeface="+mn-ea"/>
              </a:rPr>
              <a:t>（实模式，实模式下字长为</a:t>
            </a:r>
            <a:r>
              <a:rPr lang="en-US" altLang="zh-CN" dirty="0">
                <a:solidFill>
                  <a:schemeClr val="tx2"/>
                </a:solidFill>
                <a:latin typeface="+mn-ea"/>
              </a:rPr>
              <a:t>16bit</a:t>
            </a:r>
            <a:r>
              <a:rPr lang="zh-CN" altLang="en-US" dirty="0">
                <a:solidFill>
                  <a:schemeClr val="tx2"/>
                </a:solidFill>
                <a:latin typeface="+mn-ea"/>
              </a:rPr>
              <a:t>）、</a:t>
            </a:r>
            <a:r>
              <a:rPr lang="en-US" altLang="zh-CN" dirty="0">
                <a:solidFill>
                  <a:schemeClr val="accent1"/>
                </a:solidFill>
                <a:latin typeface="+mn-ea"/>
              </a:rPr>
              <a:t>Protected Mode</a:t>
            </a:r>
            <a:r>
              <a:rPr lang="zh-CN" altLang="en-US" dirty="0">
                <a:solidFill>
                  <a:schemeClr val="tx2"/>
                </a:solidFill>
                <a:latin typeface="+mn-ea"/>
              </a:rPr>
              <a:t>（保护模式）、</a:t>
            </a:r>
            <a:r>
              <a:rPr lang="en-US" altLang="zh-CN" dirty="0">
                <a:solidFill>
                  <a:schemeClr val="accent1"/>
                </a:solidFill>
                <a:latin typeface="+mn-ea"/>
              </a:rPr>
              <a:t>Compat32</a:t>
            </a:r>
            <a:r>
              <a:rPr lang="zh-CN" altLang="en-US" dirty="0">
                <a:solidFill>
                  <a:schemeClr val="tx2"/>
                </a:solidFill>
                <a:latin typeface="+mn-ea"/>
              </a:rPr>
              <a:t>（</a:t>
            </a:r>
            <a:r>
              <a:rPr lang="en-US" altLang="zh-CN" dirty="0">
                <a:solidFill>
                  <a:schemeClr val="tx2"/>
                </a:solidFill>
                <a:latin typeface="+mn-ea"/>
              </a:rPr>
              <a:t>Compat</a:t>
            </a:r>
            <a:r>
              <a:rPr lang="zh-CN" altLang="en-US" dirty="0">
                <a:solidFill>
                  <a:schemeClr val="tx2"/>
                </a:solidFill>
                <a:latin typeface="+mn-ea"/>
              </a:rPr>
              <a:t>模式）。</a:t>
            </a:r>
            <a:endParaRPr lang="en-US" altLang="zh-CN" dirty="0">
              <a:solidFill>
                <a:schemeClr val="tx2"/>
              </a:solidFill>
              <a:latin typeface="+mn-ea"/>
            </a:endParaRPr>
          </a:p>
          <a:p>
            <a:pPr>
              <a:lnSpc>
                <a:spcPct val="150000"/>
              </a:lnSpc>
            </a:pPr>
            <a:endParaRPr lang="en-US" altLang="zh-CN" dirty="0">
              <a:solidFill>
                <a:schemeClr val="tx2"/>
              </a:solidFill>
              <a:latin typeface="+mn-ea"/>
            </a:endParaRPr>
          </a:p>
          <a:p>
            <a:pPr>
              <a:lnSpc>
                <a:spcPct val="150000"/>
              </a:lnSpc>
            </a:pPr>
            <a:r>
              <a:rPr lang="zh-CN" altLang="en-US" dirty="0">
                <a:solidFill>
                  <a:schemeClr val="tx2"/>
                </a:solidFill>
                <a:latin typeface="+mn-ea"/>
              </a:rPr>
              <a:t>每一种汇编语言的每一种模式都被赋予一个独一无二的</a:t>
            </a:r>
            <a:r>
              <a:rPr lang="en-US" altLang="zh-CN" dirty="0">
                <a:solidFill>
                  <a:schemeClr val="tx2"/>
                </a:solidFill>
                <a:latin typeface="+mn-ea"/>
              </a:rPr>
              <a:t>ID</a:t>
            </a:r>
            <a:r>
              <a:rPr lang="zh-CN" altLang="en-US" dirty="0">
                <a:solidFill>
                  <a:schemeClr val="tx2"/>
                </a:solidFill>
                <a:latin typeface="+mn-ea"/>
              </a:rPr>
              <a:t>。如</a:t>
            </a:r>
            <a:r>
              <a:rPr lang="en-US" altLang="zh-CN" dirty="0">
                <a:solidFill>
                  <a:schemeClr val="tx2"/>
                </a:solidFill>
                <a:latin typeface="+mn-ea"/>
              </a:rPr>
              <a:t>32</a:t>
            </a:r>
            <a:r>
              <a:rPr lang="zh-CN" altLang="en-US" dirty="0">
                <a:solidFill>
                  <a:schemeClr val="tx2"/>
                </a:solidFill>
                <a:latin typeface="+mn-ea"/>
              </a:rPr>
              <a:t>位、小端序、默认模式、</a:t>
            </a:r>
            <a:r>
              <a:rPr lang="en-US" altLang="zh-CN" dirty="0">
                <a:solidFill>
                  <a:schemeClr val="tx2"/>
                </a:solidFill>
                <a:latin typeface="+mn-ea"/>
              </a:rPr>
              <a:t>x86</a:t>
            </a:r>
            <a:r>
              <a:rPr lang="zh-CN" altLang="en-US" dirty="0">
                <a:solidFill>
                  <a:schemeClr val="tx2"/>
                </a:solidFill>
                <a:latin typeface="+mn-ea"/>
              </a:rPr>
              <a:t>汇编语言的</a:t>
            </a:r>
            <a:r>
              <a:rPr lang="en-US" altLang="zh-CN" dirty="0">
                <a:solidFill>
                  <a:schemeClr val="tx2"/>
                </a:solidFill>
                <a:latin typeface="+mn-ea"/>
              </a:rPr>
              <a:t>ID</a:t>
            </a:r>
            <a:r>
              <a:rPr lang="zh-CN" altLang="en-US" dirty="0">
                <a:solidFill>
                  <a:schemeClr val="tx2"/>
                </a:solidFill>
                <a:latin typeface="+mn-ea"/>
              </a:rPr>
              <a:t>为：</a:t>
            </a:r>
            <a:r>
              <a:rPr lang="en-US" altLang="zh-CN" dirty="0">
                <a:solidFill>
                  <a:schemeClr val="accent1"/>
                </a:solidFill>
                <a:latin typeface="+mn-ea"/>
              </a:rPr>
              <a:t>x86:LE:32:default</a:t>
            </a:r>
            <a:endParaRPr lang="en-US" altLang="zh-CN" dirty="0">
              <a:solidFill>
                <a:schemeClr val="accent1"/>
              </a:solidFill>
              <a:latin typeface="+mn-ea"/>
            </a:endParaRPr>
          </a:p>
        </p:txBody>
      </p:sp>
      <p:pic>
        <p:nvPicPr>
          <p:cNvPr id="7" name="Picture 24" descr="A wooden crossbow with a string&#10;&#10;Description automatically generated"/>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0826295" y="5533009"/>
            <a:ext cx="1388384" cy="1388384"/>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with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strips(downLeft)">
                                      <p:cBhvr>
                                        <p:cTn id="7" dur="500"/>
                                        <p:tgtEl>
                                          <p:spTgt spid="9">
                                            <p:txEl>
                                              <p:pRg st="0" end="0"/>
                                            </p:txEl>
                                          </p:spTgt>
                                        </p:tgtEl>
                                      </p:cBhvr>
                                    </p:animEffect>
                                  </p:childTnLst>
                                </p:cTn>
                              </p:par>
                              <p:par>
                                <p:cTn id="8" presetID="18" presetClass="entr" presetSubtype="12" fill="hold" nodeType="withEffect">
                                  <p:stCondLst>
                                    <p:cond delay="0"/>
                                  </p:stCondLst>
                                  <p:childTnLst>
                                    <p:set>
                                      <p:cBhvr>
                                        <p:cTn id="9" dur="1" fill="hold">
                                          <p:stCondLst>
                                            <p:cond delay="0"/>
                                          </p:stCondLst>
                                        </p:cTn>
                                        <p:tgtEl>
                                          <p:spTgt spid="9">
                                            <p:txEl>
                                              <p:pRg st="1" end="1"/>
                                            </p:txEl>
                                          </p:spTgt>
                                        </p:tgtEl>
                                        <p:attrNameLst>
                                          <p:attrName>style.visibility</p:attrName>
                                        </p:attrNameLst>
                                      </p:cBhvr>
                                      <p:to>
                                        <p:strVal val="visible"/>
                                      </p:to>
                                    </p:set>
                                    <p:animEffect transition="in" filter="strips(downLeft)">
                                      <p:cBhvr>
                                        <p:cTn id="10" dur="500"/>
                                        <p:tgtEl>
                                          <p:spTgt spid="9">
                                            <p:txEl>
                                              <p:pRg st="1" end="1"/>
                                            </p:txEl>
                                          </p:spTgt>
                                        </p:tgtEl>
                                      </p:cBhvr>
                                    </p:animEffect>
                                  </p:childTnLst>
                                </p:cTn>
                              </p:par>
                              <p:par>
                                <p:cTn id="11" presetID="18" presetClass="entr" presetSubtype="12" fill="hold" nodeType="withEffect">
                                  <p:stCondLst>
                                    <p:cond delay="0"/>
                                  </p:stCondLst>
                                  <p:childTnLst>
                                    <p:set>
                                      <p:cBhvr>
                                        <p:cTn id="12" dur="1" fill="hold">
                                          <p:stCondLst>
                                            <p:cond delay="0"/>
                                          </p:stCondLst>
                                        </p:cTn>
                                        <p:tgtEl>
                                          <p:spTgt spid="9">
                                            <p:txEl>
                                              <p:pRg st="3" end="3"/>
                                            </p:txEl>
                                          </p:spTgt>
                                        </p:tgtEl>
                                        <p:attrNameLst>
                                          <p:attrName>style.visibility</p:attrName>
                                        </p:attrNameLst>
                                      </p:cBhvr>
                                      <p:to>
                                        <p:strVal val="visible"/>
                                      </p:to>
                                    </p:set>
                                    <p:animEffect transition="in" filter="strips(downLeft)">
                                      <p:cBhvr>
                                        <p:cTn id="13" dur="500"/>
                                        <p:tgtEl>
                                          <p:spTgt spid="9">
                                            <p:txEl>
                                              <p:pRg st="3" end="3"/>
                                            </p:txEl>
                                          </p:spTgt>
                                        </p:tgtEl>
                                      </p:cBhvr>
                                    </p:animEffect>
                                  </p:childTnLst>
                                </p:cTn>
                              </p:par>
                              <p:par>
                                <p:cTn id="14" presetID="18" presetClass="entr" presetSubtype="12" fill="hold" nodeType="withEffect">
                                  <p:stCondLst>
                                    <p:cond delay="0"/>
                                  </p:stCondLst>
                                  <p:childTnLst>
                                    <p:set>
                                      <p:cBhvr>
                                        <p:cTn id="15" dur="1" fill="hold">
                                          <p:stCondLst>
                                            <p:cond delay="0"/>
                                          </p:stCondLst>
                                        </p:cTn>
                                        <p:tgtEl>
                                          <p:spTgt spid="9">
                                            <p:txEl>
                                              <p:pRg st="5" end="5"/>
                                            </p:txEl>
                                          </p:spTgt>
                                        </p:tgtEl>
                                        <p:attrNameLst>
                                          <p:attrName>style.visibility</p:attrName>
                                        </p:attrNameLst>
                                      </p:cBhvr>
                                      <p:to>
                                        <p:strVal val="visible"/>
                                      </p:to>
                                    </p:set>
                                    <p:animEffect transition="in" filter="strips(downLeft)">
                                      <p:cBhvr>
                                        <p:cTn id="16" dur="500"/>
                                        <p:tgtEl>
                                          <p:spTgt spid="9">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txBox="1"/>
          <p:nvPr/>
        </p:nvSpPr>
        <p:spPr>
          <a:xfrm>
            <a:off x="669924" y="1"/>
            <a:ext cx="10850563" cy="1028699"/>
          </a:xfrm>
          <a:prstGeom prst="rect">
            <a:avLst/>
          </a:prstGeom>
        </p:spPr>
        <p:txBody>
          <a:bodyPr/>
          <a:lstStyle>
            <a:lvl1pPr algn="l" defTabSz="914400" rtl="0" eaLnBrk="1" latinLnBrk="0" hangingPunct="1">
              <a:lnSpc>
                <a:spcPct val="90000"/>
              </a:lnSpc>
              <a:spcBef>
                <a:spcPct val="0"/>
              </a:spcBef>
              <a:buNone/>
              <a:defRPr sz="2800" b="0" kern="1200">
                <a:solidFill>
                  <a:schemeClr val="bg1"/>
                </a:solidFill>
                <a:latin typeface="+mj-lt"/>
                <a:ea typeface="+mj-ea"/>
                <a:cs typeface="+mj-cs"/>
              </a:defRPr>
            </a:lvl1pPr>
          </a:lstStyle>
          <a:p>
            <a:endParaRPr lang="en-US" altLang="zh-CN" dirty="0"/>
          </a:p>
          <a:p>
            <a:r>
              <a:rPr lang="en-US" altLang="zh-CN" dirty="0"/>
              <a:t>D. P-code —— </a:t>
            </a:r>
            <a:r>
              <a:rPr lang="zh-CN" altLang="en-US" dirty="0"/>
              <a:t>编译器定义文件</a:t>
            </a:r>
            <a:endParaRPr lang="zh-CN" altLang="en-US" dirty="0"/>
          </a:p>
        </p:txBody>
      </p:sp>
      <p:sp>
        <p:nvSpPr>
          <p:cNvPr id="6" name="文本框 5"/>
          <p:cNvSpPr txBox="1"/>
          <p:nvPr/>
        </p:nvSpPr>
        <p:spPr>
          <a:xfrm>
            <a:off x="669924" y="839496"/>
            <a:ext cx="3070226" cy="369332"/>
          </a:xfrm>
          <a:prstGeom prst="rect">
            <a:avLst/>
          </a:prstGeom>
          <a:noFill/>
        </p:spPr>
        <p:txBody>
          <a:bodyPr wrap="square" rtlCol="0">
            <a:spAutoFit/>
          </a:bodyPr>
          <a:lstStyle/>
          <a:p>
            <a:r>
              <a:rPr lang="en-US" altLang="zh-CN" dirty="0">
                <a:solidFill>
                  <a:schemeClr val="bg1"/>
                </a:solidFill>
                <a:latin typeface="+mn-ea"/>
              </a:rPr>
              <a:t>P-codes</a:t>
            </a:r>
            <a:endParaRPr lang="zh-CN" altLang="en-US" dirty="0">
              <a:solidFill>
                <a:schemeClr val="bg1"/>
              </a:solidFill>
              <a:latin typeface="+mn-ea"/>
            </a:endParaRPr>
          </a:p>
        </p:txBody>
      </p:sp>
      <p:sp>
        <p:nvSpPr>
          <p:cNvPr id="9" name="文本框 8"/>
          <p:cNvSpPr txBox="1"/>
          <p:nvPr/>
        </p:nvSpPr>
        <p:spPr>
          <a:xfrm>
            <a:off x="1276350" y="1334487"/>
            <a:ext cx="9525000" cy="5860515"/>
          </a:xfrm>
          <a:prstGeom prst="rect">
            <a:avLst/>
          </a:prstGeom>
          <a:noFill/>
        </p:spPr>
        <p:txBody>
          <a:bodyPr wrap="square" rtlCol="0">
            <a:spAutoFit/>
          </a:bodyPr>
          <a:lstStyle/>
          <a:p>
            <a:pPr>
              <a:lnSpc>
                <a:spcPct val="150000"/>
              </a:lnSpc>
            </a:pPr>
            <a:r>
              <a:rPr lang="en-US" altLang="zh-CN" dirty="0">
                <a:solidFill>
                  <a:schemeClr val="tx2"/>
                </a:solidFill>
                <a:latin typeface="+mn-ea"/>
              </a:rPr>
              <a:t>ISA</a:t>
            </a:r>
            <a:r>
              <a:rPr lang="zh-CN" altLang="en-US" dirty="0">
                <a:solidFill>
                  <a:schemeClr val="tx2"/>
                </a:solidFill>
                <a:latin typeface="+mn-ea"/>
              </a:rPr>
              <a:t>定义文件有多个后缀名，不同后缀名用于定义不同的内容。</a:t>
            </a:r>
            <a:endParaRPr lang="en-US" altLang="zh-CN" dirty="0">
              <a:solidFill>
                <a:schemeClr val="tx2"/>
              </a:solidFill>
              <a:latin typeface="+mn-ea"/>
            </a:endParaRPr>
          </a:p>
          <a:p>
            <a:pPr>
              <a:lnSpc>
                <a:spcPct val="150000"/>
              </a:lnSpc>
            </a:pPr>
            <a:r>
              <a:rPr lang="en-US" altLang="zh-CN" dirty="0">
                <a:solidFill>
                  <a:schemeClr val="accent1"/>
                </a:solidFill>
                <a:latin typeface="+mn-ea"/>
              </a:rPr>
              <a:t>.opinion</a:t>
            </a:r>
            <a:r>
              <a:rPr lang="zh-CN" altLang="en-US" dirty="0">
                <a:solidFill>
                  <a:schemeClr val="tx2"/>
                </a:solidFill>
                <a:latin typeface="+mn-ea"/>
              </a:rPr>
              <a:t>：定义可用的程序文件加载器，即该类型汇编语言可被加载到什么格式的可执行文件中。</a:t>
            </a:r>
            <a:endParaRPr lang="en-US" altLang="zh-CN" dirty="0">
              <a:solidFill>
                <a:schemeClr val="tx2"/>
              </a:solidFill>
              <a:latin typeface="+mn-ea"/>
            </a:endParaRPr>
          </a:p>
          <a:p>
            <a:pPr>
              <a:lnSpc>
                <a:spcPct val="150000"/>
              </a:lnSpc>
            </a:pPr>
            <a:endParaRPr lang="en-US" altLang="zh-CN" dirty="0">
              <a:solidFill>
                <a:schemeClr val="tx2"/>
              </a:solidFill>
              <a:latin typeface="+mn-ea"/>
            </a:endParaRPr>
          </a:p>
          <a:p>
            <a:pPr>
              <a:lnSpc>
                <a:spcPct val="150000"/>
              </a:lnSpc>
            </a:pPr>
            <a:r>
              <a:rPr lang="en-US" altLang="zh-CN" dirty="0" err="1">
                <a:solidFill>
                  <a:schemeClr val="tx2"/>
                </a:solidFill>
                <a:latin typeface="+mn-ea"/>
              </a:rPr>
              <a:t>Eg.</a:t>
            </a:r>
            <a:r>
              <a:rPr lang="en-US" altLang="zh-CN" dirty="0">
                <a:solidFill>
                  <a:schemeClr val="tx2"/>
                </a:solidFill>
                <a:latin typeface="+mn-ea"/>
              </a:rPr>
              <a:t> </a:t>
            </a:r>
            <a:r>
              <a:rPr lang="en-US" altLang="zh-CN" dirty="0">
                <a:solidFill>
                  <a:schemeClr val="accent1"/>
                </a:solidFill>
                <a:latin typeface="+mn-ea"/>
              </a:rPr>
              <a:t>\Processors\x86\data\languages\x86.opinion</a:t>
            </a:r>
            <a:r>
              <a:rPr lang="en-US" altLang="zh-CN" dirty="0">
                <a:solidFill>
                  <a:schemeClr val="tx2"/>
                </a:solidFill>
                <a:latin typeface="+mn-ea"/>
              </a:rPr>
              <a:t> </a:t>
            </a:r>
            <a:r>
              <a:rPr lang="zh-CN" altLang="en-US" dirty="0">
                <a:solidFill>
                  <a:schemeClr val="tx2"/>
                </a:solidFill>
                <a:latin typeface="+mn-ea"/>
              </a:rPr>
              <a:t>中，定义了</a:t>
            </a:r>
            <a:r>
              <a:rPr lang="en-US" altLang="zh-CN" dirty="0">
                <a:solidFill>
                  <a:schemeClr val="tx2"/>
                </a:solidFill>
                <a:latin typeface="+mn-ea"/>
              </a:rPr>
              <a:t>x86</a:t>
            </a:r>
            <a:r>
              <a:rPr lang="zh-CN" altLang="en-US" dirty="0">
                <a:solidFill>
                  <a:schemeClr val="tx2"/>
                </a:solidFill>
                <a:latin typeface="+mn-ea"/>
              </a:rPr>
              <a:t>架构不同模式可用的加载器，对于</a:t>
            </a:r>
            <a:r>
              <a:rPr lang="en-US" altLang="zh-CN" dirty="0">
                <a:solidFill>
                  <a:schemeClr val="tx2"/>
                </a:solidFill>
                <a:latin typeface="+mn-ea"/>
              </a:rPr>
              <a:t>default</a:t>
            </a:r>
            <a:r>
              <a:rPr lang="zh-CN" altLang="en-US" dirty="0">
                <a:solidFill>
                  <a:schemeClr val="tx2"/>
                </a:solidFill>
                <a:latin typeface="+mn-ea"/>
              </a:rPr>
              <a:t>模式，可用的加载器有：</a:t>
            </a:r>
            <a:endParaRPr lang="en-US" altLang="zh-CN" dirty="0">
              <a:solidFill>
                <a:schemeClr val="tx2"/>
              </a:solidFill>
              <a:latin typeface="+mn-ea"/>
            </a:endParaRPr>
          </a:p>
          <a:p>
            <a:pPr>
              <a:lnSpc>
                <a:spcPct val="150000"/>
              </a:lnSpc>
            </a:pPr>
            <a:endParaRPr lang="en-US" altLang="zh-CN" dirty="0">
              <a:solidFill>
                <a:schemeClr val="tx2"/>
              </a:solidFill>
              <a:latin typeface="+mn-ea"/>
            </a:endParaRPr>
          </a:p>
          <a:p>
            <a:pPr marL="342900" indent="-342900">
              <a:lnSpc>
                <a:spcPct val="150000"/>
              </a:lnSpc>
              <a:buAutoNum type="arabicPeriod"/>
            </a:pPr>
            <a:r>
              <a:rPr lang="en-US" altLang="zh-CN" dirty="0">
                <a:solidFill>
                  <a:schemeClr val="tx2"/>
                </a:solidFill>
                <a:latin typeface="+mn-ea"/>
              </a:rPr>
              <a:t>Portable Executable (PE)</a:t>
            </a:r>
            <a:r>
              <a:rPr lang="zh-CN" altLang="en-US" dirty="0">
                <a:solidFill>
                  <a:schemeClr val="tx2"/>
                </a:solidFill>
                <a:latin typeface="+mn-ea"/>
              </a:rPr>
              <a:t>（在其中还定义有不同语言的加载规范，考虑到不同语言对于函数调用的约定等可能有所不同）</a:t>
            </a:r>
            <a:endParaRPr lang="en-US" altLang="zh-CN" dirty="0">
              <a:solidFill>
                <a:schemeClr val="tx2"/>
              </a:solidFill>
              <a:latin typeface="+mn-ea"/>
            </a:endParaRPr>
          </a:p>
          <a:p>
            <a:pPr marL="342900" indent="-342900">
              <a:lnSpc>
                <a:spcPct val="150000"/>
              </a:lnSpc>
              <a:buAutoNum type="arabicPeriod"/>
            </a:pPr>
            <a:r>
              <a:rPr lang="en-US" altLang="zh-CN" dirty="0">
                <a:solidFill>
                  <a:schemeClr val="tx2"/>
                </a:solidFill>
                <a:latin typeface="+mn-ea"/>
              </a:rPr>
              <a:t>Debug Symbols (DBG)</a:t>
            </a:r>
            <a:endParaRPr lang="en-US" altLang="zh-CN" dirty="0">
              <a:solidFill>
                <a:schemeClr val="tx2"/>
              </a:solidFill>
              <a:latin typeface="+mn-ea"/>
            </a:endParaRPr>
          </a:p>
          <a:p>
            <a:pPr marL="342900" indent="-342900">
              <a:lnSpc>
                <a:spcPct val="150000"/>
              </a:lnSpc>
              <a:buAutoNum type="arabicPeriod"/>
            </a:pPr>
            <a:r>
              <a:rPr lang="en-US" altLang="zh-CN" dirty="0">
                <a:solidFill>
                  <a:schemeClr val="tx2"/>
                </a:solidFill>
                <a:latin typeface="+mn-ea"/>
              </a:rPr>
              <a:t>Executable and Linking Format (ELF)</a:t>
            </a:r>
            <a:endParaRPr lang="en-US" altLang="zh-CN" dirty="0">
              <a:solidFill>
                <a:schemeClr val="tx2"/>
              </a:solidFill>
              <a:latin typeface="+mn-ea"/>
            </a:endParaRPr>
          </a:p>
          <a:p>
            <a:pPr marL="342900" indent="-342900">
              <a:lnSpc>
                <a:spcPct val="150000"/>
              </a:lnSpc>
              <a:buAutoNum type="arabicPeriod"/>
            </a:pPr>
            <a:r>
              <a:rPr lang="en-US" altLang="zh-CN" dirty="0">
                <a:solidFill>
                  <a:schemeClr val="tx2"/>
                </a:solidFill>
                <a:latin typeface="+mn-ea"/>
              </a:rPr>
              <a:t>Module Definition (DEF)</a:t>
            </a:r>
            <a:endParaRPr lang="en-US" altLang="zh-CN" dirty="0">
              <a:solidFill>
                <a:schemeClr val="tx2"/>
              </a:solidFill>
              <a:latin typeface="+mn-ea"/>
            </a:endParaRPr>
          </a:p>
          <a:p>
            <a:pPr marL="342900" indent="-342900">
              <a:lnSpc>
                <a:spcPct val="150000"/>
              </a:lnSpc>
              <a:buAutoNum type="arabicPeriod"/>
            </a:pPr>
            <a:r>
              <a:rPr lang="en-US" altLang="zh-CN" dirty="0">
                <a:solidFill>
                  <a:schemeClr val="tx2"/>
                </a:solidFill>
                <a:latin typeface="+mn-ea"/>
              </a:rPr>
              <a:t>…</a:t>
            </a:r>
            <a:endParaRPr lang="en-US" altLang="zh-CN" dirty="0">
              <a:solidFill>
                <a:schemeClr val="tx2"/>
              </a:solidFill>
              <a:latin typeface="+mn-ea"/>
            </a:endParaRPr>
          </a:p>
          <a:p>
            <a:pPr>
              <a:lnSpc>
                <a:spcPct val="150000"/>
              </a:lnSpc>
            </a:pPr>
            <a:r>
              <a:rPr lang="en-US" altLang="zh-CN" dirty="0">
                <a:solidFill>
                  <a:schemeClr val="accent1"/>
                </a:solidFill>
                <a:latin typeface="+mn-ea"/>
              </a:rPr>
              <a:t>	</a:t>
            </a:r>
            <a:endParaRPr lang="en-US" altLang="zh-CN" dirty="0">
              <a:solidFill>
                <a:schemeClr val="accent1"/>
              </a:solidFill>
              <a:latin typeface="+mn-ea"/>
            </a:endParaRPr>
          </a:p>
        </p:txBody>
      </p:sp>
      <p:pic>
        <p:nvPicPr>
          <p:cNvPr id="7" name="Picture 18" descr="A close-up of a hand grip&#10;&#10;Description automatically generated"/>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0915650" y="5450699"/>
            <a:ext cx="1353814" cy="1353814"/>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with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strips(downLeft)">
                                      <p:cBhvr>
                                        <p:cTn id="7" dur="500"/>
                                        <p:tgtEl>
                                          <p:spTgt spid="9">
                                            <p:txEl>
                                              <p:pRg st="0" end="0"/>
                                            </p:txEl>
                                          </p:spTgt>
                                        </p:tgtEl>
                                      </p:cBhvr>
                                    </p:animEffect>
                                  </p:childTnLst>
                                </p:cTn>
                              </p:par>
                              <p:par>
                                <p:cTn id="8" presetID="18" presetClass="entr" presetSubtype="12" fill="hold" nodeType="withEffect">
                                  <p:stCondLst>
                                    <p:cond delay="0"/>
                                  </p:stCondLst>
                                  <p:childTnLst>
                                    <p:set>
                                      <p:cBhvr>
                                        <p:cTn id="9" dur="1" fill="hold">
                                          <p:stCondLst>
                                            <p:cond delay="0"/>
                                          </p:stCondLst>
                                        </p:cTn>
                                        <p:tgtEl>
                                          <p:spTgt spid="9">
                                            <p:txEl>
                                              <p:pRg st="1" end="1"/>
                                            </p:txEl>
                                          </p:spTgt>
                                        </p:tgtEl>
                                        <p:attrNameLst>
                                          <p:attrName>style.visibility</p:attrName>
                                        </p:attrNameLst>
                                      </p:cBhvr>
                                      <p:to>
                                        <p:strVal val="visible"/>
                                      </p:to>
                                    </p:set>
                                    <p:animEffect transition="in" filter="strips(downLeft)">
                                      <p:cBhvr>
                                        <p:cTn id="10" dur="500"/>
                                        <p:tgtEl>
                                          <p:spTgt spid="9">
                                            <p:txEl>
                                              <p:pRg st="1" end="1"/>
                                            </p:txEl>
                                          </p:spTgt>
                                        </p:tgtEl>
                                      </p:cBhvr>
                                    </p:animEffect>
                                  </p:childTnLst>
                                </p:cTn>
                              </p:par>
                              <p:par>
                                <p:cTn id="11" presetID="18" presetClass="entr" presetSubtype="12" fill="hold" nodeType="withEffect">
                                  <p:stCondLst>
                                    <p:cond delay="0"/>
                                  </p:stCondLst>
                                  <p:childTnLst>
                                    <p:set>
                                      <p:cBhvr>
                                        <p:cTn id="12" dur="1" fill="hold">
                                          <p:stCondLst>
                                            <p:cond delay="0"/>
                                          </p:stCondLst>
                                        </p:cTn>
                                        <p:tgtEl>
                                          <p:spTgt spid="9">
                                            <p:txEl>
                                              <p:pRg st="3" end="3"/>
                                            </p:txEl>
                                          </p:spTgt>
                                        </p:tgtEl>
                                        <p:attrNameLst>
                                          <p:attrName>style.visibility</p:attrName>
                                        </p:attrNameLst>
                                      </p:cBhvr>
                                      <p:to>
                                        <p:strVal val="visible"/>
                                      </p:to>
                                    </p:set>
                                    <p:animEffect transition="in" filter="strips(downLeft)">
                                      <p:cBhvr>
                                        <p:cTn id="13" dur="500"/>
                                        <p:tgtEl>
                                          <p:spTgt spid="9">
                                            <p:txEl>
                                              <p:pRg st="3" end="3"/>
                                            </p:txEl>
                                          </p:spTgt>
                                        </p:tgtEl>
                                      </p:cBhvr>
                                    </p:animEffect>
                                  </p:childTnLst>
                                </p:cTn>
                              </p:par>
                              <p:par>
                                <p:cTn id="14" presetID="18" presetClass="entr" presetSubtype="12" fill="hold" nodeType="withEffect">
                                  <p:stCondLst>
                                    <p:cond delay="0"/>
                                  </p:stCondLst>
                                  <p:childTnLst>
                                    <p:set>
                                      <p:cBhvr>
                                        <p:cTn id="15" dur="1" fill="hold">
                                          <p:stCondLst>
                                            <p:cond delay="0"/>
                                          </p:stCondLst>
                                        </p:cTn>
                                        <p:tgtEl>
                                          <p:spTgt spid="9">
                                            <p:txEl>
                                              <p:pRg st="5" end="5"/>
                                            </p:txEl>
                                          </p:spTgt>
                                        </p:tgtEl>
                                        <p:attrNameLst>
                                          <p:attrName>style.visibility</p:attrName>
                                        </p:attrNameLst>
                                      </p:cBhvr>
                                      <p:to>
                                        <p:strVal val="visible"/>
                                      </p:to>
                                    </p:set>
                                    <p:animEffect transition="in" filter="strips(downLeft)">
                                      <p:cBhvr>
                                        <p:cTn id="16" dur="500"/>
                                        <p:tgtEl>
                                          <p:spTgt spid="9">
                                            <p:txEl>
                                              <p:pRg st="5" end="5"/>
                                            </p:txEl>
                                          </p:spTgt>
                                        </p:tgtEl>
                                      </p:cBhvr>
                                    </p:animEffect>
                                  </p:childTnLst>
                                </p:cTn>
                              </p:par>
                              <p:par>
                                <p:cTn id="17" presetID="18" presetClass="entr" presetSubtype="12" fill="hold" nodeType="withEffect">
                                  <p:stCondLst>
                                    <p:cond delay="0"/>
                                  </p:stCondLst>
                                  <p:childTnLst>
                                    <p:set>
                                      <p:cBhvr>
                                        <p:cTn id="18" dur="1" fill="hold">
                                          <p:stCondLst>
                                            <p:cond delay="0"/>
                                          </p:stCondLst>
                                        </p:cTn>
                                        <p:tgtEl>
                                          <p:spTgt spid="9">
                                            <p:txEl>
                                              <p:pRg st="6" end="6"/>
                                            </p:txEl>
                                          </p:spTgt>
                                        </p:tgtEl>
                                        <p:attrNameLst>
                                          <p:attrName>style.visibility</p:attrName>
                                        </p:attrNameLst>
                                      </p:cBhvr>
                                      <p:to>
                                        <p:strVal val="visible"/>
                                      </p:to>
                                    </p:set>
                                    <p:animEffect transition="in" filter="strips(downLeft)">
                                      <p:cBhvr>
                                        <p:cTn id="19" dur="500"/>
                                        <p:tgtEl>
                                          <p:spTgt spid="9">
                                            <p:txEl>
                                              <p:pRg st="6" end="6"/>
                                            </p:txEl>
                                          </p:spTgt>
                                        </p:tgtEl>
                                      </p:cBhvr>
                                    </p:animEffect>
                                  </p:childTnLst>
                                </p:cTn>
                              </p:par>
                              <p:par>
                                <p:cTn id="20" presetID="18" presetClass="entr" presetSubtype="12" fill="hold" nodeType="withEffect">
                                  <p:stCondLst>
                                    <p:cond delay="0"/>
                                  </p:stCondLst>
                                  <p:childTnLst>
                                    <p:set>
                                      <p:cBhvr>
                                        <p:cTn id="21" dur="1" fill="hold">
                                          <p:stCondLst>
                                            <p:cond delay="0"/>
                                          </p:stCondLst>
                                        </p:cTn>
                                        <p:tgtEl>
                                          <p:spTgt spid="9">
                                            <p:txEl>
                                              <p:pRg st="7" end="7"/>
                                            </p:txEl>
                                          </p:spTgt>
                                        </p:tgtEl>
                                        <p:attrNameLst>
                                          <p:attrName>style.visibility</p:attrName>
                                        </p:attrNameLst>
                                      </p:cBhvr>
                                      <p:to>
                                        <p:strVal val="visible"/>
                                      </p:to>
                                    </p:set>
                                    <p:animEffect transition="in" filter="strips(downLeft)">
                                      <p:cBhvr>
                                        <p:cTn id="22" dur="500"/>
                                        <p:tgtEl>
                                          <p:spTgt spid="9">
                                            <p:txEl>
                                              <p:pRg st="7" end="7"/>
                                            </p:txEl>
                                          </p:spTgt>
                                        </p:tgtEl>
                                      </p:cBhvr>
                                    </p:animEffect>
                                  </p:childTnLst>
                                </p:cTn>
                              </p:par>
                              <p:par>
                                <p:cTn id="23" presetID="18" presetClass="entr" presetSubtype="12" fill="hold" nodeType="withEffect">
                                  <p:stCondLst>
                                    <p:cond delay="0"/>
                                  </p:stCondLst>
                                  <p:childTnLst>
                                    <p:set>
                                      <p:cBhvr>
                                        <p:cTn id="24" dur="1" fill="hold">
                                          <p:stCondLst>
                                            <p:cond delay="0"/>
                                          </p:stCondLst>
                                        </p:cTn>
                                        <p:tgtEl>
                                          <p:spTgt spid="9">
                                            <p:txEl>
                                              <p:pRg st="8" end="8"/>
                                            </p:txEl>
                                          </p:spTgt>
                                        </p:tgtEl>
                                        <p:attrNameLst>
                                          <p:attrName>style.visibility</p:attrName>
                                        </p:attrNameLst>
                                      </p:cBhvr>
                                      <p:to>
                                        <p:strVal val="visible"/>
                                      </p:to>
                                    </p:set>
                                    <p:animEffect transition="in" filter="strips(downLeft)">
                                      <p:cBhvr>
                                        <p:cTn id="25" dur="500"/>
                                        <p:tgtEl>
                                          <p:spTgt spid="9">
                                            <p:txEl>
                                              <p:pRg st="8" end="8"/>
                                            </p:txEl>
                                          </p:spTgt>
                                        </p:tgtEl>
                                      </p:cBhvr>
                                    </p:animEffect>
                                  </p:childTnLst>
                                </p:cTn>
                              </p:par>
                              <p:par>
                                <p:cTn id="26" presetID="18" presetClass="entr" presetSubtype="12" fill="hold" nodeType="withEffect">
                                  <p:stCondLst>
                                    <p:cond delay="0"/>
                                  </p:stCondLst>
                                  <p:childTnLst>
                                    <p:set>
                                      <p:cBhvr>
                                        <p:cTn id="27" dur="1" fill="hold">
                                          <p:stCondLst>
                                            <p:cond delay="0"/>
                                          </p:stCondLst>
                                        </p:cTn>
                                        <p:tgtEl>
                                          <p:spTgt spid="9">
                                            <p:txEl>
                                              <p:pRg st="9" end="9"/>
                                            </p:txEl>
                                          </p:spTgt>
                                        </p:tgtEl>
                                        <p:attrNameLst>
                                          <p:attrName>style.visibility</p:attrName>
                                        </p:attrNameLst>
                                      </p:cBhvr>
                                      <p:to>
                                        <p:strVal val="visible"/>
                                      </p:to>
                                    </p:set>
                                    <p:animEffect transition="in" filter="strips(downLeft)">
                                      <p:cBhvr>
                                        <p:cTn id="28" dur="500"/>
                                        <p:tgtEl>
                                          <p:spTgt spid="9">
                                            <p:txEl>
                                              <p:pRg st="9" end="9"/>
                                            </p:txEl>
                                          </p:spTgt>
                                        </p:tgtEl>
                                      </p:cBhvr>
                                    </p:animEffect>
                                  </p:childTnLst>
                                </p:cTn>
                              </p:par>
                              <p:par>
                                <p:cTn id="29" presetID="18" presetClass="entr" presetSubtype="12" fill="hold" nodeType="withEffect">
                                  <p:stCondLst>
                                    <p:cond delay="0"/>
                                  </p:stCondLst>
                                  <p:childTnLst>
                                    <p:set>
                                      <p:cBhvr>
                                        <p:cTn id="30" dur="1" fill="hold">
                                          <p:stCondLst>
                                            <p:cond delay="0"/>
                                          </p:stCondLst>
                                        </p:cTn>
                                        <p:tgtEl>
                                          <p:spTgt spid="9">
                                            <p:txEl>
                                              <p:pRg st="10" end="10"/>
                                            </p:txEl>
                                          </p:spTgt>
                                        </p:tgtEl>
                                        <p:attrNameLst>
                                          <p:attrName>style.visibility</p:attrName>
                                        </p:attrNameLst>
                                      </p:cBhvr>
                                      <p:to>
                                        <p:strVal val="visible"/>
                                      </p:to>
                                    </p:set>
                                    <p:animEffect transition="in" filter="strips(downLeft)">
                                      <p:cBhvr>
                                        <p:cTn id="31" dur="500"/>
                                        <p:tgtEl>
                                          <p:spTgt spid="9">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txBox="1"/>
          <p:nvPr/>
        </p:nvSpPr>
        <p:spPr>
          <a:xfrm>
            <a:off x="669924" y="1"/>
            <a:ext cx="10850563" cy="1028699"/>
          </a:xfrm>
          <a:prstGeom prst="rect">
            <a:avLst/>
          </a:prstGeom>
        </p:spPr>
        <p:txBody>
          <a:bodyPr/>
          <a:lstStyle>
            <a:lvl1pPr algn="l" defTabSz="914400" rtl="0" eaLnBrk="1" latinLnBrk="0" hangingPunct="1">
              <a:lnSpc>
                <a:spcPct val="90000"/>
              </a:lnSpc>
              <a:spcBef>
                <a:spcPct val="0"/>
              </a:spcBef>
              <a:buNone/>
              <a:defRPr sz="2800" b="0" kern="1200">
                <a:solidFill>
                  <a:schemeClr val="bg1"/>
                </a:solidFill>
                <a:latin typeface="+mj-lt"/>
                <a:ea typeface="+mj-ea"/>
                <a:cs typeface="+mj-cs"/>
              </a:defRPr>
            </a:lvl1pPr>
          </a:lstStyle>
          <a:p>
            <a:endParaRPr lang="en-US" altLang="zh-CN" dirty="0"/>
          </a:p>
          <a:p>
            <a:r>
              <a:rPr lang="en-US" altLang="zh-CN" dirty="0"/>
              <a:t>D. P-code —— </a:t>
            </a:r>
            <a:r>
              <a:rPr lang="zh-CN" altLang="en-US" dirty="0"/>
              <a:t>编译器定义文件</a:t>
            </a:r>
            <a:endParaRPr lang="zh-CN" altLang="en-US" dirty="0"/>
          </a:p>
        </p:txBody>
      </p:sp>
      <p:sp>
        <p:nvSpPr>
          <p:cNvPr id="6" name="文本框 5"/>
          <p:cNvSpPr txBox="1"/>
          <p:nvPr/>
        </p:nvSpPr>
        <p:spPr>
          <a:xfrm>
            <a:off x="669924" y="839496"/>
            <a:ext cx="3070226" cy="369332"/>
          </a:xfrm>
          <a:prstGeom prst="rect">
            <a:avLst/>
          </a:prstGeom>
          <a:noFill/>
        </p:spPr>
        <p:txBody>
          <a:bodyPr wrap="square" rtlCol="0">
            <a:spAutoFit/>
          </a:bodyPr>
          <a:lstStyle/>
          <a:p>
            <a:r>
              <a:rPr lang="en-US" altLang="zh-CN" dirty="0">
                <a:solidFill>
                  <a:schemeClr val="bg1"/>
                </a:solidFill>
                <a:latin typeface="+mn-ea"/>
              </a:rPr>
              <a:t>P-codes</a:t>
            </a:r>
            <a:endParaRPr lang="zh-CN" altLang="en-US" dirty="0">
              <a:solidFill>
                <a:schemeClr val="bg1"/>
              </a:solidFill>
              <a:latin typeface="+mn-ea"/>
            </a:endParaRPr>
          </a:p>
        </p:txBody>
      </p:sp>
      <p:sp>
        <p:nvSpPr>
          <p:cNvPr id="9" name="文本框 8"/>
          <p:cNvSpPr txBox="1"/>
          <p:nvPr/>
        </p:nvSpPr>
        <p:spPr>
          <a:xfrm>
            <a:off x="1276350" y="1334487"/>
            <a:ext cx="9525000" cy="4198522"/>
          </a:xfrm>
          <a:prstGeom prst="rect">
            <a:avLst/>
          </a:prstGeom>
          <a:noFill/>
        </p:spPr>
        <p:txBody>
          <a:bodyPr wrap="square" rtlCol="0">
            <a:spAutoFit/>
          </a:bodyPr>
          <a:lstStyle/>
          <a:p>
            <a:pPr>
              <a:lnSpc>
                <a:spcPct val="150000"/>
              </a:lnSpc>
            </a:pPr>
            <a:r>
              <a:rPr lang="en-US" altLang="zh-CN" dirty="0">
                <a:solidFill>
                  <a:schemeClr val="tx2"/>
                </a:solidFill>
                <a:latin typeface="+mn-ea"/>
              </a:rPr>
              <a:t>ISA</a:t>
            </a:r>
            <a:r>
              <a:rPr lang="zh-CN" altLang="en-US" dirty="0">
                <a:solidFill>
                  <a:schemeClr val="tx2"/>
                </a:solidFill>
                <a:latin typeface="+mn-ea"/>
              </a:rPr>
              <a:t>定义文件有多个后缀名，不同后缀名用于定义不同的内容。</a:t>
            </a:r>
            <a:endParaRPr lang="en-US" altLang="zh-CN" dirty="0">
              <a:solidFill>
                <a:schemeClr val="tx2"/>
              </a:solidFill>
              <a:latin typeface="+mn-ea"/>
            </a:endParaRPr>
          </a:p>
          <a:p>
            <a:pPr>
              <a:lnSpc>
                <a:spcPct val="150000"/>
              </a:lnSpc>
            </a:pPr>
            <a:r>
              <a:rPr lang="en-US" altLang="zh-CN" dirty="0">
                <a:solidFill>
                  <a:schemeClr val="accent1"/>
                </a:solidFill>
                <a:latin typeface="+mn-ea"/>
              </a:rPr>
              <a:t>.</a:t>
            </a:r>
            <a:r>
              <a:rPr lang="en-US" altLang="zh-CN" dirty="0" err="1">
                <a:solidFill>
                  <a:schemeClr val="accent1"/>
                </a:solidFill>
                <a:latin typeface="+mn-ea"/>
              </a:rPr>
              <a:t>pspec</a:t>
            </a:r>
            <a:r>
              <a:rPr lang="zh-CN" altLang="en-US" dirty="0">
                <a:solidFill>
                  <a:schemeClr val="tx2"/>
                </a:solidFill>
                <a:latin typeface="+mn-ea"/>
              </a:rPr>
              <a:t>：定义处理器，包括各种寄存器、内存段等</a:t>
            </a:r>
            <a:endParaRPr lang="en-US" altLang="zh-CN" dirty="0">
              <a:solidFill>
                <a:schemeClr val="tx2"/>
              </a:solidFill>
              <a:latin typeface="+mn-ea"/>
            </a:endParaRPr>
          </a:p>
          <a:p>
            <a:pPr>
              <a:lnSpc>
                <a:spcPct val="150000"/>
              </a:lnSpc>
            </a:pPr>
            <a:endParaRPr lang="en-US" altLang="zh-CN" dirty="0">
              <a:solidFill>
                <a:schemeClr val="tx2"/>
              </a:solidFill>
              <a:latin typeface="+mn-ea"/>
            </a:endParaRPr>
          </a:p>
          <a:p>
            <a:pPr>
              <a:lnSpc>
                <a:spcPct val="150000"/>
              </a:lnSpc>
            </a:pPr>
            <a:r>
              <a:rPr lang="en-US" altLang="zh-CN" dirty="0" err="1">
                <a:solidFill>
                  <a:schemeClr val="tx2"/>
                </a:solidFill>
                <a:latin typeface="+mn-ea"/>
              </a:rPr>
              <a:t>Eg.</a:t>
            </a:r>
            <a:r>
              <a:rPr lang="en-US" altLang="zh-CN" dirty="0">
                <a:solidFill>
                  <a:schemeClr val="tx2"/>
                </a:solidFill>
                <a:latin typeface="+mn-ea"/>
              </a:rPr>
              <a:t> </a:t>
            </a:r>
            <a:r>
              <a:rPr lang="en-US" altLang="zh-CN" dirty="0">
                <a:solidFill>
                  <a:schemeClr val="accent1"/>
                </a:solidFill>
                <a:latin typeface="+mn-ea"/>
              </a:rPr>
              <a:t>\Processors\x86\data\languages\x86.pspec</a:t>
            </a:r>
            <a:r>
              <a:rPr lang="en-US" altLang="zh-CN" dirty="0">
                <a:solidFill>
                  <a:schemeClr val="tx2"/>
                </a:solidFill>
                <a:latin typeface="+mn-ea"/>
              </a:rPr>
              <a:t> </a:t>
            </a:r>
            <a:r>
              <a:rPr lang="zh-CN" altLang="en-US" dirty="0">
                <a:solidFill>
                  <a:schemeClr val="tx2"/>
                </a:solidFill>
                <a:latin typeface="+mn-ea"/>
              </a:rPr>
              <a:t>中，定义了</a:t>
            </a:r>
            <a:r>
              <a:rPr lang="en-US" altLang="zh-CN" dirty="0">
                <a:solidFill>
                  <a:schemeClr val="tx2"/>
                </a:solidFill>
                <a:latin typeface="+mn-ea"/>
              </a:rPr>
              <a:t>x86</a:t>
            </a:r>
            <a:r>
              <a:rPr lang="zh-CN" altLang="en-US" dirty="0">
                <a:solidFill>
                  <a:schemeClr val="tx2"/>
                </a:solidFill>
                <a:latin typeface="+mn-ea"/>
              </a:rPr>
              <a:t>架构的所有寄存器，特别定义了程序计数器（</a:t>
            </a:r>
            <a:r>
              <a:rPr lang="en-US" altLang="zh-CN" dirty="0">
                <a:solidFill>
                  <a:schemeClr val="tx2"/>
                </a:solidFill>
                <a:latin typeface="+mn-ea"/>
              </a:rPr>
              <a:t>PC</a:t>
            </a:r>
            <a:r>
              <a:rPr lang="zh-CN" altLang="en-US" dirty="0">
                <a:solidFill>
                  <a:schemeClr val="tx2"/>
                </a:solidFill>
                <a:latin typeface="+mn-ea"/>
              </a:rPr>
              <a:t>）、内存信息、内存段（以</a:t>
            </a:r>
            <a:r>
              <a:rPr lang="en-US" altLang="zh-CN" dirty="0">
                <a:solidFill>
                  <a:schemeClr val="tx2"/>
                </a:solidFill>
                <a:latin typeface="+mn-ea"/>
              </a:rPr>
              <a:t>DF</a:t>
            </a:r>
            <a:r>
              <a:rPr lang="zh-CN" altLang="en-US" dirty="0">
                <a:solidFill>
                  <a:schemeClr val="tx2"/>
                </a:solidFill>
                <a:latin typeface="+mn-ea"/>
              </a:rPr>
              <a:t>为段寄存器）</a:t>
            </a:r>
            <a:endParaRPr lang="en-US" altLang="zh-CN" dirty="0">
              <a:solidFill>
                <a:schemeClr val="tx2"/>
              </a:solidFill>
              <a:latin typeface="+mn-ea"/>
            </a:endParaRPr>
          </a:p>
          <a:p>
            <a:pPr>
              <a:lnSpc>
                <a:spcPct val="150000"/>
              </a:lnSpc>
            </a:pPr>
            <a:endParaRPr lang="en-US" altLang="zh-CN" dirty="0">
              <a:solidFill>
                <a:schemeClr val="accent1"/>
              </a:solidFill>
              <a:latin typeface="+mn-ea"/>
            </a:endParaRPr>
          </a:p>
          <a:p>
            <a:pPr>
              <a:lnSpc>
                <a:spcPct val="150000"/>
              </a:lnSpc>
            </a:pPr>
            <a:r>
              <a:rPr lang="en-US" altLang="zh-CN" dirty="0">
                <a:solidFill>
                  <a:schemeClr val="accent1"/>
                </a:solidFill>
                <a:latin typeface="+mn-ea"/>
              </a:rPr>
              <a:t>.</a:t>
            </a:r>
            <a:r>
              <a:rPr lang="en-US" altLang="zh-CN" dirty="0" err="1">
                <a:solidFill>
                  <a:schemeClr val="accent1"/>
                </a:solidFill>
                <a:latin typeface="+mn-ea"/>
              </a:rPr>
              <a:t>sinc</a:t>
            </a:r>
            <a:r>
              <a:rPr lang="zh-CN" altLang="en-US" dirty="0">
                <a:solidFill>
                  <a:schemeClr val="tx2"/>
                </a:solidFill>
                <a:latin typeface="+mn-ea"/>
              </a:rPr>
              <a:t>：定义处理器特殊指令的处理逻辑，如中断、密码学硬件指令、扩展浮点数指令等</a:t>
            </a:r>
            <a:endParaRPr lang="en-US" altLang="zh-CN" dirty="0">
              <a:solidFill>
                <a:schemeClr val="tx2"/>
              </a:solidFill>
              <a:latin typeface="+mn-ea"/>
            </a:endParaRPr>
          </a:p>
          <a:p>
            <a:pPr>
              <a:lnSpc>
                <a:spcPct val="150000"/>
              </a:lnSpc>
            </a:pPr>
            <a:endParaRPr lang="en-US" altLang="zh-CN" dirty="0">
              <a:solidFill>
                <a:schemeClr val="tx2"/>
              </a:solidFill>
              <a:latin typeface="+mn-ea"/>
            </a:endParaRPr>
          </a:p>
          <a:p>
            <a:pPr>
              <a:lnSpc>
                <a:spcPct val="150000"/>
              </a:lnSpc>
            </a:pPr>
            <a:r>
              <a:rPr lang="en-US" altLang="zh-CN" dirty="0" err="1">
                <a:solidFill>
                  <a:schemeClr val="tx2"/>
                </a:solidFill>
                <a:latin typeface="+mn-ea"/>
              </a:rPr>
              <a:t>Eg.</a:t>
            </a:r>
            <a:r>
              <a:rPr lang="en-US" altLang="zh-CN" dirty="0">
                <a:solidFill>
                  <a:schemeClr val="tx2"/>
                </a:solidFill>
                <a:latin typeface="+mn-ea"/>
              </a:rPr>
              <a:t> </a:t>
            </a:r>
            <a:r>
              <a:rPr lang="en-US" altLang="zh-CN" dirty="0">
                <a:solidFill>
                  <a:schemeClr val="accent1"/>
                </a:solidFill>
                <a:latin typeface="+mn-ea"/>
              </a:rPr>
              <a:t>\Processors\x86\data\languages\</a:t>
            </a:r>
            <a:r>
              <a:rPr lang="en-US" altLang="zh-CN" dirty="0" err="1">
                <a:solidFill>
                  <a:schemeClr val="accent1"/>
                </a:solidFill>
                <a:latin typeface="+mn-ea"/>
              </a:rPr>
              <a:t>sha.sinc</a:t>
            </a:r>
            <a:r>
              <a:rPr lang="en-US" altLang="zh-CN" dirty="0">
                <a:solidFill>
                  <a:schemeClr val="tx2"/>
                </a:solidFill>
                <a:latin typeface="+mn-ea"/>
              </a:rPr>
              <a:t> </a:t>
            </a:r>
            <a:r>
              <a:rPr lang="zh-CN" altLang="en-US" dirty="0">
                <a:solidFill>
                  <a:schemeClr val="tx2"/>
                </a:solidFill>
                <a:latin typeface="+mn-ea"/>
              </a:rPr>
              <a:t>中，定义了</a:t>
            </a:r>
            <a:r>
              <a:rPr lang="en-US" altLang="zh-CN" dirty="0">
                <a:solidFill>
                  <a:schemeClr val="tx2"/>
                </a:solidFill>
                <a:latin typeface="+mn-ea"/>
              </a:rPr>
              <a:t>x86</a:t>
            </a:r>
            <a:r>
              <a:rPr lang="zh-CN" altLang="en-US" dirty="0">
                <a:solidFill>
                  <a:schemeClr val="tx2"/>
                </a:solidFill>
                <a:latin typeface="+mn-ea"/>
              </a:rPr>
              <a:t>架构下包含计算</a:t>
            </a:r>
            <a:r>
              <a:rPr lang="en-US" altLang="zh-CN" dirty="0">
                <a:solidFill>
                  <a:schemeClr val="tx2"/>
                </a:solidFill>
                <a:latin typeface="+mn-ea"/>
              </a:rPr>
              <a:t>SHA</a:t>
            </a:r>
            <a:r>
              <a:rPr lang="zh-CN" altLang="en-US" dirty="0">
                <a:solidFill>
                  <a:schemeClr val="tx2"/>
                </a:solidFill>
                <a:latin typeface="+mn-ea"/>
              </a:rPr>
              <a:t>哈希摘要的硬件的处理器的相关指令逻辑</a:t>
            </a:r>
            <a:endParaRPr lang="en-US" altLang="zh-CN" dirty="0">
              <a:solidFill>
                <a:schemeClr val="tx2"/>
              </a:solidFill>
              <a:latin typeface="+mn-ea"/>
            </a:endParaRPr>
          </a:p>
        </p:txBody>
      </p:sp>
      <p:pic>
        <p:nvPicPr>
          <p:cNvPr id="8" name="Picture 16" descr="A yellow and grey toy object&#10;&#10;Description automatically generated"/>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8807" y="5391150"/>
            <a:ext cx="1537462" cy="1537462"/>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with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strips(downLeft)">
                                      <p:cBhvr>
                                        <p:cTn id="7" dur="500"/>
                                        <p:tgtEl>
                                          <p:spTgt spid="9">
                                            <p:txEl>
                                              <p:pRg st="0" end="0"/>
                                            </p:txEl>
                                          </p:spTgt>
                                        </p:tgtEl>
                                      </p:cBhvr>
                                    </p:animEffect>
                                  </p:childTnLst>
                                </p:cTn>
                              </p:par>
                              <p:par>
                                <p:cTn id="8" presetID="18" presetClass="entr" presetSubtype="12" fill="hold" nodeType="withEffect">
                                  <p:stCondLst>
                                    <p:cond delay="0"/>
                                  </p:stCondLst>
                                  <p:childTnLst>
                                    <p:set>
                                      <p:cBhvr>
                                        <p:cTn id="9" dur="1" fill="hold">
                                          <p:stCondLst>
                                            <p:cond delay="0"/>
                                          </p:stCondLst>
                                        </p:cTn>
                                        <p:tgtEl>
                                          <p:spTgt spid="9">
                                            <p:txEl>
                                              <p:pRg st="1" end="1"/>
                                            </p:txEl>
                                          </p:spTgt>
                                        </p:tgtEl>
                                        <p:attrNameLst>
                                          <p:attrName>style.visibility</p:attrName>
                                        </p:attrNameLst>
                                      </p:cBhvr>
                                      <p:to>
                                        <p:strVal val="visible"/>
                                      </p:to>
                                    </p:set>
                                    <p:animEffect transition="in" filter="strips(downLeft)">
                                      <p:cBhvr>
                                        <p:cTn id="10" dur="500"/>
                                        <p:tgtEl>
                                          <p:spTgt spid="9">
                                            <p:txEl>
                                              <p:pRg st="1" end="1"/>
                                            </p:txEl>
                                          </p:spTgt>
                                        </p:tgtEl>
                                      </p:cBhvr>
                                    </p:animEffect>
                                  </p:childTnLst>
                                </p:cTn>
                              </p:par>
                              <p:par>
                                <p:cTn id="11" presetID="18" presetClass="entr" presetSubtype="12" fill="hold" nodeType="withEffect">
                                  <p:stCondLst>
                                    <p:cond delay="0"/>
                                  </p:stCondLst>
                                  <p:childTnLst>
                                    <p:set>
                                      <p:cBhvr>
                                        <p:cTn id="12" dur="1" fill="hold">
                                          <p:stCondLst>
                                            <p:cond delay="0"/>
                                          </p:stCondLst>
                                        </p:cTn>
                                        <p:tgtEl>
                                          <p:spTgt spid="9">
                                            <p:txEl>
                                              <p:pRg st="3" end="3"/>
                                            </p:txEl>
                                          </p:spTgt>
                                        </p:tgtEl>
                                        <p:attrNameLst>
                                          <p:attrName>style.visibility</p:attrName>
                                        </p:attrNameLst>
                                      </p:cBhvr>
                                      <p:to>
                                        <p:strVal val="visible"/>
                                      </p:to>
                                    </p:set>
                                    <p:animEffect transition="in" filter="strips(downLeft)">
                                      <p:cBhvr>
                                        <p:cTn id="13" dur="500"/>
                                        <p:tgtEl>
                                          <p:spTgt spid="9">
                                            <p:txEl>
                                              <p:pRg st="3" end="3"/>
                                            </p:txEl>
                                          </p:spTgt>
                                        </p:tgtEl>
                                      </p:cBhvr>
                                    </p:animEffect>
                                  </p:childTnLst>
                                </p:cTn>
                              </p:par>
                              <p:par>
                                <p:cTn id="14" presetID="18" presetClass="entr" presetSubtype="12" fill="hold" nodeType="withEffect">
                                  <p:stCondLst>
                                    <p:cond delay="0"/>
                                  </p:stCondLst>
                                  <p:childTnLst>
                                    <p:set>
                                      <p:cBhvr>
                                        <p:cTn id="15" dur="1" fill="hold">
                                          <p:stCondLst>
                                            <p:cond delay="0"/>
                                          </p:stCondLst>
                                        </p:cTn>
                                        <p:tgtEl>
                                          <p:spTgt spid="9">
                                            <p:txEl>
                                              <p:pRg st="5" end="5"/>
                                            </p:txEl>
                                          </p:spTgt>
                                        </p:tgtEl>
                                        <p:attrNameLst>
                                          <p:attrName>style.visibility</p:attrName>
                                        </p:attrNameLst>
                                      </p:cBhvr>
                                      <p:to>
                                        <p:strVal val="visible"/>
                                      </p:to>
                                    </p:set>
                                    <p:animEffect transition="in" filter="strips(downLeft)">
                                      <p:cBhvr>
                                        <p:cTn id="16" dur="500"/>
                                        <p:tgtEl>
                                          <p:spTgt spid="9">
                                            <p:txEl>
                                              <p:pRg st="5" end="5"/>
                                            </p:txEl>
                                          </p:spTgt>
                                        </p:tgtEl>
                                      </p:cBhvr>
                                    </p:animEffect>
                                  </p:childTnLst>
                                </p:cTn>
                              </p:par>
                              <p:par>
                                <p:cTn id="17" presetID="18" presetClass="entr" presetSubtype="12" fill="hold" nodeType="withEffect">
                                  <p:stCondLst>
                                    <p:cond delay="0"/>
                                  </p:stCondLst>
                                  <p:childTnLst>
                                    <p:set>
                                      <p:cBhvr>
                                        <p:cTn id="18" dur="1" fill="hold">
                                          <p:stCondLst>
                                            <p:cond delay="0"/>
                                          </p:stCondLst>
                                        </p:cTn>
                                        <p:tgtEl>
                                          <p:spTgt spid="9">
                                            <p:txEl>
                                              <p:pRg st="7" end="7"/>
                                            </p:txEl>
                                          </p:spTgt>
                                        </p:tgtEl>
                                        <p:attrNameLst>
                                          <p:attrName>style.visibility</p:attrName>
                                        </p:attrNameLst>
                                      </p:cBhvr>
                                      <p:to>
                                        <p:strVal val="visible"/>
                                      </p:to>
                                    </p:set>
                                    <p:animEffect transition="in" filter="strips(downLeft)">
                                      <p:cBhvr>
                                        <p:cTn id="19" dur="500"/>
                                        <p:tgtEl>
                                          <p:spTgt spid="9">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txBox="1"/>
          <p:nvPr/>
        </p:nvSpPr>
        <p:spPr>
          <a:xfrm>
            <a:off x="669924" y="1"/>
            <a:ext cx="10850563" cy="1028699"/>
          </a:xfrm>
          <a:prstGeom prst="rect">
            <a:avLst/>
          </a:prstGeom>
        </p:spPr>
        <p:txBody>
          <a:bodyPr/>
          <a:lstStyle>
            <a:lvl1pPr algn="l" defTabSz="914400" rtl="0" eaLnBrk="1" latinLnBrk="0" hangingPunct="1">
              <a:lnSpc>
                <a:spcPct val="90000"/>
              </a:lnSpc>
              <a:spcBef>
                <a:spcPct val="0"/>
              </a:spcBef>
              <a:buNone/>
              <a:defRPr sz="2800" b="0" kern="1200">
                <a:solidFill>
                  <a:schemeClr val="bg1"/>
                </a:solidFill>
                <a:latin typeface="+mj-lt"/>
                <a:ea typeface="+mj-ea"/>
                <a:cs typeface="+mj-cs"/>
              </a:defRPr>
            </a:lvl1pPr>
          </a:lstStyle>
          <a:p>
            <a:endParaRPr lang="en-US" altLang="zh-CN" dirty="0"/>
          </a:p>
          <a:p>
            <a:r>
              <a:rPr lang="en-US" altLang="zh-CN" dirty="0"/>
              <a:t>D. P-code —— </a:t>
            </a:r>
            <a:r>
              <a:rPr lang="zh-CN" altLang="en-US" dirty="0"/>
              <a:t>编译器定义文件</a:t>
            </a:r>
            <a:endParaRPr lang="zh-CN" altLang="en-US" dirty="0"/>
          </a:p>
        </p:txBody>
      </p:sp>
      <p:sp>
        <p:nvSpPr>
          <p:cNvPr id="6" name="文本框 5"/>
          <p:cNvSpPr txBox="1"/>
          <p:nvPr/>
        </p:nvSpPr>
        <p:spPr>
          <a:xfrm>
            <a:off x="669924" y="839496"/>
            <a:ext cx="3070226" cy="369332"/>
          </a:xfrm>
          <a:prstGeom prst="rect">
            <a:avLst/>
          </a:prstGeom>
          <a:noFill/>
        </p:spPr>
        <p:txBody>
          <a:bodyPr wrap="square" rtlCol="0">
            <a:spAutoFit/>
          </a:bodyPr>
          <a:lstStyle/>
          <a:p>
            <a:r>
              <a:rPr lang="en-US" altLang="zh-CN" dirty="0">
                <a:solidFill>
                  <a:schemeClr val="bg1"/>
                </a:solidFill>
                <a:latin typeface="+mn-ea"/>
              </a:rPr>
              <a:t>P-codes</a:t>
            </a:r>
            <a:endParaRPr lang="zh-CN" altLang="en-US" dirty="0">
              <a:solidFill>
                <a:schemeClr val="bg1"/>
              </a:solidFill>
              <a:latin typeface="+mn-ea"/>
            </a:endParaRPr>
          </a:p>
        </p:txBody>
      </p:sp>
      <p:sp>
        <p:nvSpPr>
          <p:cNvPr id="9" name="文本框 8"/>
          <p:cNvSpPr txBox="1"/>
          <p:nvPr/>
        </p:nvSpPr>
        <p:spPr>
          <a:xfrm>
            <a:off x="1276350" y="1334487"/>
            <a:ext cx="9525000" cy="3367525"/>
          </a:xfrm>
          <a:prstGeom prst="rect">
            <a:avLst/>
          </a:prstGeom>
          <a:noFill/>
        </p:spPr>
        <p:txBody>
          <a:bodyPr wrap="square" rtlCol="0">
            <a:spAutoFit/>
          </a:bodyPr>
          <a:lstStyle/>
          <a:p>
            <a:pPr>
              <a:lnSpc>
                <a:spcPct val="150000"/>
              </a:lnSpc>
            </a:pPr>
            <a:r>
              <a:rPr lang="en-US" altLang="zh-CN" dirty="0">
                <a:solidFill>
                  <a:schemeClr val="tx2"/>
                </a:solidFill>
                <a:latin typeface="+mn-ea"/>
              </a:rPr>
              <a:t>ISA</a:t>
            </a:r>
            <a:r>
              <a:rPr lang="zh-CN" altLang="en-US" dirty="0">
                <a:solidFill>
                  <a:schemeClr val="tx2"/>
                </a:solidFill>
                <a:latin typeface="+mn-ea"/>
              </a:rPr>
              <a:t>定义文件有多个后缀名，不同后缀名用于定义不同的内容。</a:t>
            </a:r>
            <a:endParaRPr lang="en-US" altLang="zh-CN" dirty="0">
              <a:solidFill>
                <a:schemeClr val="tx2"/>
              </a:solidFill>
              <a:latin typeface="+mn-ea"/>
            </a:endParaRPr>
          </a:p>
          <a:p>
            <a:pPr>
              <a:lnSpc>
                <a:spcPct val="150000"/>
              </a:lnSpc>
            </a:pPr>
            <a:r>
              <a:rPr lang="en-US" altLang="zh-CN" dirty="0">
                <a:solidFill>
                  <a:schemeClr val="accent1"/>
                </a:solidFill>
                <a:latin typeface="+mn-ea"/>
              </a:rPr>
              <a:t>.</a:t>
            </a:r>
            <a:r>
              <a:rPr lang="en-US" altLang="zh-CN" dirty="0" err="1">
                <a:solidFill>
                  <a:schemeClr val="accent1"/>
                </a:solidFill>
                <a:latin typeface="+mn-ea"/>
              </a:rPr>
              <a:t>sla</a:t>
            </a:r>
            <a:r>
              <a:rPr lang="zh-CN" altLang="en-US" dirty="0">
                <a:solidFill>
                  <a:schemeClr val="tx2"/>
                </a:solidFill>
                <a:latin typeface="+mn-ea"/>
              </a:rPr>
              <a:t>：定义一个汇编语言</a:t>
            </a:r>
            <a:r>
              <a:rPr lang="zh-CN" altLang="en-US" dirty="0">
                <a:solidFill>
                  <a:schemeClr val="accent1"/>
                </a:solidFill>
                <a:latin typeface="+mn-ea"/>
              </a:rPr>
              <a:t>最为重要</a:t>
            </a:r>
            <a:r>
              <a:rPr lang="zh-CN" altLang="en-US" dirty="0">
                <a:solidFill>
                  <a:schemeClr val="tx2"/>
                </a:solidFill>
                <a:latin typeface="+mn-ea"/>
              </a:rPr>
              <a:t>的文件，包含该汇编语言中</a:t>
            </a:r>
            <a:r>
              <a:rPr lang="zh-CN" altLang="en-US" dirty="0">
                <a:solidFill>
                  <a:schemeClr val="accent1"/>
                </a:solidFill>
                <a:latin typeface="+mn-ea"/>
              </a:rPr>
              <a:t>所有指令与</a:t>
            </a:r>
            <a:r>
              <a:rPr lang="en-US" altLang="zh-CN" dirty="0">
                <a:solidFill>
                  <a:schemeClr val="accent1"/>
                </a:solidFill>
                <a:latin typeface="+mn-ea"/>
              </a:rPr>
              <a:t>P-code</a:t>
            </a:r>
            <a:r>
              <a:rPr lang="zh-CN" altLang="en-US" dirty="0">
                <a:solidFill>
                  <a:schemeClr val="accent1"/>
                </a:solidFill>
                <a:latin typeface="+mn-ea"/>
              </a:rPr>
              <a:t>序列的对应关系</a:t>
            </a:r>
            <a:r>
              <a:rPr lang="zh-CN" altLang="en-US" dirty="0">
                <a:solidFill>
                  <a:schemeClr val="tx2"/>
                </a:solidFill>
                <a:latin typeface="+mn-ea"/>
              </a:rPr>
              <a:t>、</a:t>
            </a:r>
            <a:r>
              <a:rPr lang="zh-CN" altLang="en-US" dirty="0">
                <a:solidFill>
                  <a:schemeClr val="accent1"/>
                </a:solidFill>
                <a:latin typeface="+mn-ea"/>
              </a:rPr>
              <a:t>所有寄存器与 </a:t>
            </a:r>
            <a:r>
              <a:rPr lang="en-US" altLang="zh-CN" dirty="0" err="1">
                <a:solidFill>
                  <a:schemeClr val="accent1"/>
                </a:solidFill>
                <a:latin typeface="+mn-ea"/>
              </a:rPr>
              <a:t>Varnode</a:t>
            </a:r>
            <a:r>
              <a:rPr lang="en-US" altLang="zh-CN" dirty="0">
                <a:solidFill>
                  <a:schemeClr val="accent1"/>
                </a:solidFill>
                <a:latin typeface="+mn-ea"/>
              </a:rPr>
              <a:t> </a:t>
            </a:r>
            <a:r>
              <a:rPr lang="zh-CN" altLang="en-US" dirty="0">
                <a:solidFill>
                  <a:schemeClr val="accent1"/>
                </a:solidFill>
                <a:latin typeface="+mn-ea"/>
              </a:rPr>
              <a:t>的对应关系等</a:t>
            </a:r>
            <a:r>
              <a:rPr lang="zh-CN" altLang="en-US" dirty="0">
                <a:solidFill>
                  <a:schemeClr val="tx2"/>
                </a:solidFill>
                <a:latin typeface="+mn-ea"/>
              </a:rPr>
              <a:t>。一种汇编语言的定义规则被称为 </a:t>
            </a:r>
            <a:r>
              <a:rPr lang="en-US" altLang="zh-CN" dirty="0">
                <a:solidFill>
                  <a:schemeClr val="accent1"/>
                </a:solidFill>
                <a:latin typeface="+mn-ea"/>
              </a:rPr>
              <a:t>sleigh</a:t>
            </a:r>
            <a:r>
              <a:rPr lang="zh-CN" altLang="en-US" dirty="0">
                <a:solidFill>
                  <a:schemeClr val="tx2"/>
                </a:solidFill>
                <a:latin typeface="+mn-ea"/>
              </a:rPr>
              <a:t>。</a:t>
            </a:r>
            <a:endParaRPr lang="en-US" altLang="zh-CN" dirty="0">
              <a:solidFill>
                <a:schemeClr val="tx2"/>
              </a:solidFill>
              <a:latin typeface="+mn-ea"/>
            </a:endParaRPr>
          </a:p>
          <a:p>
            <a:pPr>
              <a:lnSpc>
                <a:spcPct val="150000"/>
              </a:lnSpc>
            </a:pPr>
            <a:endParaRPr lang="en-US" altLang="zh-CN" dirty="0">
              <a:solidFill>
                <a:schemeClr val="tx2"/>
              </a:solidFill>
              <a:latin typeface="+mn-ea"/>
            </a:endParaRPr>
          </a:p>
          <a:p>
            <a:pPr>
              <a:lnSpc>
                <a:spcPct val="150000"/>
              </a:lnSpc>
            </a:pPr>
            <a:r>
              <a:rPr lang="en-US" altLang="zh-CN" dirty="0" err="1">
                <a:solidFill>
                  <a:schemeClr val="tx2"/>
                </a:solidFill>
                <a:latin typeface="+mn-ea"/>
              </a:rPr>
              <a:t>Eg.</a:t>
            </a:r>
            <a:r>
              <a:rPr lang="en-US" altLang="zh-CN" dirty="0">
                <a:solidFill>
                  <a:schemeClr val="tx2"/>
                </a:solidFill>
                <a:latin typeface="+mn-ea"/>
              </a:rPr>
              <a:t> </a:t>
            </a:r>
            <a:r>
              <a:rPr lang="en-US" altLang="zh-CN" dirty="0">
                <a:solidFill>
                  <a:schemeClr val="accent1"/>
                </a:solidFill>
                <a:latin typeface="+mn-ea"/>
              </a:rPr>
              <a:t>\Processors\x86\data\languages\x86-64.sla </a:t>
            </a:r>
            <a:r>
              <a:rPr lang="zh-CN" altLang="en-US" dirty="0">
                <a:solidFill>
                  <a:schemeClr val="tx2"/>
                </a:solidFill>
                <a:latin typeface="+mn-ea"/>
              </a:rPr>
              <a:t>中定义了：</a:t>
            </a:r>
            <a:endParaRPr lang="en-US" altLang="zh-CN" dirty="0">
              <a:solidFill>
                <a:schemeClr val="tx2"/>
              </a:solidFill>
              <a:latin typeface="+mn-ea"/>
            </a:endParaRPr>
          </a:p>
          <a:p>
            <a:pPr>
              <a:lnSpc>
                <a:spcPct val="150000"/>
              </a:lnSpc>
            </a:pPr>
            <a:endParaRPr lang="en-US" altLang="zh-CN" dirty="0">
              <a:solidFill>
                <a:schemeClr val="tx2"/>
              </a:solidFill>
              <a:latin typeface="+mn-ea"/>
            </a:endParaRPr>
          </a:p>
          <a:p>
            <a:pPr marL="342900" indent="-342900">
              <a:lnSpc>
                <a:spcPct val="150000"/>
              </a:lnSpc>
              <a:buAutoNum type="arabicPeriod"/>
            </a:pPr>
            <a:r>
              <a:rPr lang="zh-CN" altLang="en-US" dirty="0">
                <a:solidFill>
                  <a:schemeClr val="tx2"/>
                </a:solidFill>
                <a:latin typeface="+mn-ea"/>
              </a:rPr>
              <a:t>所有</a:t>
            </a:r>
            <a:r>
              <a:rPr lang="en-US" altLang="zh-CN" dirty="0">
                <a:solidFill>
                  <a:schemeClr val="tx2"/>
                </a:solidFill>
                <a:latin typeface="+mn-ea"/>
              </a:rPr>
              <a:t>x86-64</a:t>
            </a:r>
            <a:r>
              <a:rPr lang="zh-CN" altLang="en-US" dirty="0">
                <a:solidFill>
                  <a:schemeClr val="tx2"/>
                </a:solidFill>
                <a:latin typeface="+mn-ea"/>
              </a:rPr>
              <a:t>寄存器、相关变量的 </a:t>
            </a:r>
            <a:r>
              <a:rPr lang="en-US" altLang="zh-CN" dirty="0" err="1">
                <a:solidFill>
                  <a:schemeClr val="tx2"/>
                </a:solidFill>
                <a:latin typeface="+mn-ea"/>
              </a:rPr>
              <a:t>Varnode</a:t>
            </a:r>
            <a:r>
              <a:rPr lang="en-US" altLang="zh-CN" dirty="0">
                <a:solidFill>
                  <a:schemeClr val="tx2"/>
                </a:solidFill>
                <a:latin typeface="+mn-ea"/>
              </a:rPr>
              <a:t> </a:t>
            </a:r>
            <a:r>
              <a:rPr lang="zh-CN" altLang="en-US" dirty="0">
                <a:solidFill>
                  <a:schemeClr val="tx2"/>
                </a:solidFill>
                <a:latin typeface="+mn-ea"/>
              </a:rPr>
              <a:t>值</a:t>
            </a:r>
            <a:endParaRPr lang="en-US" altLang="zh-CN" dirty="0">
              <a:solidFill>
                <a:schemeClr val="tx2"/>
              </a:solidFill>
              <a:latin typeface="+mn-ea"/>
            </a:endParaRPr>
          </a:p>
          <a:p>
            <a:pPr marL="342900" indent="-342900">
              <a:lnSpc>
                <a:spcPct val="150000"/>
              </a:lnSpc>
              <a:buAutoNum type="arabicPeriod"/>
            </a:pPr>
            <a:r>
              <a:rPr lang="zh-CN" altLang="en-US" dirty="0">
                <a:solidFill>
                  <a:schemeClr val="tx2"/>
                </a:solidFill>
                <a:latin typeface="+mn-ea"/>
              </a:rPr>
              <a:t>所有汇编指令与</a:t>
            </a:r>
            <a:r>
              <a:rPr lang="en-US" altLang="zh-CN" dirty="0">
                <a:solidFill>
                  <a:schemeClr val="tx2"/>
                </a:solidFill>
                <a:latin typeface="+mn-ea"/>
              </a:rPr>
              <a:t> P-code </a:t>
            </a:r>
            <a:r>
              <a:rPr lang="zh-CN" altLang="en-US" dirty="0">
                <a:solidFill>
                  <a:schemeClr val="tx2"/>
                </a:solidFill>
                <a:latin typeface="+mn-ea"/>
              </a:rPr>
              <a:t>序列的对应关系。一条指令往往对应多条 </a:t>
            </a:r>
            <a:r>
              <a:rPr lang="en-US" altLang="zh-CN" dirty="0">
                <a:solidFill>
                  <a:schemeClr val="tx2"/>
                </a:solidFill>
                <a:latin typeface="+mn-ea"/>
              </a:rPr>
              <a:t>P-code</a:t>
            </a:r>
            <a:endParaRPr lang="en-US" altLang="zh-CN" dirty="0">
              <a:solidFill>
                <a:schemeClr val="tx2"/>
              </a:solidFill>
              <a:latin typeface="+mn-ea"/>
            </a:endParaRPr>
          </a:p>
        </p:txBody>
      </p:sp>
      <p:pic>
        <p:nvPicPr>
          <p:cNvPr id="7" name="Picture 14" descr="A pink plunger with a wooden handle&#10;&#10;Description automatically generated"/>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7543" y="5436312"/>
            <a:ext cx="1394991" cy="1394991"/>
          </a:xfrm>
          <a:prstGeom prst="rect">
            <a:avLst/>
          </a:prstGeom>
        </p:spPr>
      </p:pic>
      <p:grpSp>
        <p:nvGrpSpPr>
          <p:cNvPr id="5" name="组合 4"/>
          <p:cNvGrpSpPr/>
          <p:nvPr/>
        </p:nvGrpSpPr>
        <p:grpSpPr>
          <a:xfrm>
            <a:off x="3268424" y="4702012"/>
            <a:ext cx="5540851" cy="2028988"/>
            <a:chOff x="3488848" y="4702012"/>
            <a:chExt cx="5540851" cy="2028988"/>
          </a:xfrm>
        </p:grpSpPr>
        <p:sp>
          <p:nvSpPr>
            <p:cNvPr id="8" name="矩形: 圆角 7"/>
            <p:cNvSpPr/>
            <p:nvPr/>
          </p:nvSpPr>
          <p:spPr>
            <a:xfrm>
              <a:off x="3488848" y="4702012"/>
              <a:ext cx="5540851" cy="2028988"/>
            </a:xfrm>
            <a:prstGeom prst="roundRect">
              <a:avLst>
                <a:gd name="adj" fmla="val 4944"/>
              </a:avLst>
            </a:prstGeom>
            <a:gradFill flip="none" rotWithShape="1">
              <a:gsLst>
                <a:gs pos="0">
                  <a:srgbClr val="A58162">
                    <a:shade val="30000"/>
                    <a:satMod val="115000"/>
                  </a:srgbClr>
                </a:gs>
                <a:gs pos="50000">
                  <a:srgbClr val="A58162">
                    <a:shade val="67500"/>
                    <a:satMod val="115000"/>
                  </a:srgbClr>
                </a:gs>
                <a:gs pos="100000">
                  <a:srgbClr val="A58162">
                    <a:shade val="100000"/>
                    <a:satMod val="115000"/>
                  </a:srgbClr>
                </a:gs>
              </a:gsLst>
              <a:lin ang="5400000" scaled="1"/>
              <a:tileRect/>
            </a:gradFill>
            <a:ln w="127000">
              <a:solidFill>
                <a:srgbClr val="FFFFFF"/>
              </a:solidFill>
            </a:ln>
            <a:effectLst>
              <a:outerShdw blurRad="50800" dist="38100" dir="2700000" algn="tl" rotWithShape="0">
                <a:prstClr val="black">
                  <a:alpha val="40000"/>
                </a:prstClr>
              </a:outerShdw>
            </a:effectLst>
          </p:spPr>
          <p:style>
            <a:lnRef idx="0">
              <a:scrgbClr r="0" g="0" b="0"/>
            </a:lnRef>
            <a:fillRef idx="0">
              <a:scrgbClr r="0" g="0" b="0"/>
            </a:fillRef>
            <a:effectRef idx="0">
              <a:scrgbClr r="0" g="0" b="0"/>
            </a:effectRef>
            <a:fontRef idx="minor">
              <a:schemeClr val="lt1"/>
            </a:fontRef>
          </p:style>
          <p:txBody>
            <a:bodyPr rtlCol="0" anchor="ctr"/>
            <a:lstStyle/>
            <a:p>
              <a:pPr algn="ctr"/>
              <a:endParaRPr lang="zh-CN" altLang="en-US"/>
            </a:p>
          </p:txBody>
        </p:sp>
        <p:pic>
          <p:nvPicPr>
            <p:cNvPr id="4" name="图片 3"/>
            <p:cNvPicPr>
              <a:picLocks noChangeAspect="1"/>
            </p:cNvPicPr>
            <p:nvPr/>
          </p:nvPicPr>
          <p:blipFill>
            <a:blip r:embed="rId2"/>
            <a:stretch>
              <a:fillRect/>
            </a:stretch>
          </p:blipFill>
          <p:spPr>
            <a:xfrm>
              <a:off x="3552369" y="4757857"/>
              <a:ext cx="5428571" cy="1914286"/>
            </a:xfrm>
            <a:prstGeom prst="roundRect">
              <a:avLst>
                <a:gd name="adj" fmla="val 2291"/>
              </a:avLst>
            </a:prstGeom>
            <a:solidFill>
              <a:srgbClr val="FFFFFF">
                <a:shade val="85000"/>
              </a:srgbClr>
            </a:solidFill>
            <a:ln>
              <a:noFill/>
            </a:ln>
            <a:effectLst/>
          </p:spPr>
        </p:pic>
      </p:grpSp>
    </p:spTree>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with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strips(downLeft)">
                                      <p:cBhvr>
                                        <p:cTn id="7" dur="500"/>
                                        <p:tgtEl>
                                          <p:spTgt spid="9">
                                            <p:txEl>
                                              <p:pRg st="0" end="0"/>
                                            </p:txEl>
                                          </p:spTgt>
                                        </p:tgtEl>
                                      </p:cBhvr>
                                    </p:animEffect>
                                  </p:childTnLst>
                                </p:cTn>
                              </p:par>
                              <p:par>
                                <p:cTn id="8" presetID="18" presetClass="entr" presetSubtype="12" fill="hold" nodeType="withEffect">
                                  <p:stCondLst>
                                    <p:cond delay="0"/>
                                  </p:stCondLst>
                                  <p:childTnLst>
                                    <p:set>
                                      <p:cBhvr>
                                        <p:cTn id="9" dur="1" fill="hold">
                                          <p:stCondLst>
                                            <p:cond delay="0"/>
                                          </p:stCondLst>
                                        </p:cTn>
                                        <p:tgtEl>
                                          <p:spTgt spid="9">
                                            <p:txEl>
                                              <p:pRg st="1" end="1"/>
                                            </p:txEl>
                                          </p:spTgt>
                                        </p:tgtEl>
                                        <p:attrNameLst>
                                          <p:attrName>style.visibility</p:attrName>
                                        </p:attrNameLst>
                                      </p:cBhvr>
                                      <p:to>
                                        <p:strVal val="visible"/>
                                      </p:to>
                                    </p:set>
                                    <p:animEffect transition="in" filter="strips(downLeft)">
                                      <p:cBhvr>
                                        <p:cTn id="10" dur="500"/>
                                        <p:tgtEl>
                                          <p:spTgt spid="9">
                                            <p:txEl>
                                              <p:pRg st="1" end="1"/>
                                            </p:txEl>
                                          </p:spTgt>
                                        </p:tgtEl>
                                      </p:cBhvr>
                                    </p:animEffect>
                                  </p:childTnLst>
                                </p:cTn>
                              </p:par>
                              <p:par>
                                <p:cTn id="11" presetID="18" presetClass="entr" presetSubtype="12" fill="hold" nodeType="withEffect">
                                  <p:stCondLst>
                                    <p:cond delay="0"/>
                                  </p:stCondLst>
                                  <p:childTnLst>
                                    <p:set>
                                      <p:cBhvr>
                                        <p:cTn id="12" dur="1" fill="hold">
                                          <p:stCondLst>
                                            <p:cond delay="0"/>
                                          </p:stCondLst>
                                        </p:cTn>
                                        <p:tgtEl>
                                          <p:spTgt spid="9">
                                            <p:txEl>
                                              <p:pRg st="3" end="3"/>
                                            </p:txEl>
                                          </p:spTgt>
                                        </p:tgtEl>
                                        <p:attrNameLst>
                                          <p:attrName>style.visibility</p:attrName>
                                        </p:attrNameLst>
                                      </p:cBhvr>
                                      <p:to>
                                        <p:strVal val="visible"/>
                                      </p:to>
                                    </p:set>
                                    <p:animEffect transition="in" filter="strips(downLeft)">
                                      <p:cBhvr>
                                        <p:cTn id="13" dur="500"/>
                                        <p:tgtEl>
                                          <p:spTgt spid="9">
                                            <p:txEl>
                                              <p:pRg st="3" end="3"/>
                                            </p:txEl>
                                          </p:spTgt>
                                        </p:tgtEl>
                                      </p:cBhvr>
                                    </p:animEffect>
                                  </p:childTnLst>
                                </p:cTn>
                              </p:par>
                              <p:par>
                                <p:cTn id="14" presetID="18" presetClass="entr" presetSubtype="12" fill="hold" nodeType="withEffect">
                                  <p:stCondLst>
                                    <p:cond delay="0"/>
                                  </p:stCondLst>
                                  <p:childTnLst>
                                    <p:set>
                                      <p:cBhvr>
                                        <p:cTn id="15" dur="1" fill="hold">
                                          <p:stCondLst>
                                            <p:cond delay="0"/>
                                          </p:stCondLst>
                                        </p:cTn>
                                        <p:tgtEl>
                                          <p:spTgt spid="9">
                                            <p:txEl>
                                              <p:pRg st="5" end="5"/>
                                            </p:txEl>
                                          </p:spTgt>
                                        </p:tgtEl>
                                        <p:attrNameLst>
                                          <p:attrName>style.visibility</p:attrName>
                                        </p:attrNameLst>
                                      </p:cBhvr>
                                      <p:to>
                                        <p:strVal val="visible"/>
                                      </p:to>
                                    </p:set>
                                    <p:animEffect transition="in" filter="strips(downLeft)">
                                      <p:cBhvr>
                                        <p:cTn id="16" dur="500"/>
                                        <p:tgtEl>
                                          <p:spTgt spid="9">
                                            <p:txEl>
                                              <p:pRg st="5" end="5"/>
                                            </p:txEl>
                                          </p:spTgt>
                                        </p:tgtEl>
                                      </p:cBhvr>
                                    </p:animEffect>
                                  </p:childTnLst>
                                </p:cTn>
                              </p:par>
                              <p:par>
                                <p:cTn id="17" presetID="18" presetClass="entr" presetSubtype="12" fill="hold" nodeType="withEffect">
                                  <p:stCondLst>
                                    <p:cond delay="0"/>
                                  </p:stCondLst>
                                  <p:childTnLst>
                                    <p:set>
                                      <p:cBhvr>
                                        <p:cTn id="18" dur="1" fill="hold">
                                          <p:stCondLst>
                                            <p:cond delay="0"/>
                                          </p:stCondLst>
                                        </p:cTn>
                                        <p:tgtEl>
                                          <p:spTgt spid="9">
                                            <p:txEl>
                                              <p:pRg st="6" end="6"/>
                                            </p:txEl>
                                          </p:spTgt>
                                        </p:tgtEl>
                                        <p:attrNameLst>
                                          <p:attrName>style.visibility</p:attrName>
                                        </p:attrNameLst>
                                      </p:cBhvr>
                                      <p:to>
                                        <p:strVal val="visible"/>
                                      </p:to>
                                    </p:set>
                                    <p:animEffect transition="in" filter="strips(downLeft)">
                                      <p:cBhvr>
                                        <p:cTn id="19" dur="500"/>
                                        <p:tgtEl>
                                          <p:spTgt spid="9">
                                            <p:txEl>
                                              <p:pRg st="6" end="6"/>
                                            </p:txEl>
                                          </p:spTgt>
                                        </p:tgtEl>
                                      </p:cBhvr>
                                    </p:animEffect>
                                  </p:childTnLst>
                                </p:cTn>
                              </p:par>
                              <p:par>
                                <p:cTn id="20" presetID="18" presetClass="entr" presetSubtype="12" fill="hold" nodeType="with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strips(downLeft)">
                                      <p:cBhvr>
                                        <p:cTn id="2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A. </a:t>
            </a:r>
            <a:r>
              <a:rPr lang="en-US" altLang="zh-CN" dirty="0" err="1"/>
              <a:t>Ghidra</a:t>
            </a:r>
            <a:r>
              <a:rPr lang="en-US" altLang="zh-CN" dirty="0"/>
              <a:t> </a:t>
            </a:r>
            <a:r>
              <a:rPr lang="zh-CN" altLang="en-US" dirty="0"/>
              <a:t>简介</a:t>
            </a:r>
            <a:endParaRPr lang="zh-CN" altLang="en-US" dirty="0"/>
          </a:p>
        </p:txBody>
      </p:sp>
      <p:sp>
        <p:nvSpPr>
          <p:cNvPr id="3" name="文本占位符 2"/>
          <p:cNvSpPr>
            <a:spLocks noGrp="1"/>
          </p:cNvSpPr>
          <p:nvPr>
            <p:ph type="body" idx="1"/>
          </p:nvPr>
        </p:nvSpPr>
        <p:spPr/>
        <p:txBody>
          <a:bodyPr>
            <a:normAutofit/>
          </a:bodyPr>
          <a:lstStyle/>
          <a:p>
            <a:r>
              <a:rPr lang="en-US" altLang="zh-CN" dirty="0"/>
              <a:t>Introductions</a:t>
            </a:r>
            <a:endParaRPr lang="zh-CN" altLang="en-US" dirty="0"/>
          </a:p>
        </p:txBody>
      </p:sp>
      <p:sp>
        <p:nvSpPr>
          <p:cNvPr id="4" name="文本占位符 3"/>
          <p:cNvSpPr>
            <a:spLocks noGrp="1"/>
          </p:cNvSpPr>
          <p:nvPr>
            <p:ph type="body" idx="10"/>
          </p:nvPr>
        </p:nvSpPr>
        <p:spPr/>
        <p:txBody>
          <a:bodyPr>
            <a:normAutofit/>
          </a:bodyPr>
          <a:lstStyle/>
          <a:p>
            <a:r>
              <a:rPr lang="en-US" altLang="zh-CN" dirty="0"/>
              <a:t>2024.5.19</a:t>
            </a:r>
            <a:endParaRPr lang="zh-CN" altLang="en-US" dirty="0"/>
          </a:p>
        </p:txBody>
      </p:sp>
      <p:pic>
        <p:nvPicPr>
          <p:cNvPr id="5" name="图片 4" descr="图片包含 熊, 泰迪熊, 装满, 小孩&#10;&#10;描述已自动生成"/>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0858667" y="5058000"/>
            <a:ext cx="1333333" cy="18000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txBox="1"/>
          <p:nvPr/>
        </p:nvSpPr>
        <p:spPr>
          <a:xfrm>
            <a:off x="669924" y="1"/>
            <a:ext cx="10850563" cy="1028699"/>
          </a:xfrm>
          <a:prstGeom prst="rect">
            <a:avLst/>
          </a:prstGeom>
        </p:spPr>
        <p:txBody>
          <a:bodyPr/>
          <a:lstStyle>
            <a:lvl1pPr algn="l" defTabSz="914400" rtl="0" eaLnBrk="1" latinLnBrk="0" hangingPunct="1">
              <a:lnSpc>
                <a:spcPct val="90000"/>
              </a:lnSpc>
              <a:spcBef>
                <a:spcPct val="0"/>
              </a:spcBef>
              <a:buNone/>
              <a:defRPr sz="2800" b="0" kern="1200">
                <a:solidFill>
                  <a:schemeClr val="bg1"/>
                </a:solidFill>
                <a:latin typeface="+mj-lt"/>
                <a:ea typeface="+mj-ea"/>
                <a:cs typeface="+mj-cs"/>
              </a:defRPr>
            </a:lvl1pPr>
          </a:lstStyle>
          <a:p>
            <a:endParaRPr lang="en-US" altLang="zh-CN" dirty="0"/>
          </a:p>
          <a:p>
            <a:r>
              <a:rPr lang="en-US" altLang="zh-CN" dirty="0"/>
              <a:t>D. P-code —— High-level P-code</a:t>
            </a:r>
            <a:endParaRPr lang="zh-CN" altLang="en-US" dirty="0"/>
          </a:p>
        </p:txBody>
      </p:sp>
      <p:sp>
        <p:nvSpPr>
          <p:cNvPr id="6" name="文本框 5"/>
          <p:cNvSpPr txBox="1"/>
          <p:nvPr/>
        </p:nvSpPr>
        <p:spPr>
          <a:xfrm>
            <a:off x="669924" y="839496"/>
            <a:ext cx="3070226" cy="369332"/>
          </a:xfrm>
          <a:prstGeom prst="rect">
            <a:avLst/>
          </a:prstGeom>
          <a:noFill/>
        </p:spPr>
        <p:txBody>
          <a:bodyPr wrap="square" rtlCol="0">
            <a:spAutoFit/>
          </a:bodyPr>
          <a:lstStyle/>
          <a:p>
            <a:r>
              <a:rPr lang="en-US" altLang="zh-CN" dirty="0">
                <a:solidFill>
                  <a:schemeClr val="bg1"/>
                </a:solidFill>
                <a:latin typeface="+mn-ea"/>
              </a:rPr>
              <a:t>P-codes</a:t>
            </a:r>
            <a:endParaRPr lang="zh-CN" altLang="en-US" dirty="0">
              <a:solidFill>
                <a:schemeClr val="bg1"/>
              </a:solidFill>
              <a:latin typeface="+mn-ea"/>
            </a:endParaRPr>
          </a:p>
        </p:txBody>
      </p:sp>
      <p:sp>
        <p:nvSpPr>
          <p:cNvPr id="9" name="文本框 8"/>
          <p:cNvSpPr txBox="1"/>
          <p:nvPr/>
        </p:nvSpPr>
        <p:spPr>
          <a:xfrm>
            <a:off x="1513680" y="1334487"/>
            <a:ext cx="9163050" cy="2952027"/>
          </a:xfrm>
          <a:prstGeom prst="rect">
            <a:avLst/>
          </a:prstGeom>
          <a:noFill/>
        </p:spPr>
        <p:txBody>
          <a:bodyPr wrap="square" rtlCol="0">
            <a:spAutoFit/>
          </a:bodyPr>
          <a:lstStyle/>
          <a:p>
            <a:pPr>
              <a:lnSpc>
                <a:spcPct val="150000"/>
              </a:lnSpc>
            </a:pPr>
            <a:r>
              <a:rPr lang="en-US" altLang="zh-CN" dirty="0">
                <a:solidFill>
                  <a:schemeClr val="tx2"/>
                </a:solidFill>
                <a:latin typeface="+mn-ea"/>
              </a:rPr>
              <a:t>Raw P-code </a:t>
            </a:r>
            <a:r>
              <a:rPr lang="zh-CN" altLang="en-US" dirty="0">
                <a:solidFill>
                  <a:schemeClr val="tx2"/>
                </a:solidFill>
                <a:latin typeface="+mn-ea"/>
              </a:rPr>
              <a:t>经过进一步整理与分析后可生成带有 </a:t>
            </a:r>
            <a:r>
              <a:rPr lang="en-US" altLang="zh-CN" dirty="0">
                <a:solidFill>
                  <a:schemeClr val="tx2"/>
                </a:solidFill>
                <a:latin typeface="+mn-ea"/>
              </a:rPr>
              <a:t>High-level P-code </a:t>
            </a:r>
            <a:r>
              <a:rPr lang="zh-CN" altLang="en-US" dirty="0">
                <a:solidFill>
                  <a:schemeClr val="tx2"/>
                </a:solidFill>
                <a:latin typeface="+mn-ea"/>
              </a:rPr>
              <a:t>的 </a:t>
            </a:r>
            <a:r>
              <a:rPr lang="en-US" altLang="zh-CN" dirty="0">
                <a:solidFill>
                  <a:schemeClr val="tx2"/>
                </a:solidFill>
                <a:latin typeface="+mn-ea"/>
              </a:rPr>
              <a:t>P-code </a:t>
            </a:r>
            <a:r>
              <a:rPr lang="zh-CN" altLang="en-US" dirty="0">
                <a:solidFill>
                  <a:schemeClr val="tx2"/>
                </a:solidFill>
                <a:latin typeface="+mn-ea"/>
              </a:rPr>
              <a:t>序列。</a:t>
            </a:r>
            <a:endParaRPr lang="en-US" altLang="zh-CN" dirty="0">
              <a:solidFill>
                <a:schemeClr val="tx2"/>
              </a:solidFill>
              <a:latin typeface="+mn-ea"/>
            </a:endParaRPr>
          </a:p>
          <a:p>
            <a:pPr>
              <a:lnSpc>
                <a:spcPct val="150000"/>
              </a:lnSpc>
            </a:pPr>
            <a:endParaRPr lang="en-US" altLang="zh-CN" dirty="0">
              <a:solidFill>
                <a:schemeClr val="tx2"/>
              </a:solidFill>
              <a:latin typeface="+mn-ea"/>
            </a:endParaRPr>
          </a:p>
          <a:p>
            <a:pPr>
              <a:lnSpc>
                <a:spcPct val="150000"/>
              </a:lnSpc>
            </a:pPr>
            <a:r>
              <a:rPr lang="zh-CN" altLang="en-US" dirty="0">
                <a:solidFill>
                  <a:schemeClr val="tx2"/>
                </a:solidFill>
                <a:latin typeface="+mn-ea"/>
              </a:rPr>
              <a:t>任何 </a:t>
            </a:r>
            <a:r>
              <a:rPr lang="en-US" altLang="zh-CN" dirty="0">
                <a:solidFill>
                  <a:schemeClr val="tx2"/>
                </a:solidFill>
                <a:latin typeface="+mn-ea"/>
              </a:rPr>
              <a:t>Raw P-code </a:t>
            </a:r>
            <a:r>
              <a:rPr lang="zh-CN" altLang="en-US" dirty="0">
                <a:solidFill>
                  <a:schemeClr val="tx2"/>
                </a:solidFill>
                <a:latin typeface="+mn-ea"/>
              </a:rPr>
              <a:t>指令只可能存在</a:t>
            </a:r>
            <a:r>
              <a:rPr lang="en-US" altLang="zh-CN" dirty="0">
                <a:solidFill>
                  <a:schemeClr val="tx2"/>
                </a:solidFill>
                <a:latin typeface="+mn-ea"/>
              </a:rPr>
              <a:t>1-2</a:t>
            </a:r>
            <a:r>
              <a:rPr lang="zh-CN" altLang="en-US" dirty="0">
                <a:solidFill>
                  <a:schemeClr val="tx2"/>
                </a:solidFill>
                <a:latin typeface="+mn-ea"/>
              </a:rPr>
              <a:t>个输入和</a:t>
            </a:r>
            <a:r>
              <a:rPr lang="en-US" altLang="zh-CN" dirty="0">
                <a:solidFill>
                  <a:schemeClr val="tx2"/>
                </a:solidFill>
                <a:latin typeface="+mn-ea"/>
              </a:rPr>
              <a:t>0-1</a:t>
            </a:r>
            <a:r>
              <a:rPr lang="zh-CN" altLang="en-US" dirty="0">
                <a:solidFill>
                  <a:schemeClr val="tx2"/>
                </a:solidFill>
                <a:latin typeface="+mn-ea"/>
              </a:rPr>
              <a:t>个输出，但 </a:t>
            </a:r>
            <a:r>
              <a:rPr lang="en-US" altLang="zh-CN" dirty="0">
                <a:solidFill>
                  <a:schemeClr val="tx2"/>
                </a:solidFill>
                <a:latin typeface="+mn-ea"/>
              </a:rPr>
              <a:t>High-level P-code </a:t>
            </a:r>
            <a:r>
              <a:rPr lang="zh-CN" altLang="en-US" dirty="0">
                <a:solidFill>
                  <a:schemeClr val="tx2"/>
                </a:solidFill>
                <a:latin typeface="+mn-ea"/>
              </a:rPr>
              <a:t>可存在</a:t>
            </a:r>
            <a:r>
              <a:rPr lang="en-US" altLang="zh-CN" dirty="0">
                <a:solidFill>
                  <a:schemeClr val="tx2"/>
                </a:solidFill>
                <a:latin typeface="+mn-ea"/>
              </a:rPr>
              <a:t>1-∞</a:t>
            </a:r>
            <a:r>
              <a:rPr lang="zh-CN" altLang="en-US" dirty="0">
                <a:solidFill>
                  <a:schemeClr val="tx2"/>
                </a:solidFill>
                <a:latin typeface="+mn-ea"/>
              </a:rPr>
              <a:t>个输入和</a:t>
            </a:r>
            <a:r>
              <a:rPr lang="en-US" altLang="zh-CN" dirty="0">
                <a:solidFill>
                  <a:schemeClr val="tx2"/>
                </a:solidFill>
                <a:latin typeface="+mn-ea"/>
              </a:rPr>
              <a:t>0-1</a:t>
            </a:r>
            <a:r>
              <a:rPr lang="zh-CN" altLang="en-US" dirty="0">
                <a:solidFill>
                  <a:schemeClr val="tx2"/>
                </a:solidFill>
                <a:latin typeface="+mn-ea"/>
              </a:rPr>
              <a:t>个输出。</a:t>
            </a:r>
            <a:endParaRPr lang="en-US" altLang="zh-CN" dirty="0">
              <a:solidFill>
                <a:schemeClr val="tx2"/>
              </a:solidFill>
              <a:latin typeface="+mn-ea"/>
            </a:endParaRPr>
          </a:p>
          <a:p>
            <a:pPr>
              <a:lnSpc>
                <a:spcPct val="150000"/>
              </a:lnSpc>
            </a:pPr>
            <a:endParaRPr lang="en-US" altLang="zh-CN" dirty="0">
              <a:solidFill>
                <a:schemeClr val="tx2"/>
              </a:solidFill>
              <a:latin typeface="+mn-ea"/>
            </a:endParaRPr>
          </a:p>
          <a:p>
            <a:pPr>
              <a:lnSpc>
                <a:spcPct val="150000"/>
              </a:lnSpc>
            </a:pPr>
            <a:r>
              <a:rPr lang="zh-CN" altLang="en-US" dirty="0">
                <a:solidFill>
                  <a:schemeClr val="tx2"/>
                </a:solidFill>
                <a:latin typeface="+mn-ea"/>
              </a:rPr>
              <a:t>在 </a:t>
            </a:r>
            <a:r>
              <a:rPr lang="en-US" altLang="zh-CN" dirty="0">
                <a:solidFill>
                  <a:schemeClr val="tx2"/>
                </a:solidFill>
                <a:latin typeface="+mn-ea"/>
              </a:rPr>
              <a:t>Listing </a:t>
            </a:r>
            <a:r>
              <a:rPr lang="zh-CN" altLang="en-US" dirty="0">
                <a:solidFill>
                  <a:schemeClr val="tx2"/>
                </a:solidFill>
                <a:latin typeface="+mn-ea"/>
              </a:rPr>
              <a:t>界面上显示的是 </a:t>
            </a:r>
            <a:r>
              <a:rPr lang="en-US" altLang="zh-CN" dirty="0">
                <a:solidFill>
                  <a:schemeClr val="tx2"/>
                </a:solidFill>
                <a:latin typeface="+mn-ea"/>
              </a:rPr>
              <a:t>Raw P-code</a:t>
            </a:r>
            <a:r>
              <a:rPr lang="zh-CN" altLang="en-US" dirty="0">
                <a:solidFill>
                  <a:schemeClr val="tx2"/>
                </a:solidFill>
                <a:latin typeface="+mn-ea"/>
              </a:rPr>
              <a:t>，</a:t>
            </a:r>
            <a:r>
              <a:rPr lang="en-US" altLang="zh-CN" dirty="0">
                <a:solidFill>
                  <a:schemeClr val="tx2"/>
                </a:solidFill>
                <a:latin typeface="+mn-ea"/>
              </a:rPr>
              <a:t>High-level P-code </a:t>
            </a:r>
            <a:r>
              <a:rPr lang="zh-CN" altLang="en-US" dirty="0">
                <a:solidFill>
                  <a:schemeClr val="tx2"/>
                </a:solidFill>
                <a:latin typeface="+mn-ea"/>
              </a:rPr>
              <a:t>序列经过分析后已经与内存地址部分解耦，即</a:t>
            </a:r>
            <a:r>
              <a:rPr lang="zh-CN" altLang="en-US" dirty="0">
                <a:solidFill>
                  <a:schemeClr val="accent1"/>
                </a:solidFill>
                <a:latin typeface="+mn-ea"/>
              </a:rPr>
              <a:t>不是所有的 </a:t>
            </a:r>
            <a:r>
              <a:rPr lang="en-US" altLang="zh-CN" dirty="0">
                <a:solidFill>
                  <a:schemeClr val="accent1"/>
                </a:solidFill>
                <a:latin typeface="+mn-ea"/>
              </a:rPr>
              <a:t>High-level P-code </a:t>
            </a:r>
            <a:r>
              <a:rPr lang="zh-CN" altLang="en-US" dirty="0">
                <a:solidFill>
                  <a:schemeClr val="accent1"/>
                </a:solidFill>
                <a:latin typeface="+mn-ea"/>
              </a:rPr>
              <a:t>均对应一个内存地址</a:t>
            </a:r>
            <a:r>
              <a:rPr lang="zh-CN" altLang="en-US" dirty="0">
                <a:solidFill>
                  <a:schemeClr val="tx2"/>
                </a:solidFill>
                <a:latin typeface="+mn-ea"/>
              </a:rPr>
              <a:t>。</a:t>
            </a:r>
            <a:endParaRPr lang="en-US" altLang="zh-CN" dirty="0">
              <a:solidFill>
                <a:schemeClr val="tx2"/>
              </a:solidFill>
              <a:latin typeface="+mn-ea"/>
            </a:endParaRPr>
          </a:p>
        </p:txBody>
      </p:sp>
      <p:pic>
        <p:nvPicPr>
          <p:cNvPr id="15" name="Picture 6" descr="A grey round object with a paw print on it&#10;&#10;Description automatically generated"/>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6912" y="5351231"/>
            <a:ext cx="1506768" cy="1506768"/>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with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strips(downLeft)">
                                      <p:cBhvr>
                                        <p:cTn id="7" dur="500"/>
                                        <p:tgtEl>
                                          <p:spTgt spid="9">
                                            <p:txEl>
                                              <p:pRg st="0" end="0"/>
                                            </p:txEl>
                                          </p:spTgt>
                                        </p:tgtEl>
                                      </p:cBhvr>
                                    </p:animEffect>
                                  </p:childTnLst>
                                </p:cTn>
                              </p:par>
                              <p:par>
                                <p:cTn id="8" presetID="18" presetClass="entr" presetSubtype="12" fill="hold" nodeType="withEffect">
                                  <p:stCondLst>
                                    <p:cond delay="0"/>
                                  </p:stCondLst>
                                  <p:childTnLst>
                                    <p:set>
                                      <p:cBhvr>
                                        <p:cTn id="9" dur="1" fill="hold">
                                          <p:stCondLst>
                                            <p:cond delay="0"/>
                                          </p:stCondLst>
                                        </p:cTn>
                                        <p:tgtEl>
                                          <p:spTgt spid="9">
                                            <p:txEl>
                                              <p:pRg st="2" end="2"/>
                                            </p:txEl>
                                          </p:spTgt>
                                        </p:tgtEl>
                                        <p:attrNameLst>
                                          <p:attrName>style.visibility</p:attrName>
                                        </p:attrNameLst>
                                      </p:cBhvr>
                                      <p:to>
                                        <p:strVal val="visible"/>
                                      </p:to>
                                    </p:set>
                                    <p:animEffect transition="in" filter="strips(downLeft)">
                                      <p:cBhvr>
                                        <p:cTn id="10" dur="500"/>
                                        <p:tgtEl>
                                          <p:spTgt spid="9">
                                            <p:txEl>
                                              <p:pRg st="2" end="2"/>
                                            </p:txEl>
                                          </p:spTgt>
                                        </p:tgtEl>
                                      </p:cBhvr>
                                    </p:animEffect>
                                  </p:childTnLst>
                                </p:cTn>
                              </p:par>
                              <p:par>
                                <p:cTn id="11" presetID="18" presetClass="entr" presetSubtype="12" fill="hold" nodeType="withEffect">
                                  <p:stCondLst>
                                    <p:cond delay="0"/>
                                  </p:stCondLst>
                                  <p:childTnLst>
                                    <p:set>
                                      <p:cBhvr>
                                        <p:cTn id="12" dur="1" fill="hold">
                                          <p:stCondLst>
                                            <p:cond delay="0"/>
                                          </p:stCondLst>
                                        </p:cTn>
                                        <p:tgtEl>
                                          <p:spTgt spid="9">
                                            <p:txEl>
                                              <p:pRg st="4" end="4"/>
                                            </p:txEl>
                                          </p:spTgt>
                                        </p:tgtEl>
                                        <p:attrNameLst>
                                          <p:attrName>style.visibility</p:attrName>
                                        </p:attrNameLst>
                                      </p:cBhvr>
                                      <p:to>
                                        <p:strVal val="visible"/>
                                      </p:to>
                                    </p:set>
                                    <p:animEffect transition="in" filter="strips(downLeft)">
                                      <p:cBhvr>
                                        <p:cTn id="13" dur="500"/>
                                        <p:tgtEl>
                                          <p:spTgt spid="9">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txBox="1"/>
          <p:nvPr/>
        </p:nvSpPr>
        <p:spPr>
          <a:xfrm>
            <a:off x="669924" y="1"/>
            <a:ext cx="10850563" cy="1028699"/>
          </a:xfrm>
          <a:prstGeom prst="rect">
            <a:avLst/>
          </a:prstGeom>
        </p:spPr>
        <p:txBody>
          <a:bodyPr/>
          <a:lstStyle>
            <a:lvl1pPr algn="l" defTabSz="914400" rtl="0" eaLnBrk="1" latinLnBrk="0" hangingPunct="1">
              <a:lnSpc>
                <a:spcPct val="90000"/>
              </a:lnSpc>
              <a:spcBef>
                <a:spcPct val="0"/>
              </a:spcBef>
              <a:buNone/>
              <a:defRPr sz="2800" b="0" kern="1200">
                <a:solidFill>
                  <a:schemeClr val="bg1"/>
                </a:solidFill>
                <a:latin typeface="+mj-lt"/>
                <a:ea typeface="+mj-ea"/>
                <a:cs typeface="+mj-cs"/>
              </a:defRPr>
            </a:lvl1pPr>
          </a:lstStyle>
          <a:p>
            <a:endParaRPr lang="en-US" altLang="zh-CN" dirty="0"/>
          </a:p>
          <a:p>
            <a:r>
              <a:rPr lang="en-US" altLang="zh-CN" dirty="0"/>
              <a:t>D. P-code —— High-level P-code</a:t>
            </a:r>
            <a:endParaRPr lang="zh-CN" altLang="en-US" dirty="0"/>
          </a:p>
        </p:txBody>
      </p:sp>
      <p:sp>
        <p:nvSpPr>
          <p:cNvPr id="6" name="文本框 5"/>
          <p:cNvSpPr txBox="1"/>
          <p:nvPr/>
        </p:nvSpPr>
        <p:spPr>
          <a:xfrm>
            <a:off x="669924" y="839496"/>
            <a:ext cx="3070226" cy="369332"/>
          </a:xfrm>
          <a:prstGeom prst="rect">
            <a:avLst/>
          </a:prstGeom>
          <a:noFill/>
        </p:spPr>
        <p:txBody>
          <a:bodyPr wrap="square" rtlCol="0">
            <a:spAutoFit/>
          </a:bodyPr>
          <a:lstStyle/>
          <a:p>
            <a:r>
              <a:rPr lang="en-US" altLang="zh-CN" dirty="0">
                <a:solidFill>
                  <a:schemeClr val="bg1"/>
                </a:solidFill>
                <a:latin typeface="+mn-ea"/>
              </a:rPr>
              <a:t>P-codes</a:t>
            </a:r>
            <a:endParaRPr lang="zh-CN" altLang="en-US" dirty="0">
              <a:solidFill>
                <a:schemeClr val="bg1"/>
              </a:solidFill>
              <a:latin typeface="+mn-ea"/>
            </a:endParaRPr>
          </a:p>
        </p:txBody>
      </p:sp>
      <p:sp>
        <p:nvSpPr>
          <p:cNvPr id="9" name="文本框 8"/>
          <p:cNvSpPr txBox="1"/>
          <p:nvPr/>
        </p:nvSpPr>
        <p:spPr>
          <a:xfrm>
            <a:off x="1514475" y="1334487"/>
            <a:ext cx="9163050" cy="4662815"/>
          </a:xfrm>
          <a:prstGeom prst="rect">
            <a:avLst/>
          </a:prstGeom>
          <a:noFill/>
        </p:spPr>
        <p:txBody>
          <a:bodyPr wrap="square" rtlCol="0">
            <a:spAutoFit/>
          </a:bodyPr>
          <a:lstStyle/>
          <a:p>
            <a:pPr>
              <a:lnSpc>
                <a:spcPct val="150000"/>
              </a:lnSpc>
            </a:pPr>
            <a:r>
              <a:rPr lang="en-US" altLang="zh-CN" dirty="0">
                <a:solidFill>
                  <a:schemeClr val="accent1"/>
                </a:solidFill>
                <a:latin typeface="+mn-ea"/>
              </a:rPr>
              <a:t>MULTIEQUAL </a:t>
            </a:r>
            <a:r>
              <a:rPr lang="zh-CN" altLang="en-US" dirty="0">
                <a:solidFill>
                  <a:schemeClr val="accent1"/>
                </a:solidFill>
                <a:latin typeface="+mn-ea"/>
              </a:rPr>
              <a:t>指令</a:t>
            </a:r>
            <a:endParaRPr lang="en-US" altLang="zh-CN" dirty="0">
              <a:solidFill>
                <a:schemeClr val="accent1"/>
              </a:solidFill>
              <a:latin typeface="+mn-ea"/>
            </a:endParaRPr>
          </a:p>
          <a:p>
            <a:pPr>
              <a:lnSpc>
                <a:spcPct val="150000"/>
              </a:lnSpc>
            </a:pPr>
            <a:endParaRPr lang="en-US" altLang="zh-CN" dirty="0">
              <a:solidFill>
                <a:schemeClr val="tx2"/>
              </a:solidFill>
              <a:latin typeface="+mn-ea"/>
            </a:endParaRPr>
          </a:p>
          <a:p>
            <a:pPr>
              <a:lnSpc>
                <a:spcPct val="150000"/>
              </a:lnSpc>
            </a:pPr>
            <a:r>
              <a:rPr lang="zh-CN" altLang="en-US" dirty="0">
                <a:solidFill>
                  <a:schemeClr val="tx2"/>
                </a:solidFill>
                <a:latin typeface="+mn-ea"/>
              </a:rPr>
              <a:t>含有</a:t>
            </a:r>
            <a:r>
              <a:rPr lang="en-US" altLang="zh-CN" dirty="0">
                <a:solidFill>
                  <a:schemeClr val="tx2"/>
                </a:solidFill>
                <a:latin typeface="+mn-ea"/>
              </a:rPr>
              <a:t>1-∞</a:t>
            </a:r>
            <a:r>
              <a:rPr lang="zh-CN" altLang="en-US" dirty="0">
                <a:solidFill>
                  <a:schemeClr val="tx2"/>
                </a:solidFill>
                <a:latin typeface="+mn-ea"/>
              </a:rPr>
              <a:t>个输入与</a:t>
            </a:r>
            <a:r>
              <a:rPr lang="en-US" altLang="zh-CN" dirty="0">
                <a:solidFill>
                  <a:schemeClr val="tx2"/>
                </a:solidFill>
                <a:latin typeface="+mn-ea"/>
              </a:rPr>
              <a:t>1</a:t>
            </a:r>
            <a:r>
              <a:rPr lang="zh-CN" altLang="en-US" dirty="0">
                <a:solidFill>
                  <a:schemeClr val="tx2"/>
                </a:solidFill>
                <a:latin typeface="+mn-ea"/>
              </a:rPr>
              <a:t>个输出</a:t>
            </a:r>
            <a:endParaRPr lang="en-US" altLang="zh-CN" dirty="0">
              <a:solidFill>
                <a:schemeClr val="tx2"/>
              </a:solidFill>
              <a:latin typeface="+mn-ea"/>
            </a:endParaRPr>
          </a:p>
          <a:p>
            <a:pPr>
              <a:lnSpc>
                <a:spcPct val="150000"/>
              </a:lnSpc>
            </a:pPr>
            <a:r>
              <a:rPr lang="zh-CN" altLang="en-US" dirty="0">
                <a:solidFill>
                  <a:schemeClr val="tx2"/>
                </a:solidFill>
                <a:latin typeface="+mn-ea"/>
              </a:rPr>
              <a:t>功能：根据</a:t>
            </a:r>
            <a:r>
              <a:rPr lang="zh-CN" altLang="en-US" dirty="0">
                <a:solidFill>
                  <a:schemeClr val="accent1"/>
                </a:solidFill>
                <a:latin typeface="+mn-ea"/>
              </a:rPr>
              <a:t>历史执行路径</a:t>
            </a:r>
            <a:r>
              <a:rPr lang="zh-CN" altLang="en-US" dirty="0">
                <a:solidFill>
                  <a:schemeClr val="tx2"/>
                </a:solidFill>
                <a:latin typeface="+mn-ea"/>
              </a:rPr>
              <a:t>选择输入中的某一个，将其数据复制到输出。</a:t>
            </a:r>
            <a:endParaRPr lang="en-US" altLang="zh-CN" dirty="0">
              <a:solidFill>
                <a:schemeClr val="tx2"/>
              </a:solidFill>
              <a:latin typeface="+mn-ea"/>
            </a:endParaRPr>
          </a:p>
          <a:p>
            <a:pPr>
              <a:lnSpc>
                <a:spcPct val="150000"/>
              </a:lnSpc>
            </a:pPr>
            <a:endParaRPr lang="en-US" altLang="zh-CN" dirty="0">
              <a:solidFill>
                <a:schemeClr val="tx2"/>
              </a:solidFill>
              <a:latin typeface="+mn-ea"/>
            </a:endParaRPr>
          </a:p>
          <a:p>
            <a:pPr>
              <a:lnSpc>
                <a:spcPct val="150000"/>
              </a:lnSpc>
            </a:pPr>
            <a:endParaRPr lang="en-US" altLang="zh-CN" dirty="0">
              <a:solidFill>
                <a:schemeClr val="tx2"/>
              </a:solidFill>
              <a:latin typeface="+mn-ea"/>
            </a:endParaRPr>
          </a:p>
          <a:p>
            <a:pPr>
              <a:lnSpc>
                <a:spcPct val="150000"/>
              </a:lnSpc>
            </a:pPr>
            <a:r>
              <a:rPr lang="en-US" altLang="zh-CN" dirty="0">
                <a:solidFill>
                  <a:srgbClr val="F95C05"/>
                </a:solidFill>
                <a:latin typeface="+mn-ea"/>
              </a:rPr>
              <a:t>SSA</a:t>
            </a:r>
            <a:r>
              <a:rPr lang="zh-CN" altLang="en-US" dirty="0">
                <a:solidFill>
                  <a:srgbClr val="F95C05"/>
                </a:solidFill>
                <a:latin typeface="+mn-ea"/>
              </a:rPr>
              <a:t>：</a:t>
            </a:r>
            <a:r>
              <a:rPr lang="en-US" altLang="zh-CN" dirty="0">
                <a:solidFill>
                  <a:srgbClr val="F95C05"/>
                </a:solidFill>
                <a:latin typeface="+mn-ea"/>
              </a:rPr>
              <a:t>Single Static Assignment</a:t>
            </a:r>
            <a:r>
              <a:rPr lang="zh-CN" altLang="en-US" dirty="0">
                <a:solidFill>
                  <a:srgbClr val="F95C05"/>
                </a:solidFill>
                <a:latin typeface="+mn-ea"/>
              </a:rPr>
              <a:t>：静态单赋值</a:t>
            </a:r>
            <a:endParaRPr lang="en-US" altLang="zh-CN" dirty="0">
              <a:solidFill>
                <a:srgbClr val="F95C05"/>
              </a:solidFill>
              <a:latin typeface="+mn-ea"/>
            </a:endParaRPr>
          </a:p>
          <a:p>
            <a:pPr>
              <a:lnSpc>
                <a:spcPct val="150000"/>
              </a:lnSpc>
            </a:pPr>
            <a:r>
              <a:rPr lang="zh-CN" altLang="en-US" dirty="0">
                <a:solidFill>
                  <a:schemeClr val="tx2"/>
                </a:solidFill>
                <a:latin typeface="+mn-ea"/>
              </a:rPr>
              <a:t>在</a:t>
            </a:r>
            <a:r>
              <a:rPr lang="en-US" altLang="zh-CN" dirty="0">
                <a:solidFill>
                  <a:schemeClr val="tx2"/>
                </a:solidFill>
                <a:latin typeface="+mn-ea"/>
              </a:rPr>
              <a:t>High-level P-code</a:t>
            </a:r>
            <a:r>
              <a:rPr lang="zh-CN" altLang="en-US" dirty="0">
                <a:solidFill>
                  <a:schemeClr val="tx2"/>
                </a:solidFill>
                <a:latin typeface="+mn-ea"/>
              </a:rPr>
              <a:t>序列中，所有</a:t>
            </a:r>
            <a:r>
              <a:rPr lang="en-US" altLang="zh-CN" dirty="0">
                <a:solidFill>
                  <a:schemeClr val="tx2"/>
                </a:solidFill>
                <a:latin typeface="+mn-ea"/>
              </a:rPr>
              <a:t> </a:t>
            </a:r>
            <a:r>
              <a:rPr lang="en-US" altLang="zh-CN" dirty="0" err="1">
                <a:solidFill>
                  <a:schemeClr val="tx2"/>
                </a:solidFill>
                <a:latin typeface="+mn-ea"/>
              </a:rPr>
              <a:t>Varnode</a:t>
            </a:r>
            <a:r>
              <a:rPr lang="en-US" altLang="zh-CN" dirty="0">
                <a:solidFill>
                  <a:schemeClr val="tx2"/>
                </a:solidFill>
                <a:latin typeface="+mn-ea"/>
              </a:rPr>
              <a:t> </a:t>
            </a:r>
            <a:r>
              <a:rPr lang="zh-CN" altLang="en-US" dirty="0">
                <a:solidFill>
                  <a:schemeClr val="tx2"/>
                </a:solidFill>
                <a:latin typeface="+mn-ea"/>
              </a:rPr>
              <a:t>遵循规则：</a:t>
            </a:r>
            <a:endParaRPr lang="en-US" altLang="zh-CN" dirty="0">
              <a:solidFill>
                <a:schemeClr val="tx2"/>
              </a:solidFill>
              <a:latin typeface="+mn-ea"/>
            </a:endParaRPr>
          </a:p>
          <a:p>
            <a:pPr>
              <a:lnSpc>
                <a:spcPct val="150000"/>
              </a:lnSpc>
            </a:pPr>
            <a:r>
              <a:rPr lang="en-US" altLang="zh-CN" dirty="0">
                <a:solidFill>
                  <a:schemeClr val="tx2"/>
                </a:solidFill>
                <a:latin typeface="+mn-ea"/>
              </a:rPr>
              <a:t>A. </a:t>
            </a:r>
            <a:r>
              <a:rPr lang="zh-CN" altLang="en-US" dirty="0">
                <a:solidFill>
                  <a:schemeClr val="accent1"/>
                </a:solidFill>
                <a:latin typeface="+mn-ea"/>
              </a:rPr>
              <a:t>若一个 </a:t>
            </a:r>
            <a:r>
              <a:rPr lang="en-US" altLang="zh-CN" dirty="0" err="1">
                <a:solidFill>
                  <a:schemeClr val="accent1"/>
                </a:solidFill>
                <a:latin typeface="+mn-ea"/>
              </a:rPr>
              <a:t>Varnode</a:t>
            </a:r>
            <a:r>
              <a:rPr lang="en-US" altLang="zh-CN" dirty="0">
                <a:solidFill>
                  <a:schemeClr val="accent1"/>
                </a:solidFill>
                <a:latin typeface="+mn-ea"/>
              </a:rPr>
              <a:t> </a:t>
            </a:r>
            <a:r>
              <a:rPr lang="zh-CN" altLang="en-US" dirty="0">
                <a:solidFill>
                  <a:schemeClr val="accent1"/>
                </a:solidFill>
                <a:latin typeface="+mn-ea"/>
              </a:rPr>
              <a:t>不作为输出而存在，则它的值将永远不会发生改变。</a:t>
            </a:r>
            <a:br>
              <a:rPr lang="en-US" altLang="zh-CN" dirty="0">
                <a:solidFill>
                  <a:schemeClr val="accent1"/>
                </a:solidFill>
                <a:latin typeface="+mn-ea"/>
              </a:rPr>
            </a:br>
            <a:r>
              <a:rPr lang="en-US" altLang="zh-CN" dirty="0">
                <a:solidFill>
                  <a:schemeClr val="tx2"/>
                </a:solidFill>
                <a:latin typeface="+mn-ea"/>
              </a:rPr>
              <a:t>B. </a:t>
            </a:r>
            <a:r>
              <a:rPr lang="zh-CN" altLang="en-US" dirty="0">
                <a:solidFill>
                  <a:schemeClr val="accent1"/>
                </a:solidFill>
                <a:latin typeface="+mn-ea"/>
              </a:rPr>
              <a:t>每个 </a:t>
            </a:r>
            <a:r>
              <a:rPr lang="en-US" altLang="zh-CN" dirty="0" err="1">
                <a:solidFill>
                  <a:schemeClr val="accent1"/>
                </a:solidFill>
                <a:latin typeface="+mn-ea"/>
              </a:rPr>
              <a:t>Varnode</a:t>
            </a:r>
            <a:r>
              <a:rPr lang="en-US" altLang="zh-CN" dirty="0">
                <a:solidFill>
                  <a:schemeClr val="accent1"/>
                </a:solidFill>
                <a:latin typeface="+mn-ea"/>
              </a:rPr>
              <a:t> </a:t>
            </a:r>
            <a:r>
              <a:rPr lang="zh-CN" altLang="en-US" dirty="0">
                <a:solidFill>
                  <a:schemeClr val="accent1"/>
                </a:solidFill>
                <a:latin typeface="+mn-ea"/>
              </a:rPr>
              <a:t>在读取之前不能存在超过</a:t>
            </a:r>
            <a:r>
              <a:rPr lang="en-US" altLang="zh-CN" dirty="0">
                <a:solidFill>
                  <a:schemeClr val="accent1"/>
                </a:solidFill>
                <a:latin typeface="+mn-ea"/>
              </a:rPr>
              <a:t>1</a:t>
            </a:r>
            <a:r>
              <a:rPr lang="zh-CN" altLang="en-US" dirty="0">
                <a:solidFill>
                  <a:schemeClr val="accent1"/>
                </a:solidFill>
                <a:latin typeface="+mn-ea"/>
              </a:rPr>
              <a:t>条写入的数据流方向。</a:t>
            </a:r>
            <a:endParaRPr lang="en-US" altLang="zh-CN" dirty="0">
              <a:solidFill>
                <a:schemeClr val="accent1"/>
              </a:solidFill>
              <a:latin typeface="+mn-ea"/>
            </a:endParaRPr>
          </a:p>
          <a:p>
            <a:pPr>
              <a:lnSpc>
                <a:spcPct val="150000"/>
              </a:lnSpc>
            </a:pPr>
            <a:r>
              <a:rPr lang="en-US" altLang="zh-CN" dirty="0">
                <a:solidFill>
                  <a:schemeClr val="tx2"/>
                </a:solidFill>
                <a:latin typeface="+mn-ea"/>
              </a:rPr>
              <a:t>C. </a:t>
            </a:r>
            <a:r>
              <a:rPr lang="zh-CN" altLang="en-US" dirty="0">
                <a:solidFill>
                  <a:schemeClr val="accent1"/>
                </a:solidFill>
                <a:latin typeface="+mn-ea"/>
              </a:rPr>
              <a:t>每个临时 </a:t>
            </a:r>
            <a:r>
              <a:rPr lang="en-US" altLang="zh-CN" dirty="0" err="1">
                <a:solidFill>
                  <a:schemeClr val="accent1"/>
                </a:solidFill>
                <a:latin typeface="+mn-ea"/>
              </a:rPr>
              <a:t>Varnode</a:t>
            </a:r>
            <a:r>
              <a:rPr lang="en-US" altLang="zh-CN" dirty="0">
                <a:solidFill>
                  <a:schemeClr val="accent1"/>
                </a:solidFill>
                <a:latin typeface="+mn-ea"/>
              </a:rPr>
              <a:t> </a:t>
            </a:r>
            <a:r>
              <a:rPr lang="zh-CN" altLang="en-US" dirty="0">
                <a:solidFill>
                  <a:schemeClr val="accent1"/>
                </a:solidFill>
                <a:latin typeface="+mn-ea"/>
              </a:rPr>
              <a:t>只能被赋值一次，此后为只读值。</a:t>
            </a:r>
            <a:endParaRPr lang="en-US" altLang="zh-CN" dirty="0">
              <a:solidFill>
                <a:schemeClr val="accent1"/>
              </a:solidFill>
              <a:latin typeface="+mn-ea"/>
            </a:endParaRPr>
          </a:p>
        </p:txBody>
      </p:sp>
      <p:sp>
        <p:nvSpPr>
          <p:cNvPr id="2" name="文本框 1"/>
          <p:cNvSpPr txBox="1"/>
          <p:nvPr/>
        </p:nvSpPr>
        <p:spPr>
          <a:xfrm>
            <a:off x="2895599" y="3018419"/>
            <a:ext cx="1320459" cy="523220"/>
          </a:xfrm>
          <a:prstGeom prst="rect">
            <a:avLst/>
          </a:prstGeom>
          <a:noFill/>
        </p:spPr>
        <p:txBody>
          <a:bodyPr wrap="square" rtlCol="0">
            <a:spAutoFit/>
          </a:bodyPr>
          <a:lstStyle/>
          <a:p>
            <a:r>
              <a:rPr lang="zh-CN" altLang="en-US" sz="2800" b="1" dirty="0">
                <a:solidFill>
                  <a:srgbClr val="FA7450"/>
                </a:solidFill>
              </a:rPr>
              <a:t>？？？</a:t>
            </a:r>
            <a:endParaRPr lang="zh-CN" altLang="en-US" sz="2800" b="1" dirty="0">
              <a:solidFill>
                <a:srgbClr val="FA7450"/>
              </a:solidFill>
            </a:endParaRPr>
          </a:p>
        </p:txBody>
      </p:sp>
      <p:pic>
        <p:nvPicPr>
          <p:cNvPr id="7" name="Picture 8" descr="A shovel with a wooden handle&#10;&#10;Description automatically generated"/>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0731500" y="5349080"/>
            <a:ext cx="1453588" cy="1453588"/>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with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strips(downLeft)">
                                      <p:cBhvr>
                                        <p:cTn id="7" dur="500"/>
                                        <p:tgtEl>
                                          <p:spTgt spid="9">
                                            <p:txEl>
                                              <p:pRg st="0" end="0"/>
                                            </p:txEl>
                                          </p:spTgt>
                                        </p:tgtEl>
                                      </p:cBhvr>
                                    </p:animEffect>
                                  </p:childTnLst>
                                </p:cTn>
                              </p:par>
                              <p:par>
                                <p:cTn id="8" presetID="18" presetClass="entr" presetSubtype="12" fill="hold" nodeType="withEffect">
                                  <p:stCondLst>
                                    <p:cond delay="0"/>
                                  </p:stCondLst>
                                  <p:childTnLst>
                                    <p:set>
                                      <p:cBhvr>
                                        <p:cTn id="9" dur="1" fill="hold">
                                          <p:stCondLst>
                                            <p:cond delay="0"/>
                                          </p:stCondLst>
                                        </p:cTn>
                                        <p:tgtEl>
                                          <p:spTgt spid="9">
                                            <p:txEl>
                                              <p:pRg st="2" end="2"/>
                                            </p:txEl>
                                          </p:spTgt>
                                        </p:tgtEl>
                                        <p:attrNameLst>
                                          <p:attrName>style.visibility</p:attrName>
                                        </p:attrNameLst>
                                      </p:cBhvr>
                                      <p:to>
                                        <p:strVal val="visible"/>
                                      </p:to>
                                    </p:set>
                                    <p:animEffect transition="in" filter="strips(downLeft)">
                                      <p:cBhvr>
                                        <p:cTn id="10" dur="500"/>
                                        <p:tgtEl>
                                          <p:spTgt spid="9">
                                            <p:txEl>
                                              <p:pRg st="2" end="2"/>
                                            </p:txEl>
                                          </p:spTgt>
                                        </p:tgtEl>
                                      </p:cBhvr>
                                    </p:animEffect>
                                  </p:childTnLst>
                                </p:cTn>
                              </p:par>
                              <p:par>
                                <p:cTn id="11" presetID="18" presetClass="entr" presetSubtype="12" fill="hold" nodeType="withEffect">
                                  <p:stCondLst>
                                    <p:cond delay="0"/>
                                  </p:stCondLst>
                                  <p:childTnLst>
                                    <p:set>
                                      <p:cBhvr>
                                        <p:cTn id="12" dur="1" fill="hold">
                                          <p:stCondLst>
                                            <p:cond delay="0"/>
                                          </p:stCondLst>
                                        </p:cTn>
                                        <p:tgtEl>
                                          <p:spTgt spid="9">
                                            <p:txEl>
                                              <p:pRg st="3" end="3"/>
                                            </p:txEl>
                                          </p:spTgt>
                                        </p:tgtEl>
                                        <p:attrNameLst>
                                          <p:attrName>style.visibility</p:attrName>
                                        </p:attrNameLst>
                                      </p:cBhvr>
                                      <p:to>
                                        <p:strVal val="visible"/>
                                      </p:to>
                                    </p:set>
                                    <p:animEffect transition="in" filter="strips(downLeft)">
                                      <p:cBhvr>
                                        <p:cTn id="13" dur="500"/>
                                        <p:tgtEl>
                                          <p:spTgt spid="9">
                                            <p:txEl>
                                              <p:pRg st="3" end="3"/>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8" presetClass="entr" presetSubtype="12" fill="hold" grpId="0" nodeType="click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strips(downLeft)">
                                      <p:cBhvr>
                                        <p:cTn id="18" dur="500"/>
                                        <p:tgtEl>
                                          <p:spTgt spid="2"/>
                                        </p:tgtEl>
                                      </p:cBhvr>
                                    </p:animEffect>
                                  </p:childTnLst>
                                </p:cTn>
                              </p:par>
                            </p:childTnLst>
                          </p:cTn>
                        </p:par>
                      </p:childTnLst>
                    </p:cTn>
                  </p:par>
                  <p:par>
                    <p:cTn id="19" fill="hold">
                      <p:stCondLst>
                        <p:cond delay="indefinite"/>
                      </p:stCondLst>
                      <p:childTnLst>
                        <p:par>
                          <p:cTn id="20" fill="hold">
                            <p:stCondLst>
                              <p:cond delay="0"/>
                            </p:stCondLst>
                            <p:childTnLst>
                              <p:par>
                                <p:cTn id="21" presetID="18" presetClass="entr" presetSubtype="12" fill="hold" nodeType="clickEffect">
                                  <p:stCondLst>
                                    <p:cond delay="0"/>
                                  </p:stCondLst>
                                  <p:childTnLst>
                                    <p:set>
                                      <p:cBhvr>
                                        <p:cTn id="22" dur="1" fill="hold">
                                          <p:stCondLst>
                                            <p:cond delay="0"/>
                                          </p:stCondLst>
                                        </p:cTn>
                                        <p:tgtEl>
                                          <p:spTgt spid="9">
                                            <p:txEl>
                                              <p:pRg st="6" end="6"/>
                                            </p:txEl>
                                          </p:spTgt>
                                        </p:tgtEl>
                                        <p:attrNameLst>
                                          <p:attrName>style.visibility</p:attrName>
                                        </p:attrNameLst>
                                      </p:cBhvr>
                                      <p:to>
                                        <p:strVal val="visible"/>
                                      </p:to>
                                    </p:set>
                                    <p:animEffect transition="in" filter="strips(downLeft)">
                                      <p:cBhvr>
                                        <p:cTn id="23" dur="500"/>
                                        <p:tgtEl>
                                          <p:spTgt spid="9">
                                            <p:txEl>
                                              <p:pRg st="6" end="6"/>
                                            </p:txEl>
                                          </p:spTgt>
                                        </p:tgtEl>
                                      </p:cBhvr>
                                    </p:animEffect>
                                  </p:childTnLst>
                                </p:cTn>
                              </p:par>
                              <p:par>
                                <p:cTn id="24" presetID="18" presetClass="entr" presetSubtype="12" fill="hold" nodeType="withEffect">
                                  <p:stCondLst>
                                    <p:cond delay="0"/>
                                  </p:stCondLst>
                                  <p:childTnLst>
                                    <p:set>
                                      <p:cBhvr>
                                        <p:cTn id="25" dur="1" fill="hold">
                                          <p:stCondLst>
                                            <p:cond delay="0"/>
                                          </p:stCondLst>
                                        </p:cTn>
                                        <p:tgtEl>
                                          <p:spTgt spid="9">
                                            <p:txEl>
                                              <p:pRg st="7" end="7"/>
                                            </p:txEl>
                                          </p:spTgt>
                                        </p:tgtEl>
                                        <p:attrNameLst>
                                          <p:attrName>style.visibility</p:attrName>
                                        </p:attrNameLst>
                                      </p:cBhvr>
                                      <p:to>
                                        <p:strVal val="visible"/>
                                      </p:to>
                                    </p:set>
                                    <p:animEffect transition="in" filter="strips(downLeft)">
                                      <p:cBhvr>
                                        <p:cTn id="26" dur="500"/>
                                        <p:tgtEl>
                                          <p:spTgt spid="9">
                                            <p:txEl>
                                              <p:pRg st="7" end="7"/>
                                            </p:txEl>
                                          </p:spTgt>
                                        </p:tgtEl>
                                      </p:cBhvr>
                                    </p:animEffect>
                                  </p:childTnLst>
                                </p:cTn>
                              </p:par>
                              <p:par>
                                <p:cTn id="27" presetID="18" presetClass="entr" presetSubtype="12" fill="hold" nodeType="withEffect">
                                  <p:stCondLst>
                                    <p:cond delay="0"/>
                                  </p:stCondLst>
                                  <p:childTnLst>
                                    <p:set>
                                      <p:cBhvr>
                                        <p:cTn id="28" dur="1" fill="hold">
                                          <p:stCondLst>
                                            <p:cond delay="0"/>
                                          </p:stCondLst>
                                        </p:cTn>
                                        <p:tgtEl>
                                          <p:spTgt spid="9">
                                            <p:txEl>
                                              <p:pRg st="8" end="8"/>
                                            </p:txEl>
                                          </p:spTgt>
                                        </p:tgtEl>
                                        <p:attrNameLst>
                                          <p:attrName>style.visibility</p:attrName>
                                        </p:attrNameLst>
                                      </p:cBhvr>
                                      <p:to>
                                        <p:strVal val="visible"/>
                                      </p:to>
                                    </p:set>
                                    <p:animEffect transition="in" filter="strips(downLeft)">
                                      <p:cBhvr>
                                        <p:cTn id="29" dur="500"/>
                                        <p:tgtEl>
                                          <p:spTgt spid="9">
                                            <p:txEl>
                                              <p:pRg st="8" end="8"/>
                                            </p:txEl>
                                          </p:spTgt>
                                        </p:tgtEl>
                                      </p:cBhvr>
                                    </p:animEffect>
                                  </p:childTnLst>
                                </p:cTn>
                              </p:par>
                              <p:par>
                                <p:cTn id="30" presetID="18" presetClass="entr" presetSubtype="12" fill="hold" nodeType="withEffect">
                                  <p:stCondLst>
                                    <p:cond delay="0"/>
                                  </p:stCondLst>
                                  <p:childTnLst>
                                    <p:set>
                                      <p:cBhvr>
                                        <p:cTn id="31" dur="1" fill="hold">
                                          <p:stCondLst>
                                            <p:cond delay="0"/>
                                          </p:stCondLst>
                                        </p:cTn>
                                        <p:tgtEl>
                                          <p:spTgt spid="9">
                                            <p:txEl>
                                              <p:pRg st="9" end="9"/>
                                            </p:txEl>
                                          </p:spTgt>
                                        </p:tgtEl>
                                        <p:attrNameLst>
                                          <p:attrName>style.visibility</p:attrName>
                                        </p:attrNameLst>
                                      </p:cBhvr>
                                      <p:to>
                                        <p:strVal val="visible"/>
                                      </p:to>
                                    </p:set>
                                    <p:animEffect transition="in" filter="strips(downLeft)">
                                      <p:cBhvr>
                                        <p:cTn id="32" dur="500"/>
                                        <p:tgtEl>
                                          <p:spTgt spid="9">
                                            <p:txEl>
                                              <p:pRg st="9" end="9"/>
                                            </p:txEl>
                                          </p:spTgt>
                                        </p:tgtEl>
                                      </p:cBhvr>
                                    </p:animEffect>
                                  </p:childTnLst>
                                </p:cTn>
                              </p:par>
                              <p:par>
                                <p:cTn id="33" presetID="18" presetClass="exit" presetSubtype="12" fill="hold" grpId="1" nodeType="withEffect">
                                  <p:stCondLst>
                                    <p:cond delay="0"/>
                                  </p:stCondLst>
                                  <p:childTnLst>
                                    <p:animEffect transition="out" filter="strips(downLeft)">
                                      <p:cBhvr>
                                        <p:cTn id="34" dur="500"/>
                                        <p:tgtEl>
                                          <p:spTgt spid="2"/>
                                        </p:tgtEl>
                                      </p:cBhvr>
                                    </p:animEffect>
                                    <p:set>
                                      <p:cBhvr>
                                        <p:cTn id="35" dur="1" fill="hold">
                                          <p:stCondLst>
                                            <p:cond delay="499"/>
                                          </p:stCondLst>
                                        </p:cTn>
                                        <p:tgtEl>
                                          <p:spTgt spid="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txBox="1"/>
          <p:nvPr/>
        </p:nvSpPr>
        <p:spPr>
          <a:xfrm>
            <a:off x="669924" y="1"/>
            <a:ext cx="10850563" cy="1028699"/>
          </a:xfrm>
          <a:prstGeom prst="rect">
            <a:avLst/>
          </a:prstGeom>
        </p:spPr>
        <p:txBody>
          <a:bodyPr/>
          <a:lstStyle>
            <a:lvl1pPr algn="l" defTabSz="914400" rtl="0" eaLnBrk="1" latinLnBrk="0" hangingPunct="1">
              <a:lnSpc>
                <a:spcPct val="90000"/>
              </a:lnSpc>
              <a:spcBef>
                <a:spcPct val="0"/>
              </a:spcBef>
              <a:buNone/>
              <a:defRPr sz="2800" b="0" kern="1200">
                <a:solidFill>
                  <a:schemeClr val="bg1"/>
                </a:solidFill>
                <a:latin typeface="+mj-lt"/>
                <a:ea typeface="+mj-ea"/>
                <a:cs typeface="+mj-cs"/>
              </a:defRPr>
            </a:lvl1pPr>
          </a:lstStyle>
          <a:p>
            <a:endParaRPr lang="en-US" altLang="zh-CN" dirty="0"/>
          </a:p>
          <a:p>
            <a:r>
              <a:rPr lang="en-US" altLang="zh-CN" dirty="0"/>
              <a:t>D. P-code —— CFG</a:t>
            </a:r>
            <a:endParaRPr lang="zh-CN" altLang="en-US" dirty="0"/>
          </a:p>
        </p:txBody>
      </p:sp>
      <p:sp>
        <p:nvSpPr>
          <p:cNvPr id="6" name="文本框 5"/>
          <p:cNvSpPr txBox="1"/>
          <p:nvPr/>
        </p:nvSpPr>
        <p:spPr>
          <a:xfrm>
            <a:off x="669924" y="839496"/>
            <a:ext cx="3070226" cy="369332"/>
          </a:xfrm>
          <a:prstGeom prst="rect">
            <a:avLst/>
          </a:prstGeom>
          <a:noFill/>
        </p:spPr>
        <p:txBody>
          <a:bodyPr wrap="square" rtlCol="0">
            <a:spAutoFit/>
          </a:bodyPr>
          <a:lstStyle/>
          <a:p>
            <a:r>
              <a:rPr lang="en-US" altLang="zh-CN" dirty="0">
                <a:solidFill>
                  <a:schemeClr val="bg1"/>
                </a:solidFill>
                <a:latin typeface="+mn-ea"/>
              </a:rPr>
              <a:t>P-codes</a:t>
            </a:r>
            <a:endParaRPr lang="zh-CN" altLang="en-US" dirty="0">
              <a:solidFill>
                <a:schemeClr val="bg1"/>
              </a:solidFill>
              <a:latin typeface="+mn-ea"/>
            </a:endParaRPr>
          </a:p>
        </p:txBody>
      </p:sp>
      <p:sp>
        <p:nvSpPr>
          <p:cNvPr id="9" name="文本框 8"/>
          <p:cNvSpPr txBox="1"/>
          <p:nvPr/>
        </p:nvSpPr>
        <p:spPr>
          <a:xfrm>
            <a:off x="1276350" y="1334487"/>
            <a:ext cx="7346950" cy="4198522"/>
          </a:xfrm>
          <a:prstGeom prst="rect">
            <a:avLst/>
          </a:prstGeom>
          <a:noFill/>
        </p:spPr>
        <p:txBody>
          <a:bodyPr wrap="square" rtlCol="0">
            <a:spAutoFit/>
          </a:bodyPr>
          <a:lstStyle/>
          <a:p>
            <a:pPr>
              <a:lnSpc>
                <a:spcPct val="150000"/>
              </a:lnSpc>
            </a:pPr>
            <a:r>
              <a:rPr lang="en-US" altLang="zh-CN" dirty="0">
                <a:solidFill>
                  <a:schemeClr val="tx2"/>
                </a:solidFill>
                <a:latin typeface="+mn-ea"/>
              </a:rPr>
              <a:t>CFG</a:t>
            </a:r>
            <a:r>
              <a:rPr lang="zh-CN" altLang="en-US" dirty="0">
                <a:solidFill>
                  <a:schemeClr val="tx2"/>
                </a:solidFill>
                <a:latin typeface="+mn-ea"/>
              </a:rPr>
              <a:t>：</a:t>
            </a:r>
            <a:r>
              <a:rPr lang="en-US" altLang="zh-CN" dirty="0">
                <a:solidFill>
                  <a:schemeClr val="tx2"/>
                </a:solidFill>
                <a:latin typeface="+mn-ea"/>
              </a:rPr>
              <a:t>Control Flow Graph</a:t>
            </a:r>
            <a:r>
              <a:rPr lang="zh-CN" altLang="en-US" dirty="0">
                <a:solidFill>
                  <a:schemeClr val="tx2"/>
                </a:solidFill>
                <a:latin typeface="+mn-ea"/>
              </a:rPr>
              <a:t>，控制流图，可用于表示一个函数的执行路径。</a:t>
            </a:r>
            <a:endParaRPr lang="en-US" altLang="zh-CN" dirty="0">
              <a:solidFill>
                <a:schemeClr val="tx2"/>
              </a:solidFill>
              <a:latin typeface="+mn-ea"/>
            </a:endParaRPr>
          </a:p>
          <a:p>
            <a:pPr>
              <a:lnSpc>
                <a:spcPct val="150000"/>
              </a:lnSpc>
            </a:pPr>
            <a:r>
              <a:rPr lang="en-US" altLang="zh-CN" dirty="0">
                <a:solidFill>
                  <a:schemeClr val="tx2"/>
                </a:solidFill>
                <a:latin typeface="+mn-ea"/>
              </a:rPr>
              <a:t>Window -&gt; Function Graph </a:t>
            </a:r>
            <a:r>
              <a:rPr lang="zh-CN" altLang="en-US" dirty="0">
                <a:solidFill>
                  <a:schemeClr val="tx2"/>
                </a:solidFill>
                <a:latin typeface="+mn-ea"/>
              </a:rPr>
              <a:t>查看当前函数的</a:t>
            </a:r>
            <a:r>
              <a:rPr lang="en-US" altLang="zh-CN" dirty="0">
                <a:solidFill>
                  <a:schemeClr val="tx2"/>
                </a:solidFill>
                <a:latin typeface="+mn-ea"/>
              </a:rPr>
              <a:t>CFG</a:t>
            </a:r>
            <a:r>
              <a:rPr lang="zh-CN" altLang="en-US" dirty="0">
                <a:solidFill>
                  <a:schemeClr val="tx2"/>
                </a:solidFill>
                <a:latin typeface="+mn-ea"/>
              </a:rPr>
              <a:t>。</a:t>
            </a:r>
            <a:endParaRPr lang="en-US" altLang="zh-CN" dirty="0">
              <a:solidFill>
                <a:schemeClr val="tx2"/>
              </a:solidFill>
              <a:latin typeface="+mn-ea"/>
            </a:endParaRPr>
          </a:p>
          <a:p>
            <a:pPr>
              <a:lnSpc>
                <a:spcPct val="150000"/>
              </a:lnSpc>
            </a:pPr>
            <a:endParaRPr lang="en-US" altLang="zh-CN" dirty="0">
              <a:solidFill>
                <a:schemeClr val="tx2"/>
              </a:solidFill>
              <a:latin typeface="+mn-ea"/>
            </a:endParaRPr>
          </a:p>
          <a:p>
            <a:pPr>
              <a:lnSpc>
                <a:spcPct val="150000"/>
              </a:lnSpc>
            </a:pPr>
            <a:r>
              <a:rPr lang="en-US" altLang="zh-CN" dirty="0" err="1">
                <a:solidFill>
                  <a:schemeClr val="tx2"/>
                </a:solidFill>
                <a:latin typeface="+mn-ea"/>
              </a:rPr>
              <a:t>Basicblock</a:t>
            </a:r>
            <a:r>
              <a:rPr lang="zh-CN" altLang="en-US" dirty="0">
                <a:solidFill>
                  <a:schemeClr val="tx2"/>
                </a:solidFill>
                <a:latin typeface="+mn-ea"/>
              </a:rPr>
              <a:t>：基本块，</a:t>
            </a:r>
            <a:r>
              <a:rPr lang="en-US" altLang="zh-CN" dirty="0">
                <a:solidFill>
                  <a:schemeClr val="tx2"/>
                </a:solidFill>
                <a:latin typeface="+mn-ea"/>
              </a:rPr>
              <a:t>CFG</a:t>
            </a:r>
            <a:r>
              <a:rPr lang="zh-CN" altLang="en-US" dirty="0">
                <a:solidFill>
                  <a:schemeClr val="tx2"/>
                </a:solidFill>
                <a:latin typeface="+mn-ea"/>
              </a:rPr>
              <a:t>中的基本单元，由一条或多条汇编指令构成。</a:t>
            </a:r>
            <a:endParaRPr lang="en-US" altLang="zh-CN" dirty="0">
              <a:solidFill>
                <a:schemeClr val="tx2"/>
              </a:solidFill>
              <a:latin typeface="+mn-ea"/>
            </a:endParaRPr>
          </a:p>
          <a:p>
            <a:pPr>
              <a:lnSpc>
                <a:spcPct val="150000"/>
              </a:lnSpc>
            </a:pPr>
            <a:r>
              <a:rPr lang="en-US" altLang="zh-CN" dirty="0" err="1">
                <a:solidFill>
                  <a:schemeClr val="tx2"/>
                </a:solidFill>
                <a:latin typeface="+mn-ea"/>
              </a:rPr>
              <a:t>Basicblock</a:t>
            </a:r>
            <a:r>
              <a:rPr lang="en-US" altLang="zh-CN" dirty="0">
                <a:solidFill>
                  <a:schemeClr val="tx2"/>
                </a:solidFill>
                <a:latin typeface="+mn-ea"/>
              </a:rPr>
              <a:t> </a:t>
            </a:r>
            <a:r>
              <a:rPr lang="zh-CN" altLang="en-US" dirty="0">
                <a:solidFill>
                  <a:schemeClr val="tx2"/>
                </a:solidFill>
                <a:latin typeface="+mn-ea"/>
              </a:rPr>
              <a:t>需要满足：</a:t>
            </a:r>
            <a:endParaRPr lang="en-US" altLang="zh-CN" dirty="0">
              <a:solidFill>
                <a:schemeClr val="tx2"/>
              </a:solidFill>
              <a:latin typeface="+mn-ea"/>
            </a:endParaRPr>
          </a:p>
          <a:p>
            <a:pPr marL="342900" indent="-342900">
              <a:lnSpc>
                <a:spcPct val="150000"/>
              </a:lnSpc>
              <a:buAutoNum type="arabicPeriod"/>
            </a:pPr>
            <a:r>
              <a:rPr lang="zh-CN" altLang="en-US" dirty="0">
                <a:solidFill>
                  <a:schemeClr val="tx2"/>
                </a:solidFill>
                <a:latin typeface="+mn-ea"/>
              </a:rPr>
              <a:t>只有一个入口</a:t>
            </a:r>
            <a:endParaRPr lang="en-US" altLang="zh-CN" dirty="0">
              <a:solidFill>
                <a:schemeClr val="tx2"/>
              </a:solidFill>
              <a:latin typeface="+mn-ea"/>
            </a:endParaRPr>
          </a:p>
          <a:p>
            <a:pPr marL="342900" indent="-342900">
              <a:lnSpc>
                <a:spcPct val="150000"/>
              </a:lnSpc>
              <a:buAutoNum type="arabicPeriod"/>
            </a:pPr>
            <a:r>
              <a:rPr lang="zh-CN" altLang="en-US" dirty="0">
                <a:solidFill>
                  <a:schemeClr val="tx2"/>
                </a:solidFill>
                <a:latin typeface="+mn-ea"/>
              </a:rPr>
              <a:t>只有一个出口</a:t>
            </a:r>
            <a:endParaRPr lang="en-US" altLang="zh-CN" dirty="0">
              <a:solidFill>
                <a:schemeClr val="tx2"/>
              </a:solidFill>
              <a:latin typeface="+mn-ea"/>
            </a:endParaRPr>
          </a:p>
          <a:p>
            <a:pPr>
              <a:lnSpc>
                <a:spcPct val="150000"/>
              </a:lnSpc>
            </a:pPr>
            <a:endParaRPr lang="en-US" altLang="zh-CN" dirty="0">
              <a:solidFill>
                <a:schemeClr val="tx2"/>
              </a:solidFill>
              <a:latin typeface="+mn-ea"/>
            </a:endParaRPr>
          </a:p>
          <a:p>
            <a:pPr>
              <a:lnSpc>
                <a:spcPct val="150000"/>
              </a:lnSpc>
            </a:pPr>
            <a:r>
              <a:rPr lang="zh-CN" altLang="en-US" dirty="0">
                <a:solidFill>
                  <a:schemeClr val="tx2"/>
                </a:solidFill>
                <a:latin typeface="+mn-ea"/>
              </a:rPr>
              <a:t>即：</a:t>
            </a:r>
            <a:r>
              <a:rPr lang="zh-CN" altLang="en-US" dirty="0">
                <a:solidFill>
                  <a:schemeClr val="accent1"/>
                </a:solidFill>
                <a:latin typeface="+mn-ea"/>
              </a:rPr>
              <a:t>一旦进入一个基本块，则</a:t>
            </a:r>
            <a:r>
              <a:rPr lang="en-US" altLang="zh-CN" dirty="0">
                <a:solidFill>
                  <a:schemeClr val="accent1"/>
                </a:solidFill>
                <a:latin typeface="+mn-ea"/>
              </a:rPr>
              <a:t>CPU</a:t>
            </a:r>
            <a:r>
              <a:rPr lang="zh-CN" altLang="en-US" dirty="0">
                <a:solidFill>
                  <a:schemeClr val="accent1"/>
                </a:solidFill>
                <a:latin typeface="+mn-ea"/>
              </a:rPr>
              <a:t>必须执行完该基本块中的所有指令。</a:t>
            </a:r>
            <a:endParaRPr lang="en-US" altLang="zh-CN" dirty="0">
              <a:solidFill>
                <a:schemeClr val="accent1"/>
              </a:solidFill>
              <a:latin typeface="+mn-ea"/>
            </a:endParaRPr>
          </a:p>
        </p:txBody>
      </p:sp>
      <p:pic>
        <p:nvPicPr>
          <p:cNvPr id="10" name="Picture 4" descr="A red round object with a long stick&#10;&#10;Description automatically generated"/>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36244" y="5523513"/>
            <a:ext cx="1267360" cy="1267360"/>
          </a:xfrm>
          <a:prstGeom prst="rect">
            <a:avLst/>
          </a:prstGeom>
        </p:spPr>
      </p:pic>
      <p:grpSp>
        <p:nvGrpSpPr>
          <p:cNvPr id="13" name="组合 12"/>
          <p:cNvGrpSpPr/>
          <p:nvPr/>
        </p:nvGrpSpPr>
        <p:grpSpPr>
          <a:xfrm>
            <a:off x="8909050" y="1875955"/>
            <a:ext cx="3073400" cy="4797896"/>
            <a:chOff x="5480050" y="1837855"/>
            <a:chExt cx="3073400" cy="4797896"/>
          </a:xfrm>
        </p:grpSpPr>
        <p:sp>
          <p:nvSpPr>
            <p:cNvPr id="12" name="矩形: 圆角 11"/>
            <p:cNvSpPr/>
            <p:nvPr/>
          </p:nvSpPr>
          <p:spPr>
            <a:xfrm>
              <a:off x="5480050" y="1837855"/>
              <a:ext cx="3073400" cy="4797896"/>
            </a:xfrm>
            <a:prstGeom prst="roundRect">
              <a:avLst>
                <a:gd name="adj" fmla="val 4944"/>
              </a:avLst>
            </a:prstGeom>
            <a:gradFill flip="none" rotWithShape="1">
              <a:gsLst>
                <a:gs pos="0">
                  <a:srgbClr val="A58162">
                    <a:shade val="30000"/>
                    <a:satMod val="115000"/>
                  </a:srgbClr>
                </a:gs>
                <a:gs pos="50000">
                  <a:srgbClr val="A58162">
                    <a:shade val="67500"/>
                    <a:satMod val="115000"/>
                  </a:srgbClr>
                </a:gs>
                <a:gs pos="100000">
                  <a:srgbClr val="A58162">
                    <a:shade val="100000"/>
                    <a:satMod val="115000"/>
                  </a:srgbClr>
                </a:gs>
              </a:gsLst>
              <a:lin ang="5400000" scaled="1"/>
              <a:tileRect/>
            </a:gradFill>
            <a:ln w="127000">
              <a:solidFill>
                <a:srgbClr val="FFFFFF"/>
              </a:solidFill>
            </a:ln>
            <a:effectLst>
              <a:outerShdw blurRad="50800" dist="38100" dir="2700000" algn="tl" rotWithShape="0">
                <a:prstClr val="black">
                  <a:alpha val="40000"/>
                </a:prstClr>
              </a:outerShdw>
            </a:effectLst>
          </p:spPr>
          <p:style>
            <a:lnRef idx="0">
              <a:scrgbClr r="0" g="0" b="0"/>
            </a:lnRef>
            <a:fillRef idx="0">
              <a:scrgbClr r="0" g="0" b="0"/>
            </a:fillRef>
            <a:effectRef idx="0">
              <a:scrgbClr r="0" g="0" b="0"/>
            </a:effectRef>
            <a:fontRef idx="minor">
              <a:schemeClr val="lt1"/>
            </a:fontRef>
          </p:style>
          <p:txBody>
            <a:bodyPr rtlCol="0" anchor="ctr"/>
            <a:lstStyle/>
            <a:p>
              <a:pPr algn="ctr"/>
              <a:endParaRPr lang="zh-CN" altLang="en-US"/>
            </a:p>
          </p:txBody>
        </p:sp>
        <p:pic>
          <p:nvPicPr>
            <p:cNvPr id="11" name="图片 10"/>
            <p:cNvPicPr>
              <a:picLocks noChangeAspect="1"/>
            </p:cNvPicPr>
            <p:nvPr/>
          </p:nvPicPr>
          <p:blipFill>
            <a:blip r:embed="rId2"/>
            <a:stretch>
              <a:fillRect/>
            </a:stretch>
          </p:blipFill>
          <p:spPr>
            <a:xfrm>
              <a:off x="5546249" y="1898941"/>
              <a:ext cx="2942953" cy="4675719"/>
            </a:xfrm>
            <a:prstGeom prst="roundRect">
              <a:avLst>
                <a:gd name="adj" fmla="val 2552"/>
              </a:avLst>
            </a:prstGeom>
            <a:solidFill>
              <a:srgbClr val="FFFFFF">
                <a:shade val="85000"/>
              </a:srgbClr>
            </a:solidFill>
            <a:ln>
              <a:noFill/>
            </a:ln>
            <a:effectLst/>
          </p:spPr>
        </p:pic>
      </p:grpSp>
    </p:spTree>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with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strips(downLeft)">
                                      <p:cBhvr>
                                        <p:cTn id="7" dur="500"/>
                                        <p:tgtEl>
                                          <p:spTgt spid="9">
                                            <p:txEl>
                                              <p:pRg st="0" end="0"/>
                                            </p:txEl>
                                          </p:spTgt>
                                        </p:tgtEl>
                                      </p:cBhvr>
                                    </p:animEffect>
                                  </p:childTnLst>
                                </p:cTn>
                              </p:par>
                              <p:par>
                                <p:cTn id="8" presetID="18" presetClass="entr" presetSubtype="12" fill="hold" nodeType="withEffect">
                                  <p:stCondLst>
                                    <p:cond delay="0"/>
                                  </p:stCondLst>
                                  <p:childTnLst>
                                    <p:set>
                                      <p:cBhvr>
                                        <p:cTn id="9" dur="1" fill="hold">
                                          <p:stCondLst>
                                            <p:cond delay="0"/>
                                          </p:stCondLst>
                                        </p:cTn>
                                        <p:tgtEl>
                                          <p:spTgt spid="9">
                                            <p:txEl>
                                              <p:pRg st="1" end="1"/>
                                            </p:txEl>
                                          </p:spTgt>
                                        </p:tgtEl>
                                        <p:attrNameLst>
                                          <p:attrName>style.visibility</p:attrName>
                                        </p:attrNameLst>
                                      </p:cBhvr>
                                      <p:to>
                                        <p:strVal val="visible"/>
                                      </p:to>
                                    </p:set>
                                    <p:animEffect transition="in" filter="strips(downLeft)">
                                      <p:cBhvr>
                                        <p:cTn id="10" dur="500"/>
                                        <p:tgtEl>
                                          <p:spTgt spid="9">
                                            <p:txEl>
                                              <p:pRg st="1" end="1"/>
                                            </p:txEl>
                                          </p:spTgt>
                                        </p:tgtEl>
                                      </p:cBhvr>
                                    </p:animEffect>
                                  </p:childTnLst>
                                </p:cTn>
                              </p:par>
                              <p:par>
                                <p:cTn id="11" presetID="18" presetClass="entr" presetSubtype="12" fill="hold" nodeType="withEffect">
                                  <p:stCondLst>
                                    <p:cond delay="0"/>
                                  </p:stCondLst>
                                  <p:childTnLst>
                                    <p:set>
                                      <p:cBhvr>
                                        <p:cTn id="12" dur="1" fill="hold">
                                          <p:stCondLst>
                                            <p:cond delay="0"/>
                                          </p:stCondLst>
                                        </p:cTn>
                                        <p:tgtEl>
                                          <p:spTgt spid="9">
                                            <p:txEl>
                                              <p:pRg st="3" end="3"/>
                                            </p:txEl>
                                          </p:spTgt>
                                        </p:tgtEl>
                                        <p:attrNameLst>
                                          <p:attrName>style.visibility</p:attrName>
                                        </p:attrNameLst>
                                      </p:cBhvr>
                                      <p:to>
                                        <p:strVal val="visible"/>
                                      </p:to>
                                    </p:set>
                                    <p:animEffect transition="in" filter="strips(downLeft)">
                                      <p:cBhvr>
                                        <p:cTn id="13" dur="500"/>
                                        <p:tgtEl>
                                          <p:spTgt spid="9">
                                            <p:txEl>
                                              <p:pRg st="3" end="3"/>
                                            </p:txEl>
                                          </p:spTgt>
                                        </p:tgtEl>
                                      </p:cBhvr>
                                    </p:animEffect>
                                  </p:childTnLst>
                                </p:cTn>
                              </p:par>
                              <p:par>
                                <p:cTn id="14" presetID="18" presetClass="entr" presetSubtype="12" fill="hold" nodeType="withEffect">
                                  <p:stCondLst>
                                    <p:cond delay="0"/>
                                  </p:stCondLst>
                                  <p:childTnLst>
                                    <p:set>
                                      <p:cBhvr>
                                        <p:cTn id="15" dur="1" fill="hold">
                                          <p:stCondLst>
                                            <p:cond delay="0"/>
                                          </p:stCondLst>
                                        </p:cTn>
                                        <p:tgtEl>
                                          <p:spTgt spid="9">
                                            <p:txEl>
                                              <p:pRg st="4" end="4"/>
                                            </p:txEl>
                                          </p:spTgt>
                                        </p:tgtEl>
                                        <p:attrNameLst>
                                          <p:attrName>style.visibility</p:attrName>
                                        </p:attrNameLst>
                                      </p:cBhvr>
                                      <p:to>
                                        <p:strVal val="visible"/>
                                      </p:to>
                                    </p:set>
                                    <p:animEffect transition="in" filter="strips(downLeft)">
                                      <p:cBhvr>
                                        <p:cTn id="16" dur="500"/>
                                        <p:tgtEl>
                                          <p:spTgt spid="9">
                                            <p:txEl>
                                              <p:pRg st="4" end="4"/>
                                            </p:txEl>
                                          </p:spTgt>
                                        </p:tgtEl>
                                      </p:cBhvr>
                                    </p:animEffect>
                                  </p:childTnLst>
                                </p:cTn>
                              </p:par>
                              <p:par>
                                <p:cTn id="17" presetID="18" presetClass="entr" presetSubtype="12" fill="hold" nodeType="withEffect">
                                  <p:stCondLst>
                                    <p:cond delay="0"/>
                                  </p:stCondLst>
                                  <p:childTnLst>
                                    <p:set>
                                      <p:cBhvr>
                                        <p:cTn id="18" dur="1" fill="hold">
                                          <p:stCondLst>
                                            <p:cond delay="0"/>
                                          </p:stCondLst>
                                        </p:cTn>
                                        <p:tgtEl>
                                          <p:spTgt spid="9">
                                            <p:txEl>
                                              <p:pRg st="5" end="5"/>
                                            </p:txEl>
                                          </p:spTgt>
                                        </p:tgtEl>
                                        <p:attrNameLst>
                                          <p:attrName>style.visibility</p:attrName>
                                        </p:attrNameLst>
                                      </p:cBhvr>
                                      <p:to>
                                        <p:strVal val="visible"/>
                                      </p:to>
                                    </p:set>
                                    <p:animEffect transition="in" filter="strips(downLeft)">
                                      <p:cBhvr>
                                        <p:cTn id="19" dur="500"/>
                                        <p:tgtEl>
                                          <p:spTgt spid="9">
                                            <p:txEl>
                                              <p:pRg st="5" end="5"/>
                                            </p:txEl>
                                          </p:spTgt>
                                        </p:tgtEl>
                                      </p:cBhvr>
                                    </p:animEffect>
                                  </p:childTnLst>
                                </p:cTn>
                              </p:par>
                              <p:par>
                                <p:cTn id="20" presetID="18" presetClass="entr" presetSubtype="12" fill="hold" nodeType="withEffect">
                                  <p:stCondLst>
                                    <p:cond delay="0"/>
                                  </p:stCondLst>
                                  <p:childTnLst>
                                    <p:set>
                                      <p:cBhvr>
                                        <p:cTn id="21" dur="1" fill="hold">
                                          <p:stCondLst>
                                            <p:cond delay="0"/>
                                          </p:stCondLst>
                                        </p:cTn>
                                        <p:tgtEl>
                                          <p:spTgt spid="9">
                                            <p:txEl>
                                              <p:pRg st="6" end="6"/>
                                            </p:txEl>
                                          </p:spTgt>
                                        </p:tgtEl>
                                        <p:attrNameLst>
                                          <p:attrName>style.visibility</p:attrName>
                                        </p:attrNameLst>
                                      </p:cBhvr>
                                      <p:to>
                                        <p:strVal val="visible"/>
                                      </p:to>
                                    </p:set>
                                    <p:animEffect transition="in" filter="strips(downLeft)">
                                      <p:cBhvr>
                                        <p:cTn id="22" dur="500"/>
                                        <p:tgtEl>
                                          <p:spTgt spid="9">
                                            <p:txEl>
                                              <p:pRg st="6" end="6"/>
                                            </p:txEl>
                                          </p:spTgt>
                                        </p:tgtEl>
                                      </p:cBhvr>
                                    </p:animEffect>
                                  </p:childTnLst>
                                </p:cTn>
                              </p:par>
                              <p:par>
                                <p:cTn id="23" presetID="18" presetClass="entr" presetSubtype="12" fill="hold" nodeType="withEffect">
                                  <p:stCondLst>
                                    <p:cond delay="0"/>
                                  </p:stCondLst>
                                  <p:childTnLst>
                                    <p:set>
                                      <p:cBhvr>
                                        <p:cTn id="24" dur="1" fill="hold">
                                          <p:stCondLst>
                                            <p:cond delay="0"/>
                                          </p:stCondLst>
                                        </p:cTn>
                                        <p:tgtEl>
                                          <p:spTgt spid="9">
                                            <p:txEl>
                                              <p:pRg st="8" end="8"/>
                                            </p:txEl>
                                          </p:spTgt>
                                        </p:tgtEl>
                                        <p:attrNameLst>
                                          <p:attrName>style.visibility</p:attrName>
                                        </p:attrNameLst>
                                      </p:cBhvr>
                                      <p:to>
                                        <p:strVal val="visible"/>
                                      </p:to>
                                    </p:set>
                                    <p:animEffect transition="in" filter="strips(downLeft)">
                                      <p:cBhvr>
                                        <p:cTn id="25" dur="500"/>
                                        <p:tgtEl>
                                          <p:spTgt spid="9">
                                            <p:txEl>
                                              <p:pRg st="8" end="8"/>
                                            </p:txEl>
                                          </p:spTgt>
                                        </p:tgtEl>
                                      </p:cBhvr>
                                    </p:animEffect>
                                  </p:childTnLst>
                                </p:cTn>
                              </p:par>
                              <p:par>
                                <p:cTn id="26" presetID="18" presetClass="entr" presetSubtype="12" fill="hold" nodeType="with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strips(downLeft)">
                                      <p:cBhvr>
                                        <p:cTn id="28"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txBox="1"/>
          <p:nvPr/>
        </p:nvSpPr>
        <p:spPr>
          <a:xfrm>
            <a:off x="669924" y="1"/>
            <a:ext cx="10850563" cy="1028699"/>
          </a:xfrm>
          <a:prstGeom prst="rect">
            <a:avLst/>
          </a:prstGeom>
        </p:spPr>
        <p:txBody>
          <a:bodyPr/>
          <a:lstStyle>
            <a:lvl1pPr algn="l" defTabSz="914400" rtl="0" eaLnBrk="1" latinLnBrk="0" hangingPunct="1">
              <a:lnSpc>
                <a:spcPct val="90000"/>
              </a:lnSpc>
              <a:spcBef>
                <a:spcPct val="0"/>
              </a:spcBef>
              <a:buNone/>
              <a:defRPr sz="2800" b="0" kern="1200">
                <a:solidFill>
                  <a:schemeClr val="bg1"/>
                </a:solidFill>
                <a:latin typeface="+mj-lt"/>
                <a:ea typeface="+mj-ea"/>
                <a:cs typeface="+mj-cs"/>
              </a:defRPr>
            </a:lvl1pPr>
          </a:lstStyle>
          <a:p>
            <a:endParaRPr lang="en-US" altLang="zh-CN" dirty="0"/>
          </a:p>
          <a:p>
            <a:r>
              <a:rPr lang="en-US" altLang="zh-CN" dirty="0"/>
              <a:t>D. P-code —— High-level P-code</a:t>
            </a:r>
            <a:endParaRPr lang="zh-CN" altLang="en-US" dirty="0"/>
          </a:p>
        </p:txBody>
      </p:sp>
      <p:sp>
        <p:nvSpPr>
          <p:cNvPr id="6" name="文本框 5"/>
          <p:cNvSpPr txBox="1"/>
          <p:nvPr/>
        </p:nvSpPr>
        <p:spPr>
          <a:xfrm>
            <a:off x="669924" y="839496"/>
            <a:ext cx="3070226" cy="369332"/>
          </a:xfrm>
          <a:prstGeom prst="rect">
            <a:avLst/>
          </a:prstGeom>
          <a:noFill/>
        </p:spPr>
        <p:txBody>
          <a:bodyPr wrap="square" rtlCol="0">
            <a:spAutoFit/>
          </a:bodyPr>
          <a:lstStyle/>
          <a:p>
            <a:r>
              <a:rPr lang="en-US" altLang="zh-CN" dirty="0">
                <a:solidFill>
                  <a:schemeClr val="bg1"/>
                </a:solidFill>
                <a:latin typeface="+mn-ea"/>
              </a:rPr>
              <a:t>P-codes</a:t>
            </a:r>
            <a:endParaRPr lang="zh-CN" altLang="en-US" dirty="0">
              <a:solidFill>
                <a:schemeClr val="bg1"/>
              </a:solidFill>
              <a:latin typeface="+mn-ea"/>
            </a:endParaRPr>
          </a:p>
        </p:txBody>
      </p:sp>
      <p:sp>
        <p:nvSpPr>
          <p:cNvPr id="9" name="文本框 8"/>
          <p:cNvSpPr txBox="1"/>
          <p:nvPr/>
        </p:nvSpPr>
        <p:spPr>
          <a:xfrm>
            <a:off x="1513680" y="1334487"/>
            <a:ext cx="9163050" cy="4755148"/>
          </a:xfrm>
          <a:prstGeom prst="rect">
            <a:avLst/>
          </a:prstGeom>
          <a:noFill/>
        </p:spPr>
        <p:txBody>
          <a:bodyPr wrap="square" rtlCol="0">
            <a:spAutoFit/>
          </a:bodyPr>
          <a:lstStyle/>
          <a:p>
            <a:pPr>
              <a:lnSpc>
                <a:spcPct val="150000"/>
              </a:lnSpc>
            </a:pPr>
            <a:r>
              <a:rPr lang="en-US" altLang="zh-CN" dirty="0" err="1">
                <a:solidFill>
                  <a:schemeClr val="accent1"/>
                </a:solidFill>
                <a:latin typeface="+mn-ea"/>
              </a:rPr>
              <a:t>Eg.</a:t>
            </a:r>
            <a:r>
              <a:rPr lang="en-US" altLang="zh-CN" dirty="0">
                <a:solidFill>
                  <a:schemeClr val="accent1"/>
                </a:solidFill>
                <a:latin typeface="+mn-ea"/>
              </a:rPr>
              <a:t> </a:t>
            </a:r>
            <a:r>
              <a:rPr lang="zh-CN" altLang="en-US" dirty="0">
                <a:solidFill>
                  <a:schemeClr val="accent1"/>
                </a:solidFill>
                <a:latin typeface="+mn-ea"/>
              </a:rPr>
              <a:t>实例</a:t>
            </a:r>
            <a:r>
              <a:rPr lang="en-US" altLang="zh-CN" dirty="0">
                <a:solidFill>
                  <a:schemeClr val="accent1"/>
                </a:solidFill>
                <a:latin typeface="+mn-ea"/>
              </a:rPr>
              <a:t>C</a:t>
            </a:r>
            <a:r>
              <a:rPr lang="zh-CN" altLang="en-US" dirty="0">
                <a:solidFill>
                  <a:schemeClr val="accent1"/>
                </a:solidFill>
                <a:latin typeface="+mn-ea"/>
              </a:rPr>
              <a:t>语言程序</a:t>
            </a:r>
            <a:endParaRPr lang="en-US" altLang="zh-CN" dirty="0">
              <a:solidFill>
                <a:schemeClr val="accent1"/>
              </a:solidFill>
              <a:latin typeface="+mn-ea"/>
            </a:endParaRPr>
          </a:p>
          <a:p>
            <a:endParaRPr lang="en-US" altLang="zh-CN" sz="1200" dirty="0">
              <a:solidFill>
                <a:schemeClr val="accent1"/>
              </a:solidFill>
              <a:latin typeface="Cascadia Mono" panose="020B0609020000020004" pitchFamily="49" charset="0"/>
              <a:cs typeface="Cascadia Mono" panose="020B0609020000020004" pitchFamily="49" charset="0"/>
            </a:endParaRPr>
          </a:p>
          <a:p>
            <a:r>
              <a:rPr lang="en-US" altLang="zh-CN" sz="1200" dirty="0">
                <a:solidFill>
                  <a:schemeClr val="accent1"/>
                </a:solidFill>
                <a:latin typeface="Cascadia Mono" panose="020B0609020000020004" pitchFamily="49" charset="0"/>
                <a:cs typeface="Cascadia Mono" panose="020B0609020000020004" pitchFamily="49" charset="0"/>
              </a:rPr>
              <a:t>#include &lt;</a:t>
            </a:r>
            <a:r>
              <a:rPr lang="en-US" altLang="zh-CN" sz="1200" dirty="0" err="1">
                <a:solidFill>
                  <a:schemeClr val="accent1"/>
                </a:solidFill>
                <a:latin typeface="Cascadia Mono" panose="020B0609020000020004" pitchFamily="49" charset="0"/>
                <a:cs typeface="Cascadia Mono" panose="020B0609020000020004" pitchFamily="49" charset="0"/>
              </a:rPr>
              <a:t>stdio.h</a:t>
            </a:r>
            <a:r>
              <a:rPr lang="en-US" altLang="zh-CN" sz="1200" dirty="0">
                <a:solidFill>
                  <a:schemeClr val="accent1"/>
                </a:solidFill>
                <a:latin typeface="Cascadia Mono" panose="020B0609020000020004" pitchFamily="49" charset="0"/>
                <a:cs typeface="Cascadia Mono" panose="020B0609020000020004" pitchFamily="49" charset="0"/>
              </a:rPr>
              <a:t>&gt;</a:t>
            </a:r>
            <a:endParaRPr lang="en-US" altLang="zh-CN" sz="1200" dirty="0">
              <a:solidFill>
                <a:schemeClr val="accent1"/>
              </a:solidFill>
              <a:latin typeface="Cascadia Mono" panose="020B0609020000020004" pitchFamily="49" charset="0"/>
              <a:cs typeface="Cascadia Mono" panose="020B0609020000020004" pitchFamily="49" charset="0"/>
            </a:endParaRPr>
          </a:p>
          <a:p>
            <a:endParaRPr lang="en-US" altLang="zh-CN" sz="1200" dirty="0">
              <a:solidFill>
                <a:schemeClr val="accent1"/>
              </a:solidFill>
              <a:latin typeface="Cascadia Mono" panose="020B0609020000020004" pitchFamily="49" charset="0"/>
              <a:cs typeface="Cascadia Mono" panose="020B0609020000020004" pitchFamily="49" charset="0"/>
            </a:endParaRPr>
          </a:p>
          <a:p>
            <a:r>
              <a:rPr lang="en-US" altLang="zh-CN" sz="1200" dirty="0">
                <a:solidFill>
                  <a:schemeClr val="accent1"/>
                </a:solidFill>
                <a:latin typeface="Cascadia Mono" panose="020B0609020000020004" pitchFamily="49" charset="0"/>
                <a:cs typeface="Cascadia Mono" panose="020B0609020000020004" pitchFamily="49" charset="0"/>
              </a:rPr>
              <a:t>int one = 1;</a:t>
            </a:r>
            <a:endParaRPr lang="en-US" altLang="zh-CN" sz="1200" dirty="0">
              <a:solidFill>
                <a:schemeClr val="accent1"/>
              </a:solidFill>
              <a:latin typeface="Cascadia Mono" panose="020B0609020000020004" pitchFamily="49" charset="0"/>
              <a:cs typeface="Cascadia Mono" panose="020B0609020000020004" pitchFamily="49" charset="0"/>
            </a:endParaRPr>
          </a:p>
          <a:p>
            <a:r>
              <a:rPr lang="en-US" altLang="zh-CN" sz="1200" dirty="0">
                <a:solidFill>
                  <a:schemeClr val="accent1"/>
                </a:solidFill>
                <a:latin typeface="Cascadia Mono" panose="020B0609020000020004" pitchFamily="49" charset="0"/>
                <a:cs typeface="Cascadia Mono" panose="020B0609020000020004" pitchFamily="49" charset="0"/>
              </a:rPr>
              <a:t>int two = 2;</a:t>
            </a:r>
            <a:endParaRPr lang="en-US" altLang="zh-CN" sz="1200" dirty="0">
              <a:solidFill>
                <a:schemeClr val="accent1"/>
              </a:solidFill>
              <a:latin typeface="Cascadia Mono" panose="020B0609020000020004" pitchFamily="49" charset="0"/>
              <a:cs typeface="Cascadia Mono" panose="020B0609020000020004" pitchFamily="49" charset="0"/>
            </a:endParaRPr>
          </a:p>
          <a:p>
            <a:r>
              <a:rPr lang="en-US" altLang="zh-CN" sz="1200" dirty="0">
                <a:solidFill>
                  <a:schemeClr val="accent1"/>
                </a:solidFill>
                <a:latin typeface="Cascadia Mono" panose="020B0609020000020004" pitchFamily="49" charset="0"/>
                <a:cs typeface="Cascadia Mono" panose="020B0609020000020004" pitchFamily="49" charset="0"/>
              </a:rPr>
              <a:t>int three = 3;</a:t>
            </a:r>
            <a:endParaRPr lang="en-US" altLang="zh-CN" sz="1200" dirty="0">
              <a:solidFill>
                <a:schemeClr val="accent1"/>
              </a:solidFill>
              <a:latin typeface="Cascadia Mono" panose="020B0609020000020004" pitchFamily="49" charset="0"/>
              <a:cs typeface="Cascadia Mono" panose="020B0609020000020004" pitchFamily="49" charset="0"/>
            </a:endParaRPr>
          </a:p>
          <a:p>
            <a:endParaRPr lang="en-US" altLang="zh-CN" sz="1200" dirty="0">
              <a:solidFill>
                <a:schemeClr val="accent1"/>
              </a:solidFill>
              <a:latin typeface="Cascadia Mono" panose="020B0609020000020004" pitchFamily="49" charset="0"/>
              <a:cs typeface="Cascadia Mono" panose="020B0609020000020004" pitchFamily="49" charset="0"/>
            </a:endParaRPr>
          </a:p>
          <a:p>
            <a:r>
              <a:rPr lang="en-US" altLang="zh-CN" sz="1200" dirty="0">
                <a:solidFill>
                  <a:schemeClr val="accent1"/>
                </a:solidFill>
                <a:latin typeface="Cascadia Mono" panose="020B0609020000020004" pitchFamily="49" charset="0"/>
                <a:cs typeface="Cascadia Mono" panose="020B0609020000020004" pitchFamily="49" charset="0"/>
              </a:rPr>
              <a:t>int main(){</a:t>
            </a:r>
            <a:endParaRPr lang="en-US" altLang="zh-CN" sz="1200" dirty="0">
              <a:solidFill>
                <a:schemeClr val="accent1"/>
              </a:solidFill>
              <a:latin typeface="Cascadia Mono" panose="020B0609020000020004" pitchFamily="49" charset="0"/>
              <a:cs typeface="Cascadia Mono" panose="020B0609020000020004" pitchFamily="49" charset="0"/>
            </a:endParaRPr>
          </a:p>
          <a:p>
            <a:r>
              <a:rPr lang="en-US" altLang="zh-CN" sz="1200" dirty="0">
                <a:solidFill>
                  <a:schemeClr val="accent1"/>
                </a:solidFill>
                <a:latin typeface="Cascadia Mono" panose="020B0609020000020004" pitchFamily="49" charset="0"/>
                <a:cs typeface="Cascadia Mono" panose="020B0609020000020004" pitchFamily="49" charset="0"/>
              </a:rPr>
              <a:t>    int input;</a:t>
            </a:r>
            <a:endParaRPr lang="en-US" altLang="zh-CN" sz="1200" dirty="0">
              <a:solidFill>
                <a:schemeClr val="accent1"/>
              </a:solidFill>
              <a:latin typeface="Cascadia Mono" panose="020B0609020000020004" pitchFamily="49" charset="0"/>
              <a:cs typeface="Cascadia Mono" panose="020B0609020000020004" pitchFamily="49" charset="0"/>
            </a:endParaRPr>
          </a:p>
          <a:p>
            <a:r>
              <a:rPr lang="en-US" altLang="zh-CN" sz="1200" dirty="0">
                <a:solidFill>
                  <a:schemeClr val="accent1"/>
                </a:solidFill>
                <a:latin typeface="Cascadia Mono" panose="020B0609020000020004" pitchFamily="49" charset="0"/>
                <a:cs typeface="Cascadia Mono" panose="020B0609020000020004" pitchFamily="49" charset="0"/>
              </a:rPr>
              <a:t>    int value;</a:t>
            </a:r>
            <a:endParaRPr lang="en-US" altLang="zh-CN" sz="1200" dirty="0">
              <a:solidFill>
                <a:schemeClr val="accent1"/>
              </a:solidFill>
              <a:latin typeface="Cascadia Mono" panose="020B0609020000020004" pitchFamily="49" charset="0"/>
              <a:cs typeface="Cascadia Mono" panose="020B0609020000020004" pitchFamily="49" charset="0"/>
            </a:endParaRPr>
          </a:p>
          <a:p>
            <a:r>
              <a:rPr lang="en-US" altLang="zh-CN" sz="1200" dirty="0">
                <a:solidFill>
                  <a:schemeClr val="accent1"/>
                </a:solidFill>
                <a:latin typeface="Cascadia Mono" panose="020B0609020000020004" pitchFamily="49" charset="0"/>
                <a:cs typeface="Cascadia Mono" panose="020B0609020000020004" pitchFamily="49" charset="0"/>
              </a:rPr>
              <a:t>    </a:t>
            </a:r>
            <a:r>
              <a:rPr lang="en-US" altLang="zh-CN" sz="1200" dirty="0" err="1">
                <a:solidFill>
                  <a:schemeClr val="accent1"/>
                </a:solidFill>
                <a:latin typeface="Cascadia Mono" panose="020B0609020000020004" pitchFamily="49" charset="0"/>
                <a:cs typeface="Cascadia Mono" panose="020B0609020000020004" pitchFamily="49" charset="0"/>
              </a:rPr>
              <a:t>scanf</a:t>
            </a:r>
            <a:r>
              <a:rPr lang="en-US" altLang="zh-CN" sz="1200" dirty="0">
                <a:solidFill>
                  <a:schemeClr val="accent1"/>
                </a:solidFill>
                <a:latin typeface="Cascadia Mono" panose="020B0609020000020004" pitchFamily="49" charset="0"/>
                <a:cs typeface="Cascadia Mono" panose="020B0609020000020004" pitchFamily="49" charset="0"/>
              </a:rPr>
              <a:t>("%d", &amp;input);</a:t>
            </a:r>
            <a:endParaRPr lang="en-US" altLang="zh-CN" sz="1200" dirty="0">
              <a:solidFill>
                <a:schemeClr val="accent1"/>
              </a:solidFill>
              <a:latin typeface="Cascadia Mono" panose="020B0609020000020004" pitchFamily="49" charset="0"/>
              <a:cs typeface="Cascadia Mono" panose="020B0609020000020004" pitchFamily="49" charset="0"/>
            </a:endParaRPr>
          </a:p>
          <a:p>
            <a:r>
              <a:rPr lang="en-US" altLang="zh-CN" sz="1200" dirty="0">
                <a:solidFill>
                  <a:schemeClr val="accent1"/>
                </a:solidFill>
                <a:latin typeface="Cascadia Mono" panose="020B0609020000020004" pitchFamily="49" charset="0"/>
                <a:cs typeface="Cascadia Mono" panose="020B0609020000020004" pitchFamily="49" charset="0"/>
              </a:rPr>
              <a:t>    </a:t>
            </a:r>
            <a:r>
              <a:rPr lang="en-US" altLang="zh-CN" sz="1200" dirty="0">
                <a:solidFill>
                  <a:schemeClr val="tx2"/>
                </a:solidFill>
                <a:latin typeface="Cascadia Mono" panose="020B0609020000020004" pitchFamily="49" charset="0"/>
                <a:cs typeface="Cascadia Mono" panose="020B0609020000020004" pitchFamily="49" charset="0"/>
              </a:rPr>
              <a:t>if(input == 1)</a:t>
            </a:r>
            <a:endParaRPr lang="en-US" altLang="zh-CN" sz="1200" dirty="0">
              <a:solidFill>
                <a:schemeClr val="tx2"/>
              </a:solidFill>
              <a:latin typeface="Cascadia Mono" panose="020B0609020000020004" pitchFamily="49" charset="0"/>
              <a:cs typeface="Cascadia Mono" panose="020B0609020000020004" pitchFamily="49" charset="0"/>
            </a:endParaRPr>
          </a:p>
          <a:p>
            <a:r>
              <a:rPr lang="en-US" altLang="zh-CN" sz="1200" dirty="0">
                <a:solidFill>
                  <a:schemeClr val="tx2"/>
                </a:solidFill>
                <a:latin typeface="Cascadia Mono" panose="020B0609020000020004" pitchFamily="49" charset="0"/>
                <a:cs typeface="Cascadia Mono" panose="020B0609020000020004" pitchFamily="49" charset="0"/>
              </a:rPr>
              <a:t>        value = one;</a:t>
            </a:r>
            <a:endParaRPr lang="en-US" altLang="zh-CN" sz="1200" dirty="0">
              <a:solidFill>
                <a:schemeClr val="tx2"/>
              </a:solidFill>
              <a:latin typeface="Cascadia Mono" panose="020B0609020000020004" pitchFamily="49" charset="0"/>
              <a:cs typeface="Cascadia Mono" panose="020B0609020000020004" pitchFamily="49" charset="0"/>
            </a:endParaRPr>
          </a:p>
          <a:p>
            <a:r>
              <a:rPr lang="en-US" altLang="zh-CN" sz="1200" dirty="0">
                <a:solidFill>
                  <a:schemeClr val="tx2"/>
                </a:solidFill>
                <a:latin typeface="Cascadia Mono" panose="020B0609020000020004" pitchFamily="49" charset="0"/>
                <a:cs typeface="Cascadia Mono" panose="020B0609020000020004" pitchFamily="49" charset="0"/>
              </a:rPr>
              <a:t>    else if(input == 2)</a:t>
            </a:r>
            <a:endParaRPr lang="en-US" altLang="zh-CN" sz="1200" dirty="0">
              <a:solidFill>
                <a:schemeClr val="tx2"/>
              </a:solidFill>
              <a:latin typeface="Cascadia Mono" panose="020B0609020000020004" pitchFamily="49" charset="0"/>
              <a:cs typeface="Cascadia Mono" panose="020B0609020000020004" pitchFamily="49" charset="0"/>
            </a:endParaRPr>
          </a:p>
          <a:p>
            <a:r>
              <a:rPr lang="en-US" altLang="zh-CN" sz="1200" dirty="0">
                <a:solidFill>
                  <a:schemeClr val="tx2"/>
                </a:solidFill>
                <a:latin typeface="Cascadia Mono" panose="020B0609020000020004" pitchFamily="49" charset="0"/>
                <a:cs typeface="Cascadia Mono" panose="020B0609020000020004" pitchFamily="49" charset="0"/>
              </a:rPr>
              <a:t>        value = two;</a:t>
            </a:r>
            <a:endParaRPr lang="en-US" altLang="zh-CN" sz="1200" dirty="0">
              <a:solidFill>
                <a:schemeClr val="tx2"/>
              </a:solidFill>
              <a:latin typeface="Cascadia Mono" panose="020B0609020000020004" pitchFamily="49" charset="0"/>
              <a:cs typeface="Cascadia Mono" panose="020B0609020000020004" pitchFamily="49" charset="0"/>
            </a:endParaRPr>
          </a:p>
          <a:p>
            <a:r>
              <a:rPr lang="en-US" altLang="zh-CN" sz="1200" dirty="0">
                <a:solidFill>
                  <a:schemeClr val="tx2"/>
                </a:solidFill>
                <a:latin typeface="Cascadia Mono" panose="020B0609020000020004" pitchFamily="49" charset="0"/>
                <a:cs typeface="Cascadia Mono" panose="020B0609020000020004" pitchFamily="49" charset="0"/>
              </a:rPr>
              <a:t>    else</a:t>
            </a:r>
            <a:endParaRPr lang="en-US" altLang="zh-CN" sz="1200" dirty="0">
              <a:solidFill>
                <a:schemeClr val="tx2"/>
              </a:solidFill>
              <a:latin typeface="Cascadia Mono" panose="020B0609020000020004" pitchFamily="49" charset="0"/>
              <a:cs typeface="Cascadia Mono" panose="020B0609020000020004" pitchFamily="49" charset="0"/>
            </a:endParaRPr>
          </a:p>
          <a:p>
            <a:r>
              <a:rPr lang="en-US" altLang="zh-CN" sz="1200" dirty="0">
                <a:solidFill>
                  <a:schemeClr val="tx2"/>
                </a:solidFill>
                <a:latin typeface="Cascadia Mono" panose="020B0609020000020004" pitchFamily="49" charset="0"/>
                <a:cs typeface="Cascadia Mono" panose="020B0609020000020004" pitchFamily="49" charset="0"/>
              </a:rPr>
              <a:t>        value = three;</a:t>
            </a:r>
            <a:endParaRPr lang="en-US" altLang="zh-CN" sz="1200" dirty="0">
              <a:solidFill>
                <a:schemeClr val="tx2"/>
              </a:solidFill>
              <a:latin typeface="Cascadia Mono" panose="020B0609020000020004" pitchFamily="49" charset="0"/>
              <a:cs typeface="Cascadia Mono" panose="020B0609020000020004" pitchFamily="49" charset="0"/>
            </a:endParaRPr>
          </a:p>
          <a:p>
            <a:r>
              <a:rPr lang="en-US" altLang="zh-CN" sz="1200" dirty="0">
                <a:solidFill>
                  <a:schemeClr val="accent1"/>
                </a:solidFill>
                <a:latin typeface="Cascadia Mono" panose="020B0609020000020004" pitchFamily="49" charset="0"/>
                <a:cs typeface="Cascadia Mono" panose="020B0609020000020004" pitchFamily="49" charset="0"/>
              </a:rPr>
              <a:t>    if(input &gt;= 2)</a:t>
            </a:r>
            <a:endParaRPr lang="en-US" altLang="zh-CN" sz="1200" dirty="0">
              <a:solidFill>
                <a:schemeClr val="accent1"/>
              </a:solidFill>
              <a:latin typeface="Cascadia Mono" panose="020B0609020000020004" pitchFamily="49" charset="0"/>
              <a:cs typeface="Cascadia Mono" panose="020B0609020000020004" pitchFamily="49" charset="0"/>
            </a:endParaRPr>
          </a:p>
          <a:p>
            <a:r>
              <a:rPr lang="en-US" altLang="zh-CN" sz="1200" dirty="0">
                <a:solidFill>
                  <a:schemeClr val="accent1"/>
                </a:solidFill>
                <a:latin typeface="Cascadia Mono" panose="020B0609020000020004" pitchFamily="49" charset="0"/>
                <a:cs typeface="Cascadia Mono" panose="020B0609020000020004" pitchFamily="49" charset="0"/>
              </a:rPr>
              <a:t>        puts("No less than 2");</a:t>
            </a:r>
            <a:endParaRPr lang="en-US" altLang="zh-CN" sz="1200" dirty="0">
              <a:solidFill>
                <a:schemeClr val="accent1"/>
              </a:solidFill>
              <a:latin typeface="Cascadia Mono" panose="020B0609020000020004" pitchFamily="49" charset="0"/>
              <a:cs typeface="Cascadia Mono" panose="020B0609020000020004" pitchFamily="49" charset="0"/>
            </a:endParaRPr>
          </a:p>
          <a:p>
            <a:r>
              <a:rPr lang="en-US" altLang="zh-CN" sz="1200" dirty="0">
                <a:solidFill>
                  <a:schemeClr val="accent1"/>
                </a:solidFill>
                <a:latin typeface="Cascadia Mono" panose="020B0609020000020004" pitchFamily="49" charset="0"/>
                <a:cs typeface="Cascadia Mono" panose="020B0609020000020004" pitchFamily="49" charset="0"/>
              </a:rPr>
              <a:t>    else</a:t>
            </a:r>
            <a:endParaRPr lang="en-US" altLang="zh-CN" sz="1200" dirty="0">
              <a:solidFill>
                <a:schemeClr val="accent1"/>
              </a:solidFill>
              <a:latin typeface="Cascadia Mono" panose="020B0609020000020004" pitchFamily="49" charset="0"/>
              <a:cs typeface="Cascadia Mono" panose="020B0609020000020004" pitchFamily="49" charset="0"/>
            </a:endParaRPr>
          </a:p>
          <a:p>
            <a:r>
              <a:rPr lang="en-US" altLang="zh-CN" sz="1200" dirty="0">
                <a:solidFill>
                  <a:schemeClr val="accent1"/>
                </a:solidFill>
                <a:latin typeface="Cascadia Mono" panose="020B0609020000020004" pitchFamily="49" charset="0"/>
                <a:cs typeface="Cascadia Mono" panose="020B0609020000020004" pitchFamily="49" charset="0"/>
              </a:rPr>
              <a:t>        puts("Less than 2");</a:t>
            </a:r>
            <a:endParaRPr lang="en-US" altLang="zh-CN" sz="1200" dirty="0">
              <a:solidFill>
                <a:schemeClr val="accent1"/>
              </a:solidFill>
              <a:latin typeface="Cascadia Mono" panose="020B0609020000020004" pitchFamily="49" charset="0"/>
              <a:cs typeface="Cascadia Mono" panose="020B0609020000020004" pitchFamily="49" charset="0"/>
            </a:endParaRPr>
          </a:p>
          <a:p>
            <a:r>
              <a:rPr lang="en-US" altLang="zh-CN" sz="1200" dirty="0">
                <a:solidFill>
                  <a:schemeClr val="accent1"/>
                </a:solidFill>
                <a:latin typeface="Cascadia Mono" panose="020B0609020000020004" pitchFamily="49" charset="0"/>
                <a:cs typeface="Cascadia Mono" panose="020B0609020000020004" pitchFamily="49" charset="0"/>
              </a:rPr>
              <a:t>    return 0;</a:t>
            </a:r>
            <a:endParaRPr lang="en-US" altLang="zh-CN" sz="1200" dirty="0">
              <a:solidFill>
                <a:schemeClr val="accent1"/>
              </a:solidFill>
              <a:latin typeface="Cascadia Mono" panose="020B0609020000020004" pitchFamily="49" charset="0"/>
              <a:cs typeface="Cascadia Mono" panose="020B0609020000020004" pitchFamily="49" charset="0"/>
            </a:endParaRPr>
          </a:p>
          <a:p>
            <a:r>
              <a:rPr lang="en-US" altLang="zh-CN" sz="1200" dirty="0">
                <a:solidFill>
                  <a:schemeClr val="accent1"/>
                </a:solidFill>
                <a:latin typeface="Cascadia Mono" panose="020B0609020000020004" pitchFamily="49" charset="0"/>
                <a:cs typeface="Cascadia Mono" panose="020B0609020000020004" pitchFamily="49" charset="0"/>
              </a:rPr>
              <a:t>}</a:t>
            </a:r>
            <a:endParaRPr lang="en-US" altLang="zh-CN" sz="1200" dirty="0">
              <a:solidFill>
                <a:schemeClr val="accent1"/>
              </a:solidFill>
              <a:latin typeface="Cascadia Mono" panose="020B0609020000020004" pitchFamily="49" charset="0"/>
              <a:cs typeface="Cascadia Mono" panose="020B0609020000020004" pitchFamily="49" charset="0"/>
            </a:endParaRPr>
          </a:p>
        </p:txBody>
      </p:sp>
      <p:pic>
        <p:nvPicPr>
          <p:cNvPr id="8" name="Picture 10" descr="A close-up of a tennis racket&#10;&#10;Description automatically generated"/>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0829592" y="5398740"/>
            <a:ext cx="1381790" cy="1381790"/>
          </a:xfrm>
          <a:prstGeom prst="rect">
            <a:avLst/>
          </a:prstGeom>
        </p:spPr>
      </p:pic>
      <p:pic>
        <p:nvPicPr>
          <p:cNvPr id="1028" name="Picture 4"/>
          <p:cNvPicPr>
            <a:picLocks noChangeAspect="1" noChangeArrowheads="1"/>
          </p:cNvPicPr>
          <p:nvPr/>
        </p:nvPicPr>
        <p:blipFill>
          <a:blip r:embed="rId2" cstate="hqprint">
            <a:extLst>
              <a:ext uri="{28A0092B-C50C-407E-A947-70E740481C1C}">
                <a14:useLocalDpi xmlns:a14="http://schemas.microsoft.com/office/drawing/2010/main" val="0"/>
              </a:ext>
            </a:extLst>
          </a:blip>
          <a:srcRect/>
          <a:stretch>
            <a:fillRect/>
          </a:stretch>
        </p:blipFill>
        <p:spPr bwMode="auto">
          <a:xfrm>
            <a:off x="4598988" y="1811823"/>
            <a:ext cx="6486525" cy="391477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with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strips(downLeft)">
                                      <p:cBhvr>
                                        <p:cTn id="7" dur="500"/>
                                        <p:tgtEl>
                                          <p:spTgt spid="9">
                                            <p:txEl>
                                              <p:pRg st="0" end="0"/>
                                            </p:txEl>
                                          </p:spTgt>
                                        </p:tgtEl>
                                      </p:cBhvr>
                                    </p:animEffect>
                                  </p:childTnLst>
                                </p:cTn>
                              </p:par>
                              <p:par>
                                <p:cTn id="8" presetID="18" presetClass="entr" presetSubtype="12" fill="hold" nodeType="withEffect">
                                  <p:stCondLst>
                                    <p:cond delay="0"/>
                                  </p:stCondLst>
                                  <p:childTnLst>
                                    <p:set>
                                      <p:cBhvr>
                                        <p:cTn id="9" dur="1" fill="hold">
                                          <p:stCondLst>
                                            <p:cond delay="0"/>
                                          </p:stCondLst>
                                        </p:cTn>
                                        <p:tgtEl>
                                          <p:spTgt spid="9">
                                            <p:txEl>
                                              <p:pRg st="23" end="23"/>
                                            </p:txEl>
                                          </p:spTgt>
                                        </p:tgtEl>
                                        <p:attrNameLst>
                                          <p:attrName>style.visibility</p:attrName>
                                        </p:attrNameLst>
                                      </p:cBhvr>
                                      <p:to>
                                        <p:strVal val="visible"/>
                                      </p:to>
                                    </p:set>
                                    <p:animEffect transition="in" filter="strips(downLeft)">
                                      <p:cBhvr>
                                        <p:cTn id="10" dur="500"/>
                                        <p:tgtEl>
                                          <p:spTgt spid="9">
                                            <p:txEl>
                                              <p:pRg st="23" end="23"/>
                                            </p:txEl>
                                          </p:spTgt>
                                        </p:tgtEl>
                                      </p:cBhvr>
                                    </p:animEffect>
                                  </p:childTnLst>
                                </p:cTn>
                              </p:par>
                              <p:par>
                                <p:cTn id="11" presetID="18" presetClass="entr" presetSubtype="12" fill="hold" nodeType="withEffect">
                                  <p:stCondLst>
                                    <p:cond delay="0"/>
                                  </p:stCondLst>
                                  <p:childTnLst>
                                    <p:set>
                                      <p:cBhvr>
                                        <p:cTn id="12" dur="1" fill="hold">
                                          <p:stCondLst>
                                            <p:cond delay="0"/>
                                          </p:stCondLst>
                                        </p:cTn>
                                        <p:tgtEl>
                                          <p:spTgt spid="9">
                                            <p:txEl>
                                              <p:pRg st="2" end="2"/>
                                            </p:txEl>
                                          </p:spTgt>
                                        </p:tgtEl>
                                        <p:attrNameLst>
                                          <p:attrName>style.visibility</p:attrName>
                                        </p:attrNameLst>
                                      </p:cBhvr>
                                      <p:to>
                                        <p:strVal val="visible"/>
                                      </p:to>
                                    </p:set>
                                    <p:animEffect transition="in" filter="strips(downLeft)">
                                      <p:cBhvr>
                                        <p:cTn id="13" dur="500"/>
                                        <p:tgtEl>
                                          <p:spTgt spid="9">
                                            <p:txEl>
                                              <p:pRg st="2" end="2"/>
                                            </p:txEl>
                                          </p:spTgt>
                                        </p:tgtEl>
                                      </p:cBhvr>
                                    </p:animEffect>
                                  </p:childTnLst>
                                </p:cTn>
                              </p:par>
                              <p:par>
                                <p:cTn id="14" presetID="18" presetClass="entr" presetSubtype="12" fill="hold" nodeType="withEffect">
                                  <p:stCondLst>
                                    <p:cond delay="0"/>
                                  </p:stCondLst>
                                  <p:childTnLst>
                                    <p:set>
                                      <p:cBhvr>
                                        <p:cTn id="15" dur="1" fill="hold">
                                          <p:stCondLst>
                                            <p:cond delay="0"/>
                                          </p:stCondLst>
                                        </p:cTn>
                                        <p:tgtEl>
                                          <p:spTgt spid="9">
                                            <p:txEl>
                                              <p:pRg st="4" end="4"/>
                                            </p:txEl>
                                          </p:spTgt>
                                        </p:tgtEl>
                                        <p:attrNameLst>
                                          <p:attrName>style.visibility</p:attrName>
                                        </p:attrNameLst>
                                      </p:cBhvr>
                                      <p:to>
                                        <p:strVal val="visible"/>
                                      </p:to>
                                    </p:set>
                                    <p:animEffect transition="in" filter="strips(downLeft)">
                                      <p:cBhvr>
                                        <p:cTn id="16" dur="500"/>
                                        <p:tgtEl>
                                          <p:spTgt spid="9">
                                            <p:txEl>
                                              <p:pRg st="4" end="4"/>
                                            </p:txEl>
                                          </p:spTgt>
                                        </p:tgtEl>
                                      </p:cBhvr>
                                    </p:animEffect>
                                  </p:childTnLst>
                                </p:cTn>
                              </p:par>
                              <p:par>
                                <p:cTn id="17" presetID="18" presetClass="entr" presetSubtype="12" fill="hold" nodeType="withEffect">
                                  <p:stCondLst>
                                    <p:cond delay="0"/>
                                  </p:stCondLst>
                                  <p:childTnLst>
                                    <p:set>
                                      <p:cBhvr>
                                        <p:cTn id="18" dur="1" fill="hold">
                                          <p:stCondLst>
                                            <p:cond delay="0"/>
                                          </p:stCondLst>
                                        </p:cTn>
                                        <p:tgtEl>
                                          <p:spTgt spid="9">
                                            <p:txEl>
                                              <p:pRg st="5" end="5"/>
                                            </p:txEl>
                                          </p:spTgt>
                                        </p:tgtEl>
                                        <p:attrNameLst>
                                          <p:attrName>style.visibility</p:attrName>
                                        </p:attrNameLst>
                                      </p:cBhvr>
                                      <p:to>
                                        <p:strVal val="visible"/>
                                      </p:to>
                                    </p:set>
                                    <p:animEffect transition="in" filter="strips(downLeft)">
                                      <p:cBhvr>
                                        <p:cTn id="19" dur="500"/>
                                        <p:tgtEl>
                                          <p:spTgt spid="9">
                                            <p:txEl>
                                              <p:pRg st="5" end="5"/>
                                            </p:txEl>
                                          </p:spTgt>
                                        </p:tgtEl>
                                      </p:cBhvr>
                                    </p:animEffect>
                                  </p:childTnLst>
                                </p:cTn>
                              </p:par>
                              <p:par>
                                <p:cTn id="20" presetID="18" presetClass="entr" presetSubtype="12" fill="hold" nodeType="withEffect">
                                  <p:stCondLst>
                                    <p:cond delay="0"/>
                                  </p:stCondLst>
                                  <p:childTnLst>
                                    <p:set>
                                      <p:cBhvr>
                                        <p:cTn id="21" dur="1" fill="hold">
                                          <p:stCondLst>
                                            <p:cond delay="0"/>
                                          </p:stCondLst>
                                        </p:cTn>
                                        <p:tgtEl>
                                          <p:spTgt spid="9">
                                            <p:txEl>
                                              <p:pRg st="6" end="6"/>
                                            </p:txEl>
                                          </p:spTgt>
                                        </p:tgtEl>
                                        <p:attrNameLst>
                                          <p:attrName>style.visibility</p:attrName>
                                        </p:attrNameLst>
                                      </p:cBhvr>
                                      <p:to>
                                        <p:strVal val="visible"/>
                                      </p:to>
                                    </p:set>
                                    <p:animEffect transition="in" filter="strips(downLeft)">
                                      <p:cBhvr>
                                        <p:cTn id="22" dur="500"/>
                                        <p:tgtEl>
                                          <p:spTgt spid="9">
                                            <p:txEl>
                                              <p:pRg st="6" end="6"/>
                                            </p:txEl>
                                          </p:spTgt>
                                        </p:tgtEl>
                                      </p:cBhvr>
                                    </p:animEffect>
                                  </p:childTnLst>
                                </p:cTn>
                              </p:par>
                              <p:par>
                                <p:cTn id="23" presetID="18" presetClass="entr" presetSubtype="12" fill="hold" nodeType="withEffect">
                                  <p:stCondLst>
                                    <p:cond delay="0"/>
                                  </p:stCondLst>
                                  <p:childTnLst>
                                    <p:set>
                                      <p:cBhvr>
                                        <p:cTn id="24" dur="1" fill="hold">
                                          <p:stCondLst>
                                            <p:cond delay="0"/>
                                          </p:stCondLst>
                                        </p:cTn>
                                        <p:tgtEl>
                                          <p:spTgt spid="9">
                                            <p:txEl>
                                              <p:pRg st="8" end="8"/>
                                            </p:txEl>
                                          </p:spTgt>
                                        </p:tgtEl>
                                        <p:attrNameLst>
                                          <p:attrName>style.visibility</p:attrName>
                                        </p:attrNameLst>
                                      </p:cBhvr>
                                      <p:to>
                                        <p:strVal val="visible"/>
                                      </p:to>
                                    </p:set>
                                    <p:animEffect transition="in" filter="strips(downLeft)">
                                      <p:cBhvr>
                                        <p:cTn id="25" dur="500"/>
                                        <p:tgtEl>
                                          <p:spTgt spid="9">
                                            <p:txEl>
                                              <p:pRg st="8" end="8"/>
                                            </p:txEl>
                                          </p:spTgt>
                                        </p:tgtEl>
                                      </p:cBhvr>
                                    </p:animEffect>
                                  </p:childTnLst>
                                </p:cTn>
                              </p:par>
                              <p:par>
                                <p:cTn id="26" presetID="18" presetClass="entr" presetSubtype="12" fill="hold" nodeType="withEffect">
                                  <p:stCondLst>
                                    <p:cond delay="0"/>
                                  </p:stCondLst>
                                  <p:childTnLst>
                                    <p:set>
                                      <p:cBhvr>
                                        <p:cTn id="27" dur="1" fill="hold">
                                          <p:stCondLst>
                                            <p:cond delay="0"/>
                                          </p:stCondLst>
                                        </p:cTn>
                                        <p:tgtEl>
                                          <p:spTgt spid="9">
                                            <p:txEl>
                                              <p:pRg st="9" end="9"/>
                                            </p:txEl>
                                          </p:spTgt>
                                        </p:tgtEl>
                                        <p:attrNameLst>
                                          <p:attrName>style.visibility</p:attrName>
                                        </p:attrNameLst>
                                      </p:cBhvr>
                                      <p:to>
                                        <p:strVal val="visible"/>
                                      </p:to>
                                    </p:set>
                                    <p:animEffect transition="in" filter="strips(downLeft)">
                                      <p:cBhvr>
                                        <p:cTn id="28" dur="500"/>
                                        <p:tgtEl>
                                          <p:spTgt spid="9">
                                            <p:txEl>
                                              <p:pRg st="9" end="9"/>
                                            </p:txEl>
                                          </p:spTgt>
                                        </p:tgtEl>
                                      </p:cBhvr>
                                    </p:animEffect>
                                  </p:childTnLst>
                                </p:cTn>
                              </p:par>
                              <p:par>
                                <p:cTn id="29" presetID="18" presetClass="entr" presetSubtype="12" fill="hold" nodeType="withEffect">
                                  <p:stCondLst>
                                    <p:cond delay="0"/>
                                  </p:stCondLst>
                                  <p:childTnLst>
                                    <p:set>
                                      <p:cBhvr>
                                        <p:cTn id="30" dur="1" fill="hold">
                                          <p:stCondLst>
                                            <p:cond delay="0"/>
                                          </p:stCondLst>
                                        </p:cTn>
                                        <p:tgtEl>
                                          <p:spTgt spid="9">
                                            <p:txEl>
                                              <p:pRg st="10" end="10"/>
                                            </p:txEl>
                                          </p:spTgt>
                                        </p:tgtEl>
                                        <p:attrNameLst>
                                          <p:attrName>style.visibility</p:attrName>
                                        </p:attrNameLst>
                                      </p:cBhvr>
                                      <p:to>
                                        <p:strVal val="visible"/>
                                      </p:to>
                                    </p:set>
                                    <p:animEffect transition="in" filter="strips(downLeft)">
                                      <p:cBhvr>
                                        <p:cTn id="31" dur="500"/>
                                        <p:tgtEl>
                                          <p:spTgt spid="9">
                                            <p:txEl>
                                              <p:pRg st="10" end="10"/>
                                            </p:txEl>
                                          </p:spTgt>
                                        </p:tgtEl>
                                      </p:cBhvr>
                                    </p:animEffect>
                                  </p:childTnLst>
                                </p:cTn>
                              </p:par>
                              <p:par>
                                <p:cTn id="32" presetID="18" presetClass="entr" presetSubtype="12" fill="hold" nodeType="withEffect">
                                  <p:stCondLst>
                                    <p:cond delay="0"/>
                                  </p:stCondLst>
                                  <p:childTnLst>
                                    <p:set>
                                      <p:cBhvr>
                                        <p:cTn id="33" dur="1" fill="hold">
                                          <p:stCondLst>
                                            <p:cond delay="0"/>
                                          </p:stCondLst>
                                        </p:cTn>
                                        <p:tgtEl>
                                          <p:spTgt spid="9">
                                            <p:txEl>
                                              <p:pRg st="11" end="11"/>
                                            </p:txEl>
                                          </p:spTgt>
                                        </p:tgtEl>
                                        <p:attrNameLst>
                                          <p:attrName>style.visibility</p:attrName>
                                        </p:attrNameLst>
                                      </p:cBhvr>
                                      <p:to>
                                        <p:strVal val="visible"/>
                                      </p:to>
                                    </p:set>
                                    <p:animEffect transition="in" filter="strips(downLeft)">
                                      <p:cBhvr>
                                        <p:cTn id="34" dur="500"/>
                                        <p:tgtEl>
                                          <p:spTgt spid="9">
                                            <p:txEl>
                                              <p:pRg st="11" end="11"/>
                                            </p:txEl>
                                          </p:spTgt>
                                        </p:tgtEl>
                                      </p:cBhvr>
                                    </p:animEffect>
                                  </p:childTnLst>
                                </p:cTn>
                              </p:par>
                              <p:par>
                                <p:cTn id="35" presetID="18" presetClass="entr" presetSubtype="12" fill="hold" nodeType="withEffect">
                                  <p:stCondLst>
                                    <p:cond delay="0"/>
                                  </p:stCondLst>
                                  <p:childTnLst>
                                    <p:set>
                                      <p:cBhvr>
                                        <p:cTn id="36" dur="1" fill="hold">
                                          <p:stCondLst>
                                            <p:cond delay="0"/>
                                          </p:stCondLst>
                                        </p:cTn>
                                        <p:tgtEl>
                                          <p:spTgt spid="9">
                                            <p:txEl>
                                              <p:pRg st="12" end="12"/>
                                            </p:txEl>
                                          </p:spTgt>
                                        </p:tgtEl>
                                        <p:attrNameLst>
                                          <p:attrName>style.visibility</p:attrName>
                                        </p:attrNameLst>
                                      </p:cBhvr>
                                      <p:to>
                                        <p:strVal val="visible"/>
                                      </p:to>
                                    </p:set>
                                    <p:animEffect transition="in" filter="strips(downLeft)">
                                      <p:cBhvr>
                                        <p:cTn id="37" dur="500"/>
                                        <p:tgtEl>
                                          <p:spTgt spid="9">
                                            <p:txEl>
                                              <p:pRg st="12" end="12"/>
                                            </p:txEl>
                                          </p:spTgt>
                                        </p:tgtEl>
                                      </p:cBhvr>
                                    </p:animEffect>
                                  </p:childTnLst>
                                </p:cTn>
                              </p:par>
                              <p:par>
                                <p:cTn id="38" presetID="18" presetClass="entr" presetSubtype="12" fill="hold" nodeType="withEffect">
                                  <p:stCondLst>
                                    <p:cond delay="0"/>
                                  </p:stCondLst>
                                  <p:childTnLst>
                                    <p:set>
                                      <p:cBhvr>
                                        <p:cTn id="39" dur="1" fill="hold">
                                          <p:stCondLst>
                                            <p:cond delay="0"/>
                                          </p:stCondLst>
                                        </p:cTn>
                                        <p:tgtEl>
                                          <p:spTgt spid="9">
                                            <p:txEl>
                                              <p:pRg st="13" end="13"/>
                                            </p:txEl>
                                          </p:spTgt>
                                        </p:tgtEl>
                                        <p:attrNameLst>
                                          <p:attrName>style.visibility</p:attrName>
                                        </p:attrNameLst>
                                      </p:cBhvr>
                                      <p:to>
                                        <p:strVal val="visible"/>
                                      </p:to>
                                    </p:set>
                                    <p:animEffect transition="in" filter="strips(downLeft)">
                                      <p:cBhvr>
                                        <p:cTn id="40" dur="500"/>
                                        <p:tgtEl>
                                          <p:spTgt spid="9">
                                            <p:txEl>
                                              <p:pRg st="13" end="13"/>
                                            </p:txEl>
                                          </p:spTgt>
                                        </p:tgtEl>
                                      </p:cBhvr>
                                    </p:animEffect>
                                  </p:childTnLst>
                                </p:cTn>
                              </p:par>
                              <p:par>
                                <p:cTn id="41" presetID="18" presetClass="entr" presetSubtype="12" fill="hold" nodeType="withEffect">
                                  <p:stCondLst>
                                    <p:cond delay="0"/>
                                  </p:stCondLst>
                                  <p:childTnLst>
                                    <p:set>
                                      <p:cBhvr>
                                        <p:cTn id="42" dur="1" fill="hold">
                                          <p:stCondLst>
                                            <p:cond delay="0"/>
                                          </p:stCondLst>
                                        </p:cTn>
                                        <p:tgtEl>
                                          <p:spTgt spid="9">
                                            <p:txEl>
                                              <p:pRg st="14" end="14"/>
                                            </p:txEl>
                                          </p:spTgt>
                                        </p:tgtEl>
                                        <p:attrNameLst>
                                          <p:attrName>style.visibility</p:attrName>
                                        </p:attrNameLst>
                                      </p:cBhvr>
                                      <p:to>
                                        <p:strVal val="visible"/>
                                      </p:to>
                                    </p:set>
                                    <p:animEffect transition="in" filter="strips(downLeft)">
                                      <p:cBhvr>
                                        <p:cTn id="43" dur="500"/>
                                        <p:tgtEl>
                                          <p:spTgt spid="9">
                                            <p:txEl>
                                              <p:pRg st="14" end="14"/>
                                            </p:txEl>
                                          </p:spTgt>
                                        </p:tgtEl>
                                      </p:cBhvr>
                                    </p:animEffect>
                                  </p:childTnLst>
                                </p:cTn>
                              </p:par>
                              <p:par>
                                <p:cTn id="44" presetID="18" presetClass="entr" presetSubtype="12" fill="hold" nodeType="withEffect">
                                  <p:stCondLst>
                                    <p:cond delay="0"/>
                                  </p:stCondLst>
                                  <p:childTnLst>
                                    <p:set>
                                      <p:cBhvr>
                                        <p:cTn id="45" dur="1" fill="hold">
                                          <p:stCondLst>
                                            <p:cond delay="0"/>
                                          </p:stCondLst>
                                        </p:cTn>
                                        <p:tgtEl>
                                          <p:spTgt spid="9">
                                            <p:txEl>
                                              <p:pRg st="15" end="15"/>
                                            </p:txEl>
                                          </p:spTgt>
                                        </p:tgtEl>
                                        <p:attrNameLst>
                                          <p:attrName>style.visibility</p:attrName>
                                        </p:attrNameLst>
                                      </p:cBhvr>
                                      <p:to>
                                        <p:strVal val="visible"/>
                                      </p:to>
                                    </p:set>
                                    <p:animEffect transition="in" filter="strips(downLeft)">
                                      <p:cBhvr>
                                        <p:cTn id="46" dur="500"/>
                                        <p:tgtEl>
                                          <p:spTgt spid="9">
                                            <p:txEl>
                                              <p:pRg st="15" end="15"/>
                                            </p:txEl>
                                          </p:spTgt>
                                        </p:tgtEl>
                                      </p:cBhvr>
                                    </p:animEffect>
                                  </p:childTnLst>
                                </p:cTn>
                              </p:par>
                              <p:par>
                                <p:cTn id="47" presetID="18" presetClass="entr" presetSubtype="12" fill="hold" nodeType="withEffect">
                                  <p:stCondLst>
                                    <p:cond delay="0"/>
                                  </p:stCondLst>
                                  <p:childTnLst>
                                    <p:set>
                                      <p:cBhvr>
                                        <p:cTn id="48" dur="1" fill="hold">
                                          <p:stCondLst>
                                            <p:cond delay="0"/>
                                          </p:stCondLst>
                                        </p:cTn>
                                        <p:tgtEl>
                                          <p:spTgt spid="9">
                                            <p:txEl>
                                              <p:pRg st="16" end="16"/>
                                            </p:txEl>
                                          </p:spTgt>
                                        </p:tgtEl>
                                        <p:attrNameLst>
                                          <p:attrName>style.visibility</p:attrName>
                                        </p:attrNameLst>
                                      </p:cBhvr>
                                      <p:to>
                                        <p:strVal val="visible"/>
                                      </p:to>
                                    </p:set>
                                    <p:animEffect transition="in" filter="strips(downLeft)">
                                      <p:cBhvr>
                                        <p:cTn id="49" dur="500"/>
                                        <p:tgtEl>
                                          <p:spTgt spid="9">
                                            <p:txEl>
                                              <p:pRg st="16" end="16"/>
                                            </p:txEl>
                                          </p:spTgt>
                                        </p:tgtEl>
                                      </p:cBhvr>
                                    </p:animEffect>
                                  </p:childTnLst>
                                </p:cTn>
                              </p:par>
                              <p:par>
                                <p:cTn id="50" presetID="18" presetClass="entr" presetSubtype="12" fill="hold" nodeType="withEffect">
                                  <p:stCondLst>
                                    <p:cond delay="0"/>
                                  </p:stCondLst>
                                  <p:childTnLst>
                                    <p:set>
                                      <p:cBhvr>
                                        <p:cTn id="51" dur="1" fill="hold">
                                          <p:stCondLst>
                                            <p:cond delay="0"/>
                                          </p:stCondLst>
                                        </p:cTn>
                                        <p:tgtEl>
                                          <p:spTgt spid="9">
                                            <p:txEl>
                                              <p:pRg st="17" end="17"/>
                                            </p:txEl>
                                          </p:spTgt>
                                        </p:tgtEl>
                                        <p:attrNameLst>
                                          <p:attrName>style.visibility</p:attrName>
                                        </p:attrNameLst>
                                      </p:cBhvr>
                                      <p:to>
                                        <p:strVal val="visible"/>
                                      </p:to>
                                    </p:set>
                                    <p:animEffect transition="in" filter="strips(downLeft)">
                                      <p:cBhvr>
                                        <p:cTn id="52" dur="500"/>
                                        <p:tgtEl>
                                          <p:spTgt spid="9">
                                            <p:txEl>
                                              <p:pRg st="17" end="17"/>
                                            </p:txEl>
                                          </p:spTgt>
                                        </p:tgtEl>
                                      </p:cBhvr>
                                    </p:animEffect>
                                  </p:childTnLst>
                                </p:cTn>
                              </p:par>
                              <p:par>
                                <p:cTn id="53" presetID="18" presetClass="entr" presetSubtype="12" fill="hold" nodeType="withEffect">
                                  <p:stCondLst>
                                    <p:cond delay="0"/>
                                  </p:stCondLst>
                                  <p:childTnLst>
                                    <p:set>
                                      <p:cBhvr>
                                        <p:cTn id="54" dur="1" fill="hold">
                                          <p:stCondLst>
                                            <p:cond delay="0"/>
                                          </p:stCondLst>
                                        </p:cTn>
                                        <p:tgtEl>
                                          <p:spTgt spid="9">
                                            <p:txEl>
                                              <p:pRg st="18" end="18"/>
                                            </p:txEl>
                                          </p:spTgt>
                                        </p:tgtEl>
                                        <p:attrNameLst>
                                          <p:attrName>style.visibility</p:attrName>
                                        </p:attrNameLst>
                                      </p:cBhvr>
                                      <p:to>
                                        <p:strVal val="visible"/>
                                      </p:to>
                                    </p:set>
                                    <p:animEffect transition="in" filter="strips(downLeft)">
                                      <p:cBhvr>
                                        <p:cTn id="55" dur="500"/>
                                        <p:tgtEl>
                                          <p:spTgt spid="9">
                                            <p:txEl>
                                              <p:pRg st="18" end="18"/>
                                            </p:txEl>
                                          </p:spTgt>
                                        </p:tgtEl>
                                      </p:cBhvr>
                                    </p:animEffect>
                                  </p:childTnLst>
                                </p:cTn>
                              </p:par>
                              <p:par>
                                <p:cTn id="56" presetID="18" presetClass="entr" presetSubtype="12" fill="hold" nodeType="withEffect">
                                  <p:stCondLst>
                                    <p:cond delay="0"/>
                                  </p:stCondLst>
                                  <p:childTnLst>
                                    <p:set>
                                      <p:cBhvr>
                                        <p:cTn id="57" dur="1" fill="hold">
                                          <p:stCondLst>
                                            <p:cond delay="0"/>
                                          </p:stCondLst>
                                        </p:cTn>
                                        <p:tgtEl>
                                          <p:spTgt spid="9">
                                            <p:txEl>
                                              <p:pRg st="19" end="19"/>
                                            </p:txEl>
                                          </p:spTgt>
                                        </p:tgtEl>
                                        <p:attrNameLst>
                                          <p:attrName>style.visibility</p:attrName>
                                        </p:attrNameLst>
                                      </p:cBhvr>
                                      <p:to>
                                        <p:strVal val="visible"/>
                                      </p:to>
                                    </p:set>
                                    <p:animEffect transition="in" filter="strips(downLeft)">
                                      <p:cBhvr>
                                        <p:cTn id="58" dur="500"/>
                                        <p:tgtEl>
                                          <p:spTgt spid="9">
                                            <p:txEl>
                                              <p:pRg st="19" end="19"/>
                                            </p:txEl>
                                          </p:spTgt>
                                        </p:tgtEl>
                                      </p:cBhvr>
                                    </p:animEffect>
                                  </p:childTnLst>
                                </p:cTn>
                              </p:par>
                              <p:par>
                                <p:cTn id="59" presetID="18" presetClass="entr" presetSubtype="12" fill="hold" nodeType="withEffect">
                                  <p:stCondLst>
                                    <p:cond delay="0"/>
                                  </p:stCondLst>
                                  <p:childTnLst>
                                    <p:set>
                                      <p:cBhvr>
                                        <p:cTn id="60" dur="1" fill="hold">
                                          <p:stCondLst>
                                            <p:cond delay="0"/>
                                          </p:stCondLst>
                                        </p:cTn>
                                        <p:tgtEl>
                                          <p:spTgt spid="9">
                                            <p:txEl>
                                              <p:pRg st="20" end="20"/>
                                            </p:txEl>
                                          </p:spTgt>
                                        </p:tgtEl>
                                        <p:attrNameLst>
                                          <p:attrName>style.visibility</p:attrName>
                                        </p:attrNameLst>
                                      </p:cBhvr>
                                      <p:to>
                                        <p:strVal val="visible"/>
                                      </p:to>
                                    </p:set>
                                    <p:animEffect transition="in" filter="strips(downLeft)">
                                      <p:cBhvr>
                                        <p:cTn id="61" dur="500"/>
                                        <p:tgtEl>
                                          <p:spTgt spid="9">
                                            <p:txEl>
                                              <p:pRg st="20" end="20"/>
                                            </p:txEl>
                                          </p:spTgt>
                                        </p:tgtEl>
                                      </p:cBhvr>
                                    </p:animEffect>
                                  </p:childTnLst>
                                </p:cTn>
                              </p:par>
                              <p:par>
                                <p:cTn id="62" presetID="18" presetClass="entr" presetSubtype="12" fill="hold" nodeType="withEffect">
                                  <p:stCondLst>
                                    <p:cond delay="0"/>
                                  </p:stCondLst>
                                  <p:childTnLst>
                                    <p:set>
                                      <p:cBhvr>
                                        <p:cTn id="63" dur="1" fill="hold">
                                          <p:stCondLst>
                                            <p:cond delay="0"/>
                                          </p:stCondLst>
                                        </p:cTn>
                                        <p:tgtEl>
                                          <p:spTgt spid="9">
                                            <p:txEl>
                                              <p:pRg st="21" end="21"/>
                                            </p:txEl>
                                          </p:spTgt>
                                        </p:tgtEl>
                                        <p:attrNameLst>
                                          <p:attrName>style.visibility</p:attrName>
                                        </p:attrNameLst>
                                      </p:cBhvr>
                                      <p:to>
                                        <p:strVal val="visible"/>
                                      </p:to>
                                    </p:set>
                                    <p:animEffect transition="in" filter="strips(downLeft)">
                                      <p:cBhvr>
                                        <p:cTn id="64" dur="500"/>
                                        <p:tgtEl>
                                          <p:spTgt spid="9">
                                            <p:txEl>
                                              <p:pRg st="21" end="21"/>
                                            </p:txEl>
                                          </p:spTgt>
                                        </p:tgtEl>
                                      </p:cBhvr>
                                    </p:animEffect>
                                  </p:childTnLst>
                                </p:cTn>
                              </p:par>
                              <p:par>
                                <p:cTn id="65" presetID="18" presetClass="entr" presetSubtype="12" fill="hold" nodeType="withEffect">
                                  <p:stCondLst>
                                    <p:cond delay="0"/>
                                  </p:stCondLst>
                                  <p:childTnLst>
                                    <p:set>
                                      <p:cBhvr>
                                        <p:cTn id="66" dur="1" fill="hold">
                                          <p:stCondLst>
                                            <p:cond delay="0"/>
                                          </p:stCondLst>
                                        </p:cTn>
                                        <p:tgtEl>
                                          <p:spTgt spid="9">
                                            <p:txEl>
                                              <p:pRg st="22" end="22"/>
                                            </p:txEl>
                                          </p:spTgt>
                                        </p:tgtEl>
                                        <p:attrNameLst>
                                          <p:attrName>style.visibility</p:attrName>
                                        </p:attrNameLst>
                                      </p:cBhvr>
                                      <p:to>
                                        <p:strVal val="visible"/>
                                      </p:to>
                                    </p:set>
                                    <p:animEffect transition="in" filter="strips(downLeft)">
                                      <p:cBhvr>
                                        <p:cTn id="67" dur="500"/>
                                        <p:tgtEl>
                                          <p:spTgt spid="9">
                                            <p:txEl>
                                              <p:pRg st="22" end="22"/>
                                            </p:txEl>
                                          </p:spTgt>
                                        </p:tgtEl>
                                      </p:cBhvr>
                                    </p:animEffect>
                                  </p:childTnLst>
                                </p:cTn>
                              </p:par>
                              <p:par>
                                <p:cTn id="68" presetID="18" presetClass="entr" presetSubtype="12" fill="hold" nodeType="withEffect">
                                  <p:stCondLst>
                                    <p:cond delay="0"/>
                                  </p:stCondLst>
                                  <p:childTnLst>
                                    <p:set>
                                      <p:cBhvr>
                                        <p:cTn id="69" dur="1" fill="hold">
                                          <p:stCondLst>
                                            <p:cond delay="0"/>
                                          </p:stCondLst>
                                        </p:cTn>
                                        <p:tgtEl>
                                          <p:spTgt spid="1028"/>
                                        </p:tgtEl>
                                        <p:attrNameLst>
                                          <p:attrName>style.visibility</p:attrName>
                                        </p:attrNameLst>
                                      </p:cBhvr>
                                      <p:to>
                                        <p:strVal val="visible"/>
                                      </p:to>
                                    </p:set>
                                    <p:animEffect transition="in" filter="strips(downLeft)">
                                      <p:cBhvr>
                                        <p:cTn id="70" dur="500"/>
                                        <p:tgtEl>
                                          <p:spTgt spid="10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txBox="1"/>
          <p:nvPr/>
        </p:nvSpPr>
        <p:spPr>
          <a:xfrm>
            <a:off x="669924" y="1"/>
            <a:ext cx="10850563" cy="1028699"/>
          </a:xfrm>
          <a:prstGeom prst="rect">
            <a:avLst/>
          </a:prstGeom>
        </p:spPr>
        <p:txBody>
          <a:bodyPr/>
          <a:lstStyle>
            <a:lvl1pPr algn="l" defTabSz="914400" rtl="0" eaLnBrk="1" latinLnBrk="0" hangingPunct="1">
              <a:lnSpc>
                <a:spcPct val="90000"/>
              </a:lnSpc>
              <a:spcBef>
                <a:spcPct val="0"/>
              </a:spcBef>
              <a:buNone/>
              <a:defRPr sz="2800" b="0" kern="1200">
                <a:solidFill>
                  <a:schemeClr val="bg1"/>
                </a:solidFill>
                <a:latin typeface="+mj-lt"/>
                <a:ea typeface="+mj-ea"/>
                <a:cs typeface="+mj-cs"/>
              </a:defRPr>
            </a:lvl1pPr>
          </a:lstStyle>
          <a:p>
            <a:endParaRPr lang="en-US" altLang="zh-CN" dirty="0"/>
          </a:p>
          <a:p>
            <a:r>
              <a:rPr lang="en-US" altLang="zh-CN" dirty="0"/>
              <a:t>D. P-code —— High-level P-code</a:t>
            </a:r>
            <a:endParaRPr lang="zh-CN" altLang="en-US" dirty="0"/>
          </a:p>
        </p:txBody>
      </p:sp>
      <p:sp>
        <p:nvSpPr>
          <p:cNvPr id="6" name="文本框 5"/>
          <p:cNvSpPr txBox="1"/>
          <p:nvPr/>
        </p:nvSpPr>
        <p:spPr>
          <a:xfrm>
            <a:off x="669924" y="839496"/>
            <a:ext cx="3070226" cy="369332"/>
          </a:xfrm>
          <a:prstGeom prst="rect">
            <a:avLst/>
          </a:prstGeom>
          <a:noFill/>
        </p:spPr>
        <p:txBody>
          <a:bodyPr wrap="square" rtlCol="0">
            <a:spAutoFit/>
          </a:bodyPr>
          <a:lstStyle/>
          <a:p>
            <a:r>
              <a:rPr lang="en-US" altLang="zh-CN" dirty="0">
                <a:solidFill>
                  <a:schemeClr val="bg1"/>
                </a:solidFill>
                <a:latin typeface="+mn-ea"/>
              </a:rPr>
              <a:t>P-codes</a:t>
            </a:r>
            <a:endParaRPr lang="zh-CN" altLang="en-US" dirty="0">
              <a:solidFill>
                <a:schemeClr val="bg1"/>
              </a:solidFill>
              <a:latin typeface="+mn-ea"/>
            </a:endParaRPr>
          </a:p>
        </p:txBody>
      </p:sp>
      <p:pic>
        <p:nvPicPr>
          <p:cNvPr id="7" name="Picture 12" descr="A grey mallet with white text&#10;&#10;Description automatically generated"/>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0872962" y="5518310"/>
            <a:ext cx="1295050" cy="1295050"/>
          </a:xfrm>
          <a:prstGeom prst="rect">
            <a:avLst/>
          </a:prstGeom>
        </p:spPr>
      </p:pic>
      <p:sp>
        <p:nvSpPr>
          <p:cNvPr id="10" name="文本框 9"/>
          <p:cNvSpPr txBox="1"/>
          <p:nvPr/>
        </p:nvSpPr>
        <p:spPr>
          <a:xfrm>
            <a:off x="1514475" y="1334487"/>
            <a:ext cx="9163050" cy="5078313"/>
          </a:xfrm>
          <a:prstGeom prst="rect">
            <a:avLst/>
          </a:prstGeom>
          <a:noFill/>
        </p:spPr>
        <p:txBody>
          <a:bodyPr wrap="square" rtlCol="0">
            <a:spAutoFit/>
          </a:bodyPr>
          <a:lstStyle/>
          <a:p>
            <a:pPr>
              <a:lnSpc>
                <a:spcPct val="150000"/>
              </a:lnSpc>
            </a:pPr>
            <a:r>
              <a:rPr lang="en-US" altLang="zh-CN" dirty="0">
                <a:solidFill>
                  <a:schemeClr val="accent1"/>
                </a:solidFill>
                <a:latin typeface="+mn-ea"/>
              </a:rPr>
              <a:t>INDIRECT </a:t>
            </a:r>
            <a:r>
              <a:rPr lang="zh-CN" altLang="en-US" dirty="0">
                <a:solidFill>
                  <a:schemeClr val="accent1"/>
                </a:solidFill>
                <a:latin typeface="+mn-ea"/>
              </a:rPr>
              <a:t>指令</a:t>
            </a:r>
            <a:endParaRPr lang="en-US" altLang="zh-CN" dirty="0">
              <a:solidFill>
                <a:schemeClr val="accent1"/>
              </a:solidFill>
              <a:latin typeface="+mn-ea"/>
            </a:endParaRPr>
          </a:p>
          <a:p>
            <a:pPr>
              <a:lnSpc>
                <a:spcPct val="150000"/>
              </a:lnSpc>
            </a:pPr>
            <a:endParaRPr lang="en-US" altLang="zh-CN" dirty="0">
              <a:solidFill>
                <a:schemeClr val="tx2"/>
              </a:solidFill>
              <a:latin typeface="+mn-ea"/>
            </a:endParaRPr>
          </a:p>
          <a:p>
            <a:pPr>
              <a:lnSpc>
                <a:spcPct val="150000"/>
              </a:lnSpc>
            </a:pPr>
            <a:r>
              <a:rPr lang="zh-CN" altLang="en-US" dirty="0">
                <a:solidFill>
                  <a:schemeClr val="tx2"/>
                </a:solidFill>
                <a:latin typeface="+mn-ea"/>
              </a:rPr>
              <a:t>含有</a:t>
            </a:r>
            <a:r>
              <a:rPr lang="en-US" altLang="zh-CN" dirty="0">
                <a:solidFill>
                  <a:schemeClr val="tx2"/>
                </a:solidFill>
                <a:latin typeface="+mn-ea"/>
              </a:rPr>
              <a:t>2</a:t>
            </a:r>
            <a:r>
              <a:rPr lang="zh-CN" altLang="en-US" dirty="0">
                <a:solidFill>
                  <a:schemeClr val="tx2"/>
                </a:solidFill>
                <a:latin typeface="+mn-ea"/>
              </a:rPr>
              <a:t>个输入与</a:t>
            </a:r>
            <a:r>
              <a:rPr lang="en-US" altLang="zh-CN" dirty="0">
                <a:solidFill>
                  <a:schemeClr val="tx2"/>
                </a:solidFill>
                <a:latin typeface="+mn-ea"/>
              </a:rPr>
              <a:t>1</a:t>
            </a:r>
            <a:r>
              <a:rPr lang="zh-CN" altLang="en-US" dirty="0">
                <a:solidFill>
                  <a:schemeClr val="tx2"/>
                </a:solidFill>
                <a:latin typeface="+mn-ea"/>
              </a:rPr>
              <a:t>个输出</a:t>
            </a:r>
            <a:endParaRPr lang="en-US" altLang="zh-CN" dirty="0">
              <a:solidFill>
                <a:schemeClr val="tx2"/>
              </a:solidFill>
              <a:latin typeface="+mn-ea"/>
            </a:endParaRPr>
          </a:p>
          <a:p>
            <a:pPr>
              <a:lnSpc>
                <a:spcPct val="150000"/>
              </a:lnSpc>
            </a:pPr>
            <a:r>
              <a:rPr lang="zh-CN" altLang="en-US" dirty="0">
                <a:solidFill>
                  <a:schemeClr val="tx2"/>
                </a:solidFill>
                <a:latin typeface="+mn-ea"/>
              </a:rPr>
              <a:t>功能：为满足</a:t>
            </a:r>
            <a:r>
              <a:rPr lang="en-US" altLang="zh-CN" dirty="0">
                <a:solidFill>
                  <a:schemeClr val="accent1"/>
                </a:solidFill>
                <a:latin typeface="+mn-ea"/>
              </a:rPr>
              <a:t>SSA</a:t>
            </a:r>
            <a:r>
              <a:rPr lang="zh-CN" altLang="en-US" dirty="0">
                <a:solidFill>
                  <a:schemeClr val="accent1"/>
                </a:solidFill>
                <a:latin typeface="+mn-ea"/>
              </a:rPr>
              <a:t>规则</a:t>
            </a:r>
            <a:r>
              <a:rPr lang="en-US" altLang="zh-CN" dirty="0">
                <a:solidFill>
                  <a:schemeClr val="accent1"/>
                </a:solidFill>
                <a:latin typeface="+mn-ea"/>
              </a:rPr>
              <a:t>A</a:t>
            </a:r>
            <a:r>
              <a:rPr lang="zh-CN" altLang="en-US" dirty="0">
                <a:solidFill>
                  <a:schemeClr val="tx2"/>
                </a:solidFill>
                <a:latin typeface="+mn-ea"/>
              </a:rPr>
              <a:t>而设置，指示某条指令的执行可能会影响输出 </a:t>
            </a:r>
            <a:r>
              <a:rPr lang="en-US" altLang="zh-CN" dirty="0" err="1">
                <a:solidFill>
                  <a:schemeClr val="tx2"/>
                </a:solidFill>
                <a:latin typeface="+mn-ea"/>
              </a:rPr>
              <a:t>Varnode</a:t>
            </a:r>
            <a:r>
              <a:rPr lang="en-US" altLang="zh-CN" dirty="0">
                <a:solidFill>
                  <a:schemeClr val="tx2"/>
                </a:solidFill>
                <a:latin typeface="+mn-ea"/>
              </a:rPr>
              <a:t> </a:t>
            </a:r>
            <a:r>
              <a:rPr lang="zh-CN" altLang="en-US" dirty="0">
                <a:solidFill>
                  <a:schemeClr val="tx2"/>
                </a:solidFill>
                <a:latin typeface="+mn-ea"/>
              </a:rPr>
              <a:t>的值。将第一个输入 </a:t>
            </a:r>
            <a:r>
              <a:rPr lang="en-US" altLang="zh-CN" dirty="0" err="1">
                <a:solidFill>
                  <a:schemeClr val="tx2"/>
                </a:solidFill>
                <a:latin typeface="+mn-ea"/>
              </a:rPr>
              <a:t>Varnode</a:t>
            </a:r>
            <a:r>
              <a:rPr lang="en-US" altLang="zh-CN" dirty="0">
                <a:solidFill>
                  <a:schemeClr val="tx2"/>
                </a:solidFill>
                <a:latin typeface="+mn-ea"/>
              </a:rPr>
              <a:t> </a:t>
            </a:r>
            <a:r>
              <a:rPr lang="zh-CN" altLang="en-US" dirty="0">
                <a:solidFill>
                  <a:schemeClr val="tx2"/>
                </a:solidFill>
                <a:latin typeface="+mn-ea"/>
              </a:rPr>
              <a:t>复制到输出 </a:t>
            </a:r>
            <a:r>
              <a:rPr lang="en-US" altLang="zh-CN" dirty="0" err="1">
                <a:solidFill>
                  <a:schemeClr val="tx2"/>
                </a:solidFill>
                <a:latin typeface="+mn-ea"/>
              </a:rPr>
              <a:t>Varnode</a:t>
            </a:r>
            <a:r>
              <a:rPr lang="zh-CN" altLang="en-US" dirty="0">
                <a:solidFill>
                  <a:schemeClr val="tx2"/>
                </a:solidFill>
                <a:latin typeface="+mn-ea"/>
              </a:rPr>
              <a:t>，第二个输入 </a:t>
            </a:r>
            <a:r>
              <a:rPr lang="en-US" altLang="zh-CN" dirty="0" err="1">
                <a:solidFill>
                  <a:schemeClr val="tx2"/>
                </a:solidFill>
                <a:latin typeface="+mn-ea"/>
              </a:rPr>
              <a:t>Varnode</a:t>
            </a:r>
            <a:r>
              <a:rPr lang="en-US" altLang="zh-CN" dirty="0">
                <a:solidFill>
                  <a:schemeClr val="tx2"/>
                </a:solidFill>
                <a:latin typeface="+mn-ea"/>
              </a:rPr>
              <a:t> </a:t>
            </a:r>
            <a:r>
              <a:rPr lang="zh-CN" altLang="en-US" dirty="0">
                <a:solidFill>
                  <a:schemeClr val="tx2"/>
                </a:solidFill>
                <a:latin typeface="+mn-ea"/>
              </a:rPr>
              <a:t>为整数常量，代表该函数中的一条 </a:t>
            </a:r>
            <a:r>
              <a:rPr lang="en-US" altLang="zh-CN" dirty="0">
                <a:solidFill>
                  <a:schemeClr val="tx2"/>
                </a:solidFill>
                <a:latin typeface="+mn-ea"/>
              </a:rPr>
              <a:t>P-code </a:t>
            </a:r>
            <a:r>
              <a:rPr lang="zh-CN" altLang="en-US" dirty="0">
                <a:solidFill>
                  <a:schemeClr val="tx2"/>
                </a:solidFill>
                <a:latin typeface="+mn-ea"/>
              </a:rPr>
              <a:t>指令，表示这条指令的执行可能影响复制的值。</a:t>
            </a:r>
            <a:endParaRPr lang="en-US" altLang="zh-CN" dirty="0">
              <a:solidFill>
                <a:schemeClr val="tx2"/>
              </a:solidFill>
              <a:latin typeface="+mn-ea"/>
            </a:endParaRPr>
          </a:p>
          <a:p>
            <a:pPr>
              <a:lnSpc>
                <a:spcPct val="150000"/>
              </a:lnSpc>
            </a:pPr>
            <a:endParaRPr lang="en-US" altLang="zh-CN" dirty="0">
              <a:solidFill>
                <a:schemeClr val="tx2"/>
              </a:solidFill>
              <a:latin typeface="+mn-ea"/>
            </a:endParaRPr>
          </a:p>
          <a:p>
            <a:pPr>
              <a:lnSpc>
                <a:spcPct val="150000"/>
              </a:lnSpc>
            </a:pPr>
            <a:r>
              <a:rPr lang="en-US" altLang="zh-CN" dirty="0">
                <a:solidFill>
                  <a:srgbClr val="F95C05"/>
                </a:solidFill>
                <a:latin typeface="+mn-ea"/>
              </a:rPr>
              <a:t>SSA</a:t>
            </a:r>
            <a:r>
              <a:rPr lang="zh-CN" altLang="en-US" dirty="0">
                <a:solidFill>
                  <a:srgbClr val="F95C05"/>
                </a:solidFill>
                <a:latin typeface="+mn-ea"/>
              </a:rPr>
              <a:t>：</a:t>
            </a:r>
            <a:r>
              <a:rPr lang="en-US" altLang="zh-CN" dirty="0">
                <a:solidFill>
                  <a:srgbClr val="F95C05"/>
                </a:solidFill>
                <a:latin typeface="+mn-ea"/>
              </a:rPr>
              <a:t>Single Static Assignment</a:t>
            </a:r>
            <a:r>
              <a:rPr lang="zh-CN" altLang="en-US" dirty="0">
                <a:solidFill>
                  <a:srgbClr val="F95C05"/>
                </a:solidFill>
                <a:latin typeface="+mn-ea"/>
              </a:rPr>
              <a:t>：静态单赋值</a:t>
            </a:r>
            <a:endParaRPr lang="en-US" altLang="zh-CN" dirty="0">
              <a:solidFill>
                <a:srgbClr val="F95C05"/>
              </a:solidFill>
              <a:latin typeface="+mn-ea"/>
            </a:endParaRPr>
          </a:p>
          <a:p>
            <a:pPr>
              <a:lnSpc>
                <a:spcPct val="150000"/>
              </a:lnSpc>
            </a:pPr>
            <a:r>
              <a:rPr lang="zh-CN" altLang="en-US" dirty="0">
                <a:solidFill>
                  <a:schemeClr val="tx2"/>
                </a:solidFill>
                <a:latin typeface="+mn-ea"/>
              </a:rPr>
              <a:t>在</a:t>
            </a:r>
            <a:r>
              <a:rPr lang="en-US" altLang="zh-CN" dirty="0">
                <a:solidFill>
                  <a:schemeClr val="tx2"/>
                </a:solidFill>
                <a:latin typeface="+mn-ea"/>
              </a:rPr>
              <a:t>High-level P-code</a:t>
            </a:r>
            <a:r>
              <a:rPr lang="zh-CN" altLang="en-US" dirty="0">
                <a:solidFill>
                  <a:schemeClr val="tx2"/>
                </a:solidFill>
                <a:latin typeface="+mn-ea"/>
              </a:rPr>
              <a:t>序列中，所有</a:t>
            </a:r>
            <a:r>
              <a:rPr lang="en-US" altLang="zh-CN" dirty="0">
                <a:solidFill>
                  <a:schemeClr val="tx2"/>
                </a:solidFill>
                <a:latin typeface="+mn-ea"/>
              </a:rPr>
              <a:t> </a:t>
            </a:r>
            <a:r>
              <a:rPr lang="en-US" altLang="zh-CN" dirty="0" err="1">
                <a:solidFill>
                  <a:schemeClr val="tx2"/>
                </a:solidFill>
                <a:latin typeface="+mn-ea"/>
              </a:rPr>
              <a:t>Varnode</a:t>
            </a:r>
            <a:r>
              <a:rPr lang="en-US" altLang="zh-CN" dirty="0">
                <a:solidFill>
                  <a:schemeClr val="tx2"/>
                </a:solidFill>
                <a:latin typeface="+mn-ea"/>
              </a:rPr>
              <a:t> </a:t>
            </a:r>
            <a:r>
              <a:rPr lang="zh-CN" altLang="en-US" dirty="0">
                <a:solidFill>
                  <a:schemeClr val="tx2"/>
                </a:solidFill>
                <a:latin typeface="+mn-ea"/>
              </a:rPr>
              <a:t>遵循规则：</a:t>
            </a:r>
            <a:endParaRPr lang="en-US" altLang="zh-CN" dirty="0">
              <a:solidFill>
                <a:schemeClr val="tx2"/>
              </a:solidFill>
              <a:latin typeface="+mn-ea"/>
            </a:endParaRPr>
          </a:p>
          <a:p>
            <a:pPr>
              <a:lnSpc>
                <a:spcPct val="150000"/>
              </a:lnSpc>
            </a:pPr>
            <a:r>
              <a:rPr lang="en-US" altLang="zh-CN" dirty="0">
                <a:solidFill>
                  <a:schemeClr val="tx2"/>
                </a:solidFill>
                <a:latin typeface="+mn-ea"/>
              </a:rPr>
              <a:t>A. </a:t>
            </a:r>
            <a:r>
              <a:rPr lang="zh-CN" altLang="en-US" dirty="0">
                <a:solidFill>
                  <a:schemeClr val="accent1"/>
                </a:solidFill>
                <a:latin typeface="+mn-ea"/>
              </a:rPr>
              <a:t>若一个 </a:t>
            </a:r>
            <a:r>
              <a:rPr lang="en-US" altLang="zh-CN" dirty="0" err="1">
                <a:solidFill>
                  <a:schemeClr val="accent1"/>
                </a:solidFill>
                <a:latin typeface="+mn-ea"/>
              </a:rPr>
              <a:t>Varnode</a:t>
            </a:r>
            <a:r>
              <a:rPr lang="en-US" altLang="zh-CN" dirty="0">
                <a:solidFill>
                  <a:schemeClr val="accent1"/>
                </a:solidFill>
                <a:latin typeface="+mn-ea"/>
              </a:rPr>
              <a:t> </a:t>
            </a:r>
            <a:r>
              <a:rPr lang="zh-CN" altLang="en-US" dirty="0">
                <a:solidFill>
                  <a:schemeClr val="accent1"/>
                </a:solidFill>
                <a:latin typeface="+mn-ea"/>
              </a:rPr>
              <a:t>不作为输出而存在，则它的值将永远不会发生改变。</a:t>
            </a:r>
            <a:br>
              <a:rPr lang="en-US" altLang="zh-CN" dirty="0">
                <a:solidFill>
                  <a:schemeClr val="accent1"/>
                </a:solidFill>
                <a:latin typeface="+mn-ea"/>
              </a:rPr>
            </a:br>
            <a:r>
              <a:rPr lang="en-US" altLang="zh-CN">
                <a:solidFill>
                  <a:schemeClr val="tx2"/>
                </a:solidFill>
                <a:latin typeface="+mn-ea"/>
              </a:rPr>
              <a:t>B. </a:t>
            </a:r>
            <a:r>
              <a:rPr lang="zh-CN" altLang="en-US">
                <a:solidFill>
                  <a:schemeClr val="accent1"/>
                </a:solidFill>
                <a:latin typeface="+mn-ea"/>
              </a:rPr>
              <a:t>每个 </a:t>
            </a:r>
            <a:r>
              <a:rPr lang="en-US" altLang="zh-CN" dirty="0" err="1">
                <a:solidFill>
                  <a:schemeClr val="accent1"/>
                </a:solidFill>
                <a:latin typeface="+mn-ea"/>
              </a:rPr>
              <a:t>Varnode</a:t>
            </a:r>
            <a:r>
              <a:rPr lang="en-US" altLang="zh-CN" dirty="0">
                <a:solidFill>
                  <a:schemeClr val="accent1"/>
                </a:solidFill>
                <a:latin typeface="+mn-ea"/>
              </a:rPr>
              <a:t> </a:t>
            </a:r>
            <a:r>
              <a:rPr lang="zh-CN" altLang="en-US" dirty="0">
                <a:solidFill>
                  <a:schemeClr val="accent1"/>
                </a:solidFill>
                <a:latin typeface="+mn-ea"/>
              </a:rPr>
              <a:t>在读取之前不能存在超过</a:t>
            </a:r>
            <a:r>
              <a:rPr lang="en-US" altLang="zh-CN" dirty="0">
                <a:solidFill>
                  <a:schemeClr val="accent1"/>
                </a:solidFill>
                <a:latin typeface="+mn-ea"/>
              </a:rPr>
              <a:t>1</a:t>
            </a:r>
            <a:r>
              <a:rPr lang="zh-CN" altLang="en-US" dirty="0">
                <a:solidFill>
                  <a:schemeClr val="accent1"/>
                </a:solidFill>
                <a:latin typeface="+mn-ea"/>
              </a:rPr>
              <a:t>条写入的数据流方向。</a:t>
            </a:r>
            <a:endParaRPr lang="en-US" altLang="zh-CN" dirty="0">
              <a:solidFill>
                <a:schemeClr val="accent1"/>
              </a:solidFill>
              <a:latin typeface="+mn-ea"/>
            </a:endParaRPr>
          </a:p>
          <a:p>
            <a:pPr>
              <a:lnSpc>
                <a:spcPct val="150000"/>
              </a:lnSpc>
            </a:pPr>
            <a:r>
              <a:rPr lang="en-US" altLang="zh-CN" dirty="0">
                <a:solidFill>
                  <a:schemeClr val="tx2"/>
                </a:solidFill>
                <a:latin typeface="+mn-ea"/>
              </a:rPr>
              <a:t>C. </a:t>
            </a:r>
            <a:r>
              <a:rPr lang="zh-CN" altLang="en-US" dirty="0">
                <a:solidFill>
                  <a:schemeClr val="accent1"/>
                </a:solidFill>
                <a:latin typeface="+mn-ea"/>
              </a:rPr>
              <a:t>每个临时 </a:t>
            </a:r>
            <a:r>
              <a:rPr lang="en-US" altLang="zh-CN" dirty="0" err="1">
                <a:solidFill>
                  <a:schemeClr val="accent1"/>
                </a:solidFill>
                <a:latin typeface="+mn-ea"/>
              </a:rPr>
              <a:t>Varnode</a:t>
            </a:r>
            <a:r>
              <a:rPr lang="en-US" altLang="zh-CN" dirty="0">
                <a:solidFill>
                  <a:schemeClr val="accent1"/>
                </a:solidFill>
                <a:latin typeface="+mn-ea"/>
              </a:rPr>
              <a:t> </a:t>
            </a:r>
            <a:r>
              <a:rPr lang="zh-CN" altLang="en-US" dirty="0">
                <a:solidFill>
                  <a:schemeClr val="accent1"/>
                </a:solidFill>
                <a:latin typeface="+mn-ea"/>
              </a:rPr>
              <a:t>只能被赋值一次，此后为只读值。</a:t>
            </a:r>
            <a:endParaRPr lang="en-US" altLang="zh-CN" dirty="0">
              <a:solidFill>
                <a:schemeClr val="accent1"/>
              </a:solidFill>
              <a:latin typeface="+mn-ea"/>
            </a:endParaRPr>
          </a:p>
        </p:txBody>
      </p:sp>
    </p:spTree>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with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strips(downLeft)">
                                      <p:cBhvr>
                                        <p:cTn id="7" dur="500"/>
                                        <p:tgtEl>
                                          <p:spTgt spid="10">
                                            <p:txEl>
                                              <p:pRg st="0" end="0"/>
                                            </p:txEl>
                                          </p:spTgt>
                                        </p:tgtEl>
                                      </p:cBhvr>
                                    </p:animEffect>
                                  </p:childTnLst>
                                </p:cTn>
                              </p:par>
                              <p:par>
                                <p:cTn id="8" presetID="18" presetClass="entr" presetSubtype="12" fill="hold" nodeType="withEffect">
                                  <p:stCondLst>
                                    <p:cond delay="0"/>
                                  </p:stCondLst>
                                  <p:childTnLst>
                                    <p:set>
                                      <p:cBhvr>
                                        <p:cTn id="9" dur="1" fill="hold">
                                          <p:stCondLst>
                                            <p:cond delay="0"/>
                                          </p:stCondLst>
                                        </p:cTn>
                                        <p:tgtEl>
                                          <p:spTgt spid="10">
                                            <p:txEl>
                                              <p:pRg st="2" end="2"/>
                                            </p:txEl>
                                          </p:spTgt>
                                        </p:tgtEl>
                                        <p:attrNameLst>
                                          <p:attrName>style.visibility</p:attrName>
                                        </p:attrNameLst>
                                      </p:cBhvr>
                                      <p:to>
                                        <p:strVal val="visible"/>
                                      </p:to>
                                    </p:set>
                                    <p:animEffect transition="in" filter="strips(downLeft)">
                                      <p:cBhvr>
                                        <p:cTn id="10" dur="500"/>
                                        <p:tgtEl>
                                          <p:spTgt spid="10">
                                            <p:txEl>
                                              <p:pRg st="2" end="2"/>
                                            </p:txEl>
                                          </p:spTgt>
                                        </p:tgtEl>
                                      </p:cBhvr>
                                    </p:animEffect>
                                  </p:childTnLst>
                                </p:cTn>
                              </p:par>
                              <p:par>
                                <p:cTn id="11" presetID="18" presetClass="entr" presetSubtype="12" fill="hold" nodeType="withEffect">
                                  <p:stCondLst>
                                    <p:cond delay="0"/>
                                  </p:stCondLst>
                                  <p:childTnLst>
                                    <p:set>
                                      <p:cBhvr>
                                        <p:cTn id="12" dur="1" fill="hold">
                                          <p:stCondLst>
                                            <p:cond delay="0"/>
                                          </p:stCondLst>
                                        </p:cTn>
                                        <p:tgtEl>
                                          <p:spTgt spid="10">
                                            <p:txEl>
                                              <p:pRg st="3" end="3"/>
                                            </p:txEl>
                                          </p:spTgt>
                                        </p:tgtEl>
                                        <p:attrNameLst>
                                          <p:attrName>style.visibility</p:attrName>
                                        </p:attrNameLst>
                                      </p:cBhvr>
                                      <p:to>
                                        <p:strVal val="visible"/>
                                      </p:to>
                                    </p:set>
                                    <p:animEffect transition="in" filter="strips(downLeft)">
                                      <p:cBhvr>
                                        <p:cTn id="13" dur="500"/>
                                        <p:tgtEl>
                                          <p:spTgt spid="10">
                                            <p:txEl>
                                              <p:pRg st="3" end="3"/>
                                            </p:txEl>
                                          </p:spTgt>
                                        </p:tgtEl>
                                      </p:cBhvr>
                                    </p:animEffect>
                                  </p:childTnLst>
                                </p:cTn>
                              </p:par>
                              <p:par>
                                <p:cTn id="14" presetID="18" presetClass="entr" presetSubtype="12" fill="hold" nodeType="withEffect">
                                  <p:stCondLst>
                                    <p:cond delay="0"/>
                                  </p:stCondLst>
                                  <p:childTnLst>
                                    <p:set>
                                      <p:cBhvr>
                                        <p:cTn id="15" dur="1" fill="hold">
                                          <p:stCondLst>
                                            <p:cond delay="0"/>
                                          </p:stCondLst>
                                        </p:cTn>
                                        <p:tgtEl>
                                          <p:spTgt spid="10">
                                            <p:txEl>
                                              <p:pRg st="5" end="5"/>
                                            </p:txEl>
                                          </p:spTgt>
                                        </p:tgtEl>
                                        <p:attrNameLst>
                                          <p:attrName>style.visibility</p:attrName>
                                        </p:attrNameLst>
                                      </p:cBhvr>
                                      <p:to>
                                        <p:strVal val="visible"/>
                                      </p:to>
                                    </p:set>
                                    <p:animEffect transition="in" filter="strips(downLeft)">
                                      <p:cBhvr>
                                        <p:cTn id="16" dur="500"/>
                                        <p:tgtEl>
                                          <p:spTgt spid="10">
                                            <p:txEl>
                                              <p:pRg st="5" end="5"/>
                                            </p:txEl>
                                          </p:spTgt>
                                        </p:tgtEl>
                                      </p:cBhvr>
                                    </p:animEffect>
                                  </p:childTnLst>
                                </p:cTn>
                              </p:par>
                              <p:par>
                                <p:cTn id="17" presetID="18" presetClass="entr" presetSubtype="12" fill="hold" nodeType="withEffect">
                                  <p:stCondLst>
                                    <p:cond delay="0"/>
                                  </p:stCondLst>
                                  <p:childTnLst>
                                    <p:set>
                                      <p:cBhvr>
                                        <p:cTn id="18" dur="1" fill="hold">
                                          <p:stCondLst>
                                            <p:cond delay="0"/>
                                          </p:stCondLst>
                                        </p:cTn>
                                        <p:tgtEl>
                                          <p:spTgt spid="10">
                                            <p:txEl>
                                              <p:pRg st="6" end="6"/>
                                            </p:txEl>
                                          </p:spTgt>
                                        </p:tgtEl>
                                        <p:attrNameLst>
                                          <p:attrName>style.visibility</p:attrName>
                                        </p:attrNameLst>
                                      </p:cBhvr>
                                      <p:to>
                                        <p:strVal val="visible"/>
                                      </p:to>
                                    </p:set>
                                    <p:animEffect transition="in" filter="strips(downLeft)">
                                      <p:cBhvr>
                                        <p:cTn id="19" dur="500"/>
                                        <p:tgtEl>
                                          <p:spTgt spid="10">
                                            <p:txEl>
                                              <p:pRg st="6" end="6"/>
                                            </p:txEl>
                                          </p:spTgt>
                                        </p:tgtEl>
                                      </p:cBhvr>
                                    </p:animEffect>
                                  </p:childTnLst>
                                </p:cTn>
                              </p:par>
                              <p:par>
                                <p:cTn id="20" presetID="18" presetClass="entr" presetSubtype="12" fill="hold" nodeType="withEffect">
                                  <p:stCondLst>
                                    <p:cond delay="0"/>
                                  </p:stCondLst>
                                  <p:childTnLst>
                                    <p:set>
                                      <p:cBhvr>
                                        <p:cTn id="21" dur="1" fill="hold">
                                          <p:stCondLst>
                                            <p:cond delay="0"/>
                                          </p:stCondLst>
                                        </p:cTn>
                                        <p:tgtEl>
                                          <p:spTgt spid="10">
                                            <p:txEl>
                                              <p:pRg st="7" end="7"/>
                                            </p:txEl>
                                          </p:spTgt>
                                        </p:tgtEl>
                                        <p:attrNameLst>
                                          <p:attrName>style.visibility</p:attrName>
                                        </p:attrNameLst>
                                      </p:cBhvr>
                                      <p:to>
                                        <p:strVal val="visible"/>
                                      </p:to>
                                    </p:set>
                                    <p:animEffect transition="in" filter="strips(downLeft)">
                                      <p:cBhvr>
                                        <p:cTn id="22" dur="500"/>
                                        <p:tgtEl>
                                          <p:spTgt spid="10">
                                            <p:txEl>
                                              <p:pRg st="7" end="7"/>
                                            </p:txEl>
                                          </p:spTgt>
                                        </p:tgtEl>
                                      </p:cBhvr>
                                    </p:animEffect>
                                  </p:childTnLst>
                                </p:cTn>
                              </p:par>
                              <p:par>
                                <p:cTn id="23" presetID="18" presetClass="entr" presetSubtype="12" fill="hold" nodeType="withEffect">
                                  <p:stCondLst>
                                    <p:cond delay="0"/>
                                  </p:stCondLst>
                                  <p:childTnLst>
                                    <p:set>
                                      <p:cBhvr>
                                        <p:cTn id="24" dur="1" fill="hold">
                                          <p:stCondLst>
                                            <p:cond delay="0"/>
                                          </p:stCondLst>
                                        </p:cTn>
                                        <p:tgtEl>
                                          <p:spTgt spid="10">
                                            <p:txEl>
                                              <p:pRg st="8" end="8"/>
                                            </p:txEl>
                                          </p:spTgt>
                                        </p:tgtEl>
                                        <p:attrNameLst>
                                          <p:attrName>style.visibility</p:attrName>
                                        </p:attrNameLst>
                                      </p:cBhvr>
                                      <p:to>
                                        <p:strVal val="visible"/>
                                      </p:to>
                                    </p:set>
                                    <p:animEffect transition="in" filter="strips(downLeft)">
                                      <p:cBhvr>
                                        <p:cTn id="25" dur="500"/>
                                        <p:tgtEl>
                                          <p:spTgt spid="10">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654328" y="2533650"/>
            <a:ext cx="8883344" cy="895350"/>
          </a:xfrm>
        </p:spPr>
        <p:txBody>
          <a:bodyPr/>
          <a:lstStyle/>
          <a:p>
            <a:r>
              <a:rPr lang="en-US" altLang="zh-CN" dirty="0"/>
              <a:t>E. </a:t>
            </a:r>
            <a:r>
              <a:rPr lang="en-US" altLang="zh-CN" dirty="0" err="1"/>
              <a:t>Ghidra</a:t>
            </a:r>
            <a:r>
              <a:rPr lang="en-US" altLang="zh-CN" dirty="0"/>
              <a:t> APIs</a:t>
            </a:r>
            <a:endParaRPr lang="zh-CN" altLang="en-US" dirty="0"/>
          </a:p>
        </p:txBody>
      </p:sp>
      <p:sp>
        <p:nvSpPr>
          <p:cNvPr id="3" name="文本占位符 2"/>
          <p:cNvSpPr>
            <a:spLocks noGrp="1"/>
          </p:cNvSpPr>
          <p:nvPr>
            <p:ph type="body" idx="1"/>
          </p:nvPr>
        </p:nvSpPr>
        <p:spPr/>
        <p:txBody>
          <a:bodyPr>
            <a:normAutofit/>
          </a:bodyPr>
          <a:lstStyle/>
          <a:p>
            <a:r>
              <a:rPr lang="en-US" altLang="zh-CN" dirty="0" err="1"/>
              <a:t>Ghidra</a:t>
            </a:r>
            <a:r>
              <a:rPr lang="en-US" altLang="zh-CN" dirty="0"/>
              <a:t> APIs</a:t>
            </a:r>
            <a:endParaRPr lang="zh-CN" altLang="en-US" dirty="0"/>
          </a:p>
        </p:txBody>
      </p:sp>
      <p:sp>
        <p:nvSpPr>
          <p:cNvPr id="4" name="文本占位符 3"/>
          <p:cNvSpPr>
            <a:spLocks noGrp="1"/>
          </p:cNvSpPr>
          <p:nvPr>
            <p:ph type="body" idx="10"/>
          </p:nvPr>
        </p:nvSpPr>
        <p:spPr/>
        <p:txBody>
          <a:bodyPr>
            <a:normAutofit/>
          </a:bodyPr>
          <a:lstStyle/>
          <a:p>
            <a:r>
              <a:rPr lang="en-US" altLang="zh-CN" dirty="0"/>
              <a:t>2024.5.19</a:t>
            </a:r>
            <a:endParaRPr lang="zh-CN" altLang="en-US" dirty="0"/>
          </a:p>
        </p:txBody>
      </p:sp>
      <p:pic>
        <p:nvPicPr>
          <p:cNvPr id="6" name="图片 5" descr="人的脸被修图上卡通人物&#10;&#10;中度可信度描述已自动生成"/>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0858667" y="5058000"/>
            <a:ext cx="1333333" cy="18000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txBox="1"/>
          <p:nvPr/>
        </p:nvSpPr>
        <p:spPr>
          <a:xfrm>
            <a:off x="669924" y="1"/>
            <a:ext cx="10850563" cy="1028699"/>
          </a:xfrm>
          <a:prstGeom prst="rect">
            <a:avLst/>
          </a:prstGeom>
        </p:spPr>
        <p:txBody>
          <a:bodyPr/>
          <a:lstStyle>
            <a:lvl1pPr algn="l" defTabSz="914400" rtl="0" eaLnBrk="1" latinLnBrk="0" hangingPunct="1">
              <a:lnSpc>
                <a:spcPct val="90000"/>
              </a:lnSpc>
              <a:spcBef>
                <a:spcPct val="0"/>
              </a:spcBef>
              <a:buNone/>
              <a:defRPr sz="2800" b="0" kern="1200">
                <a:solidFill>
                  <a:schemeClr val="bg1"/>
                </a:solidFill>
                <a:latin typeface="+mj-lt"/>
                <a:ea typeface="+mj-ea"/>
                <a:cs typeface="+mj-cs"/>
              </a:defRPr>
            </a:lvl1pPr>
          </a:lstStyle>
          <a:p>
            <a:endParaRPr lang="en-US" altLang="zh-CN" dirty="0"/>
          </a:p>
          <a:p>
            <a:r>
              <a:rPr lang="en-US" altLang="zh-CN" dirty="0"/>
              <a:t>E. </a:t>
            </a:r>
            <a:r>
              <a:rPr lang="en-US" altLang="zh-CN" dirty="0" err="1"/>
              <a:t>Ghidra</a:t>
            </a:r>
            <a:r>
              <a:rPr lang="en-US" altLang="zh-CN" dirty="0"/>
              <a:t> APIs —— </a:t>
            </a:r>
            <a:r>
              <a:rPr lang="zh-CN" altLang="en-US" dirty="0"/>
              <a:t>综述</a:t>
            </a:r>
            <a:endParaRPr lang="zh-CN" altLang="en-US" dirty="0"/>
          </a:p>
        </p:txBody>
      </p:sp>
      <p:sp>
        <p:nvSpPr>
          <p:cNvPr id="6" name="文本框 5"/>
          <p:cNvSpPr txBox="1"/>
          <p:nvPr/>
        </p:nvSpPr>
        <p:spPr>
          <a:xfrm>
            <a:off x="669924" y="839496"/>
            <a:ext cx="3070226" cy="369332"/>
          </a:xfrm>
          <a:prstGeom prst="rect">
            <a:avLst/>
          </a:prstGeom>
          <a:noFill/>
        </p:spPr>
        <p:txBody>
          <a:bodyPr wrap="square" rtlCol="0">
            <a:spAutoFit/>
          </a:bodyPr>
          <a:lstStyle/>
          <a:p>
            <a:r>
              <a:rPr lang="en-US" altLang="zh-CN" dirty="0" err="1">
                <a:solidFill>
                  <a:schemeClr val="bg1"/>
                </a:solidFill>
                <a:latin typeface="+mn-ea"/>
              </a:rPr>
              <a:t>Ghidra</a:t>
            </a:r>
            <a:r>
              <a:rPr lang="en-US" altLang="zh-CN" dirty="0">
                <a:solidFill>
                  <a:schemeClr val="bg1"/>
                </a:solidFill>
                <a:latin typeface="+mn-ea"/>
              </a:rPr>
              <a:t> APIs</a:t>
            </a:r>
            <a:endParaRPr lang="zh-CN" altLang="en-US" dirty="0">
              <a:solidFill>
                <a:schemeClr val="bg1"/>
              </a:solidFill>
              <a:latin typeface="+mn-ea"/>
            </a:endParaRPr>
          </a:p>
        </p:txBody>
      </p:sp>
      <p:sp>
        <p:nvSpPr>
          <p:cNvPr id="7" name="文本框 6"/>
          <p:cNvSpPr txBox="1"/>
          <p:nvPr/>
        </p:nvSpPr>
        <p:spPr>
          <a:xfrm>
            <a:off x="1276350" y="1689100"/>
            <a:ext cx="9525000" cy="4429354"/>
          </a:xfrm>
          <a:prstGeom prst="rect">
            <a:avLst/>
          </a:prstGeom>
          <a:noFill/>
        </p:spPr>
        <p:txBody>
          <a:bodyPr wrap="square" rtlCol="0">
            <a:spAutoFit/>
          </a:bodyPr>
          <a:lstStyle/>
          <a:p>
            <a:pPr>
              <a:lnSpc>
                <a:spcPct val="150000"/>
              </a:lnSpc>
            </a:pPr>
            <a:r>
              <a:rPr lang="en-US" altLang="zh-CN" dirty="0" err="1">
                <a:solidFill>
                  <a:schemeClr val="tx2"/>
                </a:solidFill>
                <a:latin typeface="+mn-ea"/>
              </a:rPr>
              <a:t>Ghidra</a:t>
            </a:r>
            <a:r>
              <a:rPr lang="en-US" altLang="zh-CN" dirty="0">
                <a:solidFill>
                  <a:schemeClr val="tx2"/>
                </a:solidFill>
                <a:latin typeface="+mn-ea"/>
              </a:rPr>
              <a:t> </a:t>
            </a:r>
            <a:r>
              <a:rPr lang="zh-CN" altLang="en-US" dirty="0">
                <a:solidFill>
                  <a:schemeClr val="tx2"/>
                </a:solidFill>
                <a:latin typeface="+mn-ea"/>
              </a:rPr>
              <a:t>为脚本编写提供了完整的相关 </a:t>
            </a:r>
            <a:r>
              <a:rPr lang="en-US" altLang="zh-CN" dirty="0">
                <a:solidFill>
                  <a:schemeClr val="tx2"/>
                </a:solidFill>
                <a:latin typeface="+mn-ea"/>
              </a:rPr>
              <a:t>API</a:t>
            </a:r>
            <a:r>
              <a:rPr lang="zh-CN" altLang="en-US" dirty="0">
                <a:solidFill>
                  <a:schemeClr val="tx2"/>
                </a:solidFill>
                <a:latin typeface="+mn-ea"/>
              </a:rPr>
              <a:t>，可通过官方</a:t>
            </a:r>
            <a:r>
              <a:rPr lang="en-US" altLang="zh-CN" dirty="0">
                <a:solidFill>
                  <a:schemeClr val="tx2"/>
                </a:solidFill>
                <a:latin typeface="+mn-ea"/>
              </a:rPr>
              <a:t> API </a:t>
            </a:r>
            <a:r>
              <a:rPr lang="zh-CN" altLang="en-US" dirty="0">
                <a:solidFill>
                  <a:schemeClr val="tx2"/>
                </a:solidFill>
                <a:latin typeface="+mn-ea"/>
              </a:rPr>
              <a:t>文档网站查询：</a:t>
            </a:r>
            <a:endParaRPr lang="en-US" altLang="zh-CN" dirty="0">
              <a:solidFill>
                <a:schemeClr val="tx2"/>
              </a:solidFill>
              <a:latin typeface="+mn-ea"/>
            </a:endParaRPr>
          </a:p>
          <a:p>
            <a:pPr algn="ctr">
              <a:lnSpc>
                <a:spcPct val="150000"/>
              </a:lnSpc>
            </a:pPr>
            <a:r>
              <a:rPr lang="en-US" altLang="zh-CN" sz="2800" dirty="0">
                <a:solidFill>
                  <a:schemeClr val="accent1">
                    <a:lumMod val="40000"/>
                    <a:lumOff val="60000"/>
                  </a:schemeClr>
                </a:solidFill>
                <a:latin typeface="+mj-lt"/>
                <a:hlinkClick r:id="rId1"/>
              </a:rPr>
              <a:t>https://ghidra.re/ghidra_docs/api/</a:t>
            </a:r>
            <a:endParaRPr lang="en-US" altLang="zh-CN" sz="2800" dirty="0">
              <a:solidFill>
                <a:schemeClr val="accent1">
                  <a:lumMod val="40000"/>
                  <a:lumOff val="60000"/>
                </a:schemeClr>
              </a:solidFill>
              <a:latin typeface="+mj-lt"/>
            </a:endParaRPr>
          </a:p>
          <a:p>
            <a:pPr>
              <a:lnSpc>
                <a:spcPct val="150000"/>
              </a:lnSpc>
            </a:pPr>
            <a:endParaRPr lang="en-US" altLang="zh-CN" dirty="0">
              <a:solidFill>
                <a:schemeClr val="accent1">
                  <a:lumMod val="40000"/>
                  <a:lumOff val="60000"/>
                </a:schemeClr>
              </a:solidFill>
              <a:latin typeface="+mn-ea"/>
            </a:endParaRPr>
          </a:p>
          <a:p>
            <a:pPr>
              <a:lnSpc>
                <a:spcPct val="150000"/>
              </a:lnSpc>
            </a:pPr>
            <a:r>
              <a:rPr lang="zh-CN" altLang="en-US" dirty="0">
                <a:solidFill>
                  <a:schemeClr val="accent1"/>
                </a:solidFill>
                <a:latin typeface="+mn-ea"/>
              </a:rPr>
              <a:t>一切</a:t>
            </a:r>
            <a:r>
              <a:rPr lang="en-US" altLang="zh-CN" dirty="0">
                <a:solidFill>
                  <a:schemeClr val="accent1"/>
                </a:solidFill>
                <a:latin typeface="+mn-ea"/>
              </a:rPr>
              <a:t> </a:t>
            </a:r>
            <a:r>
              <a:rPr lang="en-US" altLang="zh-CN" dirty="0" err="1">
                <a:solidFill>
                  <a:schemeClr val="accent1"/>
                </a:solidFill>
                <a:latin typeface="+mn-ea"/>
              </a:rPr>
              <a:t>Ghidra</a:t>
            </a:r>
            <a:r>
              <a:rPr lang="en-US" altLang="zh-CN" dirty="0">
                <a:solidFill>
                  <a:schemeClr val="accent1"/>
                </a:solidFill>
                <a:latin typeface="+mn-ea"/>
              </a:rPr>
              <a:t> GUI </a:t>
            </a:r>
            <a:r>
              <a:rPr lang="zh-CN" altLang="en-US" dirty="0">
                <a:solidFill>
                  <a:schemeClr val="accent1"/>
                </a:solidFill>
                <a:latin typeface="+mn-ea"/>
              </a:rPr>
              <a:t>操作都可以通过 </a:t>
            </a:r>
            <a:r>
              <a:rPr lang="en-US" altLang="zh-CN" dirty="0" err="1">
                <a:solidFill>
                  <a:schemeClr val="accent1"/>
                </a:solidFill>
                <a:latin typeface="+mn-ea"/>
              </a:rPr>
              <a:t>Ghidra</a:t>
            </a:r>
            <a:r>
              <a:rPr lang="en-US" altLang="zh-CN" dirty="0">
                <a:solidFill>
                  <a:schemeClr val="accent1"/>
                </a:solidFill>
                <a:latin typeface="+mn-ea"/>
              </a:rPr>
              <a:t> Script </a:t>
            </a:r>
            <a:r>
              <a:rPr lang="zh-CN" altLang="en-US" dirty="0">
                <a:solidFill>
                  <a:schemeClr val="accent1"/>
                </a:solidFill>
                <a:latin typeface="+mn-ea"/>
              </a:rPr>
              <a:t>完成。</a:t>
            </a:r>
            <a:endParaRPr lang="en-US" altLang="zh-CN" dirty="0">
              <a:solidFill>
                <a:schemeClr val="accent1"/>
              </a:solidFill>
              <a:latin typeface="+mn-ea"/>
            </a:endParaRPr>
          </a:p>
          <a:p>
            <a:pPr>
              <a:lnSpc>
                <a:spcPct val="150000"/>
              </a:lnSpc>
            </a:pPr>
            <a:r>
              <a:rPr lang="zh-CN" altLang="en-US" dirty="0">
                <a:solidFill>
                  <a:schemeClr val="tx2"/>
                </a:solidFill>
                <a:latin typeface="+mn-ea"/>
              </a:rPr>
              <a:t>脚本编写过程中，结合官方文档与</a:t>
            </a:r>
            <a:r>
              <a:rPr lang="en-US" altLang="zh-CN" dirty="0">
                <a:solidFill>
                  <a:schemeClr val="tx2"/>
                </a:solidFill>
                <a:latin typeface="+mn-ea"/>
              </a:rPr>
              <a:t>IDE</a:t>
            </a:r>
            <a:r>
              <a:rPr lang="zh-CN" altLang="en-US" dirty="0">
                <a:solidFill>
                  <a:schemeClr val="tx2"/>
                </a:solidFill>
                <a:latin typeface="+mn-ea"/>
              </a:rPr>
              <a:t>的代码补全功能，有助于理解与运用 </a:t>
            </a:r>
            <a:r>
              <a:rPr lang="en-US" altLang="zh-CN" dirty="0" err="1">
                <a:solidFill>
                  <a:schemeClr val="tx2"/>
                </a:solidFill>
                <a:latin typeface="+mn-ea"/>
              </a:rPr>
              <a:t>Ghidra</a:t>
            </a:r>
            <a:r>
              <a:rPr lang="en-US" altLang="zh-CN" dirty="0">
                <a:solidFill>
                  <a:schemeClr val="tx2"/>
                </a:solidFill>
                <a:latin typeface="+mn-ea"/>
              </a:rPr>
              <a:t> APIs </a:t>
            </a:r>
            <a:r>
              <a:rPr lang="zh-CN" altLang="en-US" dirty="0">
                <a:solidFill>
                  <a:schemeClr val="tx2"/>
                </a:solidFill>
                <a:latin typeface="+mn-ea"/>
              </a:rPr>
              <a:t>。</a:t>
            </a:r>
            <a:endParaRPr lang="en-US" altLang="zh-CN" dirty="0">
              <a:solidFill>
                <a:schemeClr val="tx2"/>
              </a:solidFill>
              <a:latin typeface="+mn-ea"/>
            </a:endParaRPr>
          </a:p>
          <a:p>
            <a:pPr>
              <a:lnSpc>
                <a:spcPct val="150000"/>
              </a:lnSpc>
            </a:pPr>
            <a:r>
              <a:rPr lang="en-US" altLang="zh-CN" dirty="0">
                <a:solidFill>
                  <a:schemeClr val="tx2"/>
                </a:solidFill>
                <a:latin typeface="+mn-ea"/>
              </a:rPr>
              <a:t>GPT</a:t>
            </a:r>
            <a:r>
              <a:rPr lang="zh-CN" altLang="en-US" dirty="0">
                <a:solidFill>
                  <a:schemeClr val="tx2"/>
                </a:solidFill>
                <a:latin typeface="+mn-ea"/>
              </a:rPr>
              <a:t>虽好，但给出的代码大多过时，一些 </a:t>
            </a:r>
            <a:r>
              <a:rPr lang="en-US" altLang="zh-CN" dirty="0">
                <a:solidFill>
                  <a:schemeClr val="tx2"/>
                </a:solidFill>
                <a:latin typeface="+mn-ea"/>
              </a:rPr>
              <a:t>API </a:t>
            </a:r>
            <a:r>
              <a:rPr lang="zh-CN" altLang="en-US" dirty="0">
                <a:solidFill>
                  <a:schemeClr val="tx2"/>
                </a:solidFill>
                <a:latin typeface="+mn-ea"/>
              </a:rPr>
              <a:t>在较新版本的 </a:t>
            </a:r>
            <a:r>
              <a:rPr lang="en-US" altLang="zh-CN" dirty="0" err="1">
                <a:solidFill>
                  <a:schemeClr val="tx2"/>
                </a:solidFill>
                <a:latin typeface="+mn-ea"/>
              </a:rPr>
              <a:t>Ghidra</a:t>
            </a:r>
            <a:r>
              <a:rPr lang="en-US" altLang="zh-CN" dirty="0">
                <a:solidFill>
                  <a:schemeClr val="tx2"/>
                </a:solidFill>
                <a:latin typeface="+mn-ea"/>
              </a:rPr>
              <a:t> </a:t>
            </a:r>
            <a:r>
              <a:rPr lang="zh-CN" altLang="en-US" dirty="0">
                <a:solidFill>
                  <a:schemeClr val="tx2"/>
                </a:solidFill>
                <a:latin typeface="+mn-ea"/>
              </a:rPr>
              <a:t>中可能已经被移除。</a:t>
            </a:r>
            <a:endParaRPr lang="en-US" altLang="zh-CN" dirty="0">
              <a:solidFill>
                <a:schemeClr val="tx2"/>
              </a:solidFill>
              <a:latin typeface="+mn-ea"/>
            </a:endParaRPr>
          </a:p>
          <a:p>
            <a:pPr>
              <a:lnSpc>
                <a:spcPct val="150000"/>
              </a:lnSpc>
            </a:pPr>
            <a:endParaRPr lang="en-US" altLang="zh-CN" dirty="0">
              <a:solidFill>
                <a:schemeClr val="tx2"/>
              </a:solidFill>
              <a:latin typeface="+mn-ea"/>
            </a:endParaRPr>
          </a:p>
          <a:p>
            <a:pPr>
              <a:lnSpc>
                <a:spcPct val="150000"/>
              </a:lnSpc>
            </a:pPr>
            <a:r>
              <a:rPr lang="en-US" altLang="zh-CN" dirty="0" err="1">
                <a:solidFill>
                  <a:schemeClr val="tx2"/>
                </a:solidFill>
                <a:latin typeface="+mn-ea"/>
              </a:rPr>
              <a:t>Ghidra</a:t>
            </a:r>
            <a:r>
              <a:rPr lang="en-US" altLang="zh-CN" dirty="0">
                <a:solidFill>
                  <a:schemeClr val="tx2"/>
                </a:solidFill>
                <a:latin typeface="+mn-ea"/>
              </a:rPr>
              <a:t> </a:t>
            </a:r>
            <a:r>
              <a:rPr lang="zh-CN" altLang="en-US" dirty="0">
                <a:solidFill>
                  <a:schemeClr val="tx2"/>
                </a:solidFill>
                <a:latin typeface="+mn-ea"/>
              </a:rPr>
              <a:t>支持使用 </a:t>
            </a:r>
            <a:r>
              <a:rPr lang="en-US" altLang="zh-CN" dirty="0">
                <a:solidFill>
                  <a:schemeClr val="accent1"/>
                </a:solidFill>
                <a:latin typeface="+mn-ea"/>
              </a:rPr>
              <a:t>Java</a:t>
            </a:r>
            <a:r>
              <a:rPr lang="en-US" altLang="zh-CN" dirty="0">
                <a:solidFill>
                  <a:schemeClr val="tx2"/>
                </a:solidFill>
                <a:latin typeface="+mn-ea"/>
              </a:rPr>
              <a:t> </a:t>
            </a:r>
            <a:r>
              <a:rPr lang="zh-CN" altLang="en-US" dirty="0">
                <a:solidFill>
                  <a:schemeClr val="tx2"/>
                </a:solidFill>
                <a:latin typeface="+mn-ea"/>
              </a:rPr>
              <a:t>与</a:t>
            </a:r>
            <a:r>
              <a:rPr lang="en-US" altLang="zh-CN" dirty="0">
                <a:solidFill>
                  <a:schemeClr val="tx2"/>
                </a:solidFill>
                <a:latin typeface="+mn-ea"/>
              </a:rPr>
              <a:t> </a:t>
            </a:r>
            <a:r>
              <a:rPr lang="en-US" altLang="zh-CN" dirty="0">
                <a:solidFill>
                  <a:schemeClr val="accent1"/>
                </a:solidFill>
                <a:latin typeface="+mn-ea"/>
              </a:rPr>
              <a:t>Python</a:t>
            </a:r>
            <a:r>
              <a:rPr lang="en-US" altLang="zh-CN" dirty="0">
                <a:solidFill>
                  <a:schemeClr val="tx2"/>
                </a:solidFill>
                <a:latin typeface="+mn-ea"/>
              </a:rPr>
              <a:t> </a:t>
            </a:r>
            <a:r>
              <a:rPr lang="zh-CN" altLang="en-US" dirty="0">
                <a:solidFill>
                  <a:schemeClr val="tx2"/>
                </a:solidFill>
                <a:latin typeface="+mn-ea"/>
              </a:rPr>
              <a:t>编写脚本，但</a:t>
            </a:r>
            <a:r>
              <a:rPr lang="en-US" altLang="zh-CN" dirty="0">
                <a:solidFill>
                  <a:schemeClr val="tx2"/>
                </a:solidFill>
                <a:latin typeface="+mn-ea"/>
              </a:rPr>
              <a:t> </a:t>
            </a:r>
            <a:r>
              <a:rPr lang="en-US" altLang="zh-CN" dirty="0" err="1">
                <a:solidFill>
                  <a:schemeClr val="tx2"/>
                </a:solidFill>
                <a:latin typeface="+mn-ea"/>
              </a:rPr>
              <a:t>Ghidra</a:t>
            </a:r>
            <a:r>
              <a:rPr lang="en-US" altLang="zh-CN" dirty="0">
                <a:solidFill>
                  <a:schemeClr val="tx2"/>
                </a:solidFill>
                <a:latin typeface="+mn-ea"/>
              </a:rPr>
              <a:t> </a:t>
            </a:r>
            <a:r>
              <a:rPr lang="en-US" altLang="zh-CN" dirty="0" err="1">
                <a:solidFill>
                  <a:schemeClr val="tx2"/>
                </a:solidFill>
                <a:latin typeface="+mn-ea"/>
              </a:rPr>
              <a:t>Jython</a:t>
            </a:r>
            <a:r>
              <a:rPr lang="en-US" altLang="zh-CN" dirty="0">
                <a:solidFill>
                  <a:schemeClr val="tx2"/>
                </a:solidFill>
                <a:latin typeface="+mn-ea"/>
              </a:rPr>
              <a:t> </a:t>
            </a:r>
            <a:r>
              <a:rPr lang="zh-CN" altLang="en-US" dirty="0">
                <a:solidFill>
                  <a:schemeClr val="tx2"/>
                </a:solidFill>
                <a:latin typeface="+mn-ea"/>
              </a:rPr>
              <a:t>为古老的 </a:t>
            </a:r>
            <a:r>
              <a:rPr lang="en-US" altLang="zh-CN" dirty="0">
                <a:solidFill>
                  <a:schemeClr val="tx2"/>
                </a:solidFill>
                <a:latin typeface="+mn-ea"/>
              </a:rPr>
              <a:t>2.7 </a:t>
            </a:r>
            <a:r>
              <a:rPr lang="zh-CN" altLang="en-US" dirty="0">
                <a:solidFill>
                  <a:schemeClr val="tx2"/>
                </a:solidFill>
                <a:latin typeface="+mn-ea"/>
              </a:rPr>
              <a:t>版本，很多</a:t>
            </a:r>
            <a:r>
              <a:rPr lang="en-US" altLang="zh-CN" dirty="0">
                <a:solidFill>
                  <a:schemeClr val="tx2"/>
                </a:solidFill>
                <a:latin typeface="+mn-ea"/>
              </a:rPr>
              <a:t> Python </a:t>
            </a:r>
            <a:r>
              <a:rPr lang="zh-CN" altLang="en-US" dirty="0">
                <a:solidFill>
                  <a:schemeClr val="tx2"/>
                </a:solidFill>
                <a:latin typeface="+mn-ea"/>
              </a:rPr>
              <a:t>库都无法正常安装使用，如果需要使用最近版本的</a:t>
            </a:r>
            <a:r>
              <a:rPr lang="en-US" altLang="zh-CN" dirty="0">
                <a:solidFill>
                  <a:schemeClr val="tx2"/>
                </a:solidFill>
                <a:latin typeface="+mn-ea"/>
              </a:rPr>
              <a:t> Python </a:t>
            </a:r>
            <a:r>
              <a:rPr lang="zh-CN" altLang="en-US" dirty="0">
                <a:solidFill>
                  <a:schemeClr val="tx2"/>
                </a:solidFill>
                <a:latin typeface="+mn-ea"/>
              </a:rPr>
              <a:t>还需要另外下载脚本完成数据交互，极不方便。故推荐使用 </a:t>
            </a:r>
            <a:r>
              <a:rPr lang="en-US" altLang="zh-CN" dirty="0">
                <a:solidFill>
                  <a:schemeClr val="tx2"/>
                </a:solidFill>
                <a:latin typeface="+mn-ea"/>
              </a:rPr>
              <a:t>Java </a:t>
            </a:r>
            <a:r>
              <a:rPr lang="zh-CN" altLang="en-US" dirty="0">
                <a:solidFill>
                  <a:schemeClr val="tx2"/>
                </a:solidFill>
                <a:latin typeface="+mn-ea"/>
              </a:rPr>
              <a:t>编写</a:t>
            </a:r>
            <a:r>
              <a:rPr lang="en-US" altLang="zh-CN" dirty="0">
                <a:solidFill>
                  <a:schemeClr val="tx2"/>
                </a:solidFill>
                <a:latin typeface="+mn-ea"/>
              </a:rPr>
              <a:t> </a:t>
            </a:r>
            <a:r>
              <a:rPr lang="en-US" altLang="zh-CN" dirty="0" err="1">
                <a:solidFill>
                  <a:schemeClr val="tx2"/>
                </a:solidFill>
                <a:latin typeface="+mn-ea"/>
              </a:rPr>
              <a:t>Ghidra</a:t>
            </a:r>
            <a:r>
              <a:rPr lang="en-US" altLang="zh-CN" dirty="0">
                <a:solidFill>
                  <a:schemeClr val="tx2"/>
                </a:solidFill>
                <a:latin typeface="+mn-ea"/>
              </a:rPr>
              <a:t> </a:t>
            </a:r>
            <a:r>
              <a:rPr lang="zh-CN" altLang="en-US" dirty="0">
                <a:solidFill>
                  <a:schemeClr val="tx2"/>
                </a:solidFill>
                <a:latin typeface="+mn-ea"/>
              </a:rPr>
              <a:t>脚本。</a:t>
            </a:r>
            <a:endParaRPr lang="en-US" altLang="zh-CN" dirty="0">
              <a:solidFill>
                <a:schemeClr val="tx2"/>
              </a:solidFill>
              <a:latin typeface="+mn-ea"/>
            </a:endParaRPr>
          </a:p>
        </p:txBody>
      </p:sp>
      <p:pic>
        <p:nvPicPr>
          <p:cNvPr id="8" name="Picture 24" descr="A cartoon animal holding a pan&#10;&#10;Description automatically generated"/>
          <p:cNvPicPr>
            <a:picLocks noChangeAspect="1"/>
          </p:cNvPicPr>
          <p:nvPr/>
        </p:nvPicPr>
        <p:blipFill rotWithShape="1">
          <a:blip r:embed="rId2" cstate="print">
            <a:extLst>
              <a:ext uri="{BEBA8EAE-BF5A-486C-A8C5-ECC9F3942E4B}">
                <a14:imgProps xmlns:a14="http://schemas.microsoft.com/office/drawing/2010/main">
                  <a14:imgLayer r:embed="rId3">
                    <a14:imgEffect>
                      <a14:backgroundRemoval t="9815" b="90926" l="0" r="100000">
                        <a14:foregroundMark x1="32108" y1="53519" x2="22631" y2="50370"/>
                        <a14:foregroundMark x1="20890" y1="49630" x2="10445" y2="64074"/>
                        <a14:foregroundMark x1="49130" y1="79815" x2="48936" y2="87778"/>
                        <a14:foregroundMark x1="74275" y1="29444" x2="70213" y2="27778"/>
                        <a14:foregroundMark x1="67892" y1="28519" x2="69632" y2="29259"/>
                        <a14:foregroundMark x1="60735" y1="30185" x2="69246" y2="29630"/>
                        <a14:foregroundMark x1="20696" y1="9815" x2="22244" y2="10185"/>
                        <a14:foregroundMark x1="49710" y1="91296" x2="18956" y2="90926"/>
                        <a14:backgroundMark x1="0" y1="71111" x2="2128" y2="78704"/>
                        <a14:backgroundMark x1="60735" y1="80556" x2="64603" y2="75370"/>
                        <a14:backgroundMark x1="99420" y1="66111" x2="95551" y2="55556"/>
                        <a14:backgroundMark x1="94197" y1="62222" x2="91296" y2="58333"/>
                        <a14:backgroundMark x1="10251" y1="45000" x2="4062" y2="24074"/>
                        <a14:backgroundMark x1="59768" y1="22963" x2="65184" y2="7593"/>
                        <a14:backgroundMark x1="91296" y1="60741" x2="88588" y2="58889"/>
                        <a14:backgroundMark x1="83752" y1="59074" x2="84526" y2="58889"/>
                        <a14:backgroundMark x1="82012" y1="59815" x2="82012" y2="59815"/>
                        <a14:backgroundMark x1="81238" y1="61296" x2="81238" y2="61296"/>
                        <a14:backgroundMark x1="76402" y1="64630" x2="76402" y2="64630"/>
                        <a14:backgroundMark x1="80464" y1="61667" x2="80464" y2="61667"/>
                        <a14:backgroundMark x1="78337" y1="63333" x2="78337" y2="63333"/>
                        <a14:backgroundMark x1="79884" y1="62222" x2="79884" y2="62222"/>
                        <a14:backgroundMark x1="77369" y1="63889" x2="77369" y2="63889"/>
                        <a14:backgroundMark x1="79110" y1="62593" x2="79110" y2="62593"/>
                        <a14:backgroundMark x1="84333" y1="63148" x2="76983" y2="80556"/>
                        <a14:backgroundMark x1="72147" y1="72593" x2="90522" y2="86481"/>
                        <a14:backgroundMark x1="90522" y1="86481" x2="95551" y2="87593"/>
                        <a14:backgroundMark x1="86460" y1="70926" x2="99033" y2="81296"/>
                        <a14:backgroundMark x1="82979" y1="66481" x2="87041" y2="75185"/>
                        <a14:backgroundMark x1="84720" y1="74815" x2="89942" y2="79259"/>
                      </a14:backgroundRemoval>
                    </a14:imgEffect>
                  </a14:imgLayer>
                </a14:imgProps>
              </a:ext>
              <a:ext uri="{28A0092B-C50C-407E-A947-70E740481C1C}">
                <a14:useLocalDpi xmlns:a14="http://schemas.microsoft.com/office/drawing/2010/main" val="0"/>
              </a:ext>
            </a:extLst>
          </a:blip>
          <a:srcRect/>
          <a:stretch>
            <a:fillRect/>
          </a:stretch>
        </p:blipFill>
        <p:spPr>
          <a:xfrm>
            <a:off x="11025298" y="5670550"/>
            <a:ext cx="1223120" cy="1275778"/>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with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strips(downLeft)">
                                      <p:cBhvr>
                                        <p:cTn id="7" dur="500"/>
                                        <p:tgtEl>
                                          <p:spTgt spid="7">
                                            <p:txEl>
                                              <p:pRg st="0" end="0"/>
                                            </p:txEl>
                                          </p:spTgt>
                                        </p:tgtEl>
                                      </p:cBhvr>
                                    </p:animEffect>
                                  </p:childTnLst>
                                </p:cTn>
                              </p:par>
                              <p:par>
                                <p:cTn id="8" presetID="18" presetClass="entr" presetSubtype="12" fill="hold" nodeType="withEffect">
                                  <p:stCondLst>
                                    <p:cond delay="0"/>
                                  </p:stCondLst>
                                  <p:childTnLst>
                                    <p:set>
                                      <p:cBhvr>
                                        <p:cTn id="9" dur="1" fill="hold">
                                          <p:stCondLst>
                                            <p:cond delay="0"/>
                                          </p:stCondLst>
                                        </p:cTn>
                                        <p:tgtEl>
                                          <p:spTgt spid="7">
                                            <p:txEl>
                                              <p:pRg st="1" end="1"/>
                                            </p:txEl>
                                          </p:spTgt>
                                        </p:tgtEl>
                                        <p:attrNameLst>
                                          <p:attrName>style.visibility</p:attrName>
                                        </p:attrNameLst>
                                      </p:cBhvr>
                                      <p:to>
                                        <p:strVal val="visible"/>
                                      </p:to>
                                    </p:set>
                                    <p:animEffect transition="in" filter="strips(downLeft)">
                                      <p:cBhvr>
                                        <p:cTn id="10" dur="500"/>
                                        <p:tgtEl>
                                          <p:spTgt spid="7">
                                            <p:txEl>
                                              <p:pRg st="1" end="1"/>
                                            </p:txEl>
                                          </p:spTgt>
                                        </p:tgtEl>
                                      </p:cBhvr>
                                    </p:animEffect>
                                  </p:childTnLst>
                                </p:cTn>
                              </p:par>
                              <p:par>
                                <p:cTn id="11" presetID="18" presetClass="entr" presetSubtype="12" fill="hold" nodeType="withEffect">
                                  <p:stCondLst>
                                    <p:cond delay="0"/>
                                  </p:stCondLst>
                                  <p:childTnLst>
                                    <p:set>
                                      <p:cBhvr>
                                        <p:cTn id="12" dur="1" fill="hold">
                                          <p:stCondLst>
                                            <p:cond delay="0"/>
                                          </p:stCondLst>
                                        </p:cTn>
                                        <p:tgtEl>
                                          <p:spTgt spid="7">
                                            <p:txEl>
                                              <p:pRg st="3" end="3"/>
                                            </p:txEl>
                                          </p:spTgt>
                                        </p:tgtEl>
                                        <p:attrNameLst>
                                          <p:attrName>style.visibility</p:attrName>
                                        </p:attrNameLst>
                                      </p:cBhvr>
                                      <p:to>
                                        <p:strVal val="visible"/>
                                      </p:to>
                                    </p:set>
                                    <p:animEffect transition="in" filter="strips(downLeft)">
                                      <p:cBhvr>
                                        <p:cTn id="13" dur="500"/>
                                        <p:tgtEl>
                                          <p:spTgt spid="7">
                                            <p:txEl>
                                              <p:pRg st="3" end="3"/>
                                            </p:txEl>
                                          </p:spTgt>
                                        </p:tgtEl>
                                      </p:cBhvr>
                                    </p:animEffect>
                                  </p:childTnLst>
                                </p:cTn>
                              </p:par>
                              <p:par>
                                <p:cTn id="14" presetID="18" presetClass="entr" presetSubtype="12" fill="hold" nodeType="withEffect">
                                  <p:stCondLst>
                                    <p:cond delay="0"/>
                                  </p:stCondLst>
                                  <p:childTnLst>
                                    <p:set>
                                      <p:cBhvr>
                                        <p:cTn id="15" dur="1" fill="hold">
                                          <p:stCondLst>
                                            <p:cond delay="0"/>
                                          </p:stCondLst>
                                        </p:cTn>
                                        <p:tgtEl>
                                          <p:spTgt spid="7">
                                            <p:txEl>
                                              <p:pRg st="4" end="4"/>
                                            </p:txEl>
                                          </p:spTgt>
                                        </p:tgtEl>
                                        <p:attrNameLst>
                                          <p:attrName>style.visibility</p:attrName>
                                        </p:attrNameLst>
                                      </p:cBhvr>
                                      <p:to>
                                        <p:strVal val="visible"/>
                                      </p:to>
                                    </p:set>
                                    <p:animEffect transition="in" filter="strips(downLeft)">
                                      <p:cBhvr>
                                        <p:cTn id="16" dur="500"/>
                                        <p:tgtEl>
                                          <p:spTgt spid="7">
                                            <p:txEl>
                                              <p:pRg st="4" end="4"/>
                                            </p:txEl>
                                          </p:spTgt>
                                        </p:tgtEl>
                                      </p:cBhvr>
                                    </p:animEffect>
                                  </p:childTnLst>
                                </p:cTn>
                              </p:par>
                              <p:par>
                                <p:cTn id="17" presetID="18" presetClass="entr" presetSubtype="12" fill="hold" nodeType="withEffect">
                                  <p:stCondLst>
                                    <p:cond delay="0"/>
                                  </p:stCondLst>
                                  <p:childTnLst>
                                    <p:set>
                                      <p:cBhvr>
                                        <p:cTn id="18" dur="1" fill="hold">
                                          <p:stCondLst>
                                            <p:cond delay="0"/>
                                          </p:stCondLst>
                                        </p:cTn>
                                        <p:tgtEl>
                                          <p:spTgt spid="7">
                                            <p:txEl>
                                              <p:pRg st="5" end="5"/>
                                            </p:txEl>
                                          </p:spTgt>
                                        </p:tgtEl>
                                        <p:attrNameLst>
                                          <p:attrName>style.visibility</p:attrName>
                                        </p:attrNameLst>
                                      </p:cBhvr>
                                      <p:to>
                                        <p:strVal val="visible"/>
                                      </p:to>
                                    </p:set>
                                    <p:animEffect transition="in" filter="strips(downLeft)">
                                      <p:cBhvr>
                                        <p:cTn id="19" dur="500"/>
                                        <p:tgtEl>
                                          <p:spTgt spid="7">
                                            <p:txEl>
                                              <p:pRg st="5" end="5"/>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8" presetClass="entr" presetSubtype="12" fill="hold" nodeType="clickEffect">
                                  <p:stCondLst>
                                    <p:cond delay="0"/>
                                  </p:stCondLst>
                                  <p:childTnLst>
                                    <p:set>
                                      <p:cBhvr>
                                        <p:cTn id="23" dur="1" fill="hold">
                                          <p:stCondLst>
                                            <p:cond delay="0"/>
                                          </p:stCondLst>
                                        </p:cTn>
                                        <p:tgtEl>
                                          <p:spTgt spid="7">
                                            <p:txEl>
                                              <p:pRg st="7" end="7"/>
                                            </p:txEl>
                                          </p:spTgt>
                                        </p:tgtEl>
                                        <p:attrNameLst>
                                          <p:attrName>style.visibility</p:attrName>
                                        </p:attrNameLst>
                                      </p:cBhvr>
                                      <p:to>
                                        <p:strVal val="visible"/>
                                      </p:to>
                                    </p:set>
                                    <p:animEffect transition="in" filter="strips(downLeft)">
                                      <p:cBhvr>
                                        <p:cTn id="24" dur="500"/>
                                        <p:tgtEl>
                                          <p:spTgt spid="7">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txBox="1"/>
          <p:nvPr/>
        </p:nvSpPr>
        <p:spPr>
          <a:xfrm>
            <a:off x="669924" y="1"/>
            <a:ext cx="10850563" cy="1028699"/>
          </a:xfrm>
          <a:prstGeom prst="rect">
            <a:avLst/>
          </a:prstGeom>
        </p:spPr>
        <p:txBody>
          <a:bodyPr/>
          <a:lstStyle>
            <a:lvl1pPr algn="l" defTabSz="914400" rtl="0" eaLnBrk="1" latinLnBrk="0" hangingPunct="1">
              <a:lnSpc>
                <a:spcPct val="90000"/>
              </a:lnSpc>
              <a:spcBef>
                <a:spcPct val="0"/>
              </a:spcBef>
              <a:buNone/>
              <a:defRPr sz="2800" b="0" kern="1200">
                <a:solidFill>
                  <a:schemeClr val="bg1"/>
                </a:solidFill>
                <a:latin typeface="+mj-lt"/>
                <a:ea typeface="+mj-ea"/>
                <a:cs typeface="+mj-cs"/>
              </a:defRPr>
            </a:lvl1pPr>
          </a:lstStyle>
          <a:p>
            <a:endParaRPr lang="en-US" altLang="zh-CN" dirty="0"/>
          </a:p>
          <a:p>
            <a:r>
              <a:rPr lang="en-US" altLang="zh-CN" dirty="0"/>
              <a:t>E. </a:t>
            </a:r>
            <a:r>
              <a:rPr lang="en-US" altLang="zh-CN" dirty="0" err="1"/>
              <a:t>Ghidra</a:t>
            </a:r>
            <a:r>
              <a:rPr lang="en-US" altLang="zh-CN" dirty="0"/>
              <a:t> APIs —— </a:t>
            </a:r>
            <a:r>
              <a:rPr lang="zh-CN" altLang="en-US" dirty="0"/>
              <a:t>脚本结构</a:t>
            </a:r>
            <a:endParaRPr lang="zh-CN" altLang="en-US" dirty="0"/>
          </a:p>
        </p:txBody>
      </p:sp>
      <p:sp>
        <p:nvSpPr>
          <p:cNvPr id="6" name="文本框 5"/>
          <p:cNvSpPr txBox="1"/>
          <p:nvPr/>
        </p:nvSpPr>
        <p:spPr>
          <a:xfrm>
            <a:off x="669924" y="839496"/>
            <a:ext cx="3070226" cy="369332"/>
          </a:xfrm>
          <a:prstGeom prst="rect">
            <a:avLst/>
          </a:prstGeom>
          <a:noFill/>
        </p:spPr>
        <p:txBody>
          <a:bodyPr wrap="square" rtlCol="0">
            <a:spAutoFit/>
          </a:bodyPr>
          <a:lstStyle/>
          <a:p>
            <a:r>
              <a:rPr lang="en-US" altLang="zh-CN" dirty="0" err="1">
                <a:solidFill>
                  <a:schemeClr val="bg1"/>
                </a:solidFill>
                <a:latin typeface="+mn-ea"/>
              </a:rPr>
              <a:t>Ghidra</a:t>
            </a:r>
            <a:r>
              <a:rPr lang="en-US" altLang="zh-CN" dirty="0">
                <a:solidFill>
                  <a:schemeClr val="bg1"/>
                </a:solidFill>
                <a:latin typeface="+mn-ea"/>
              </a:rPr>
              <a:t> APIs</a:t>
            </a:r>
            <a:endParaRPr lang="zh-CN" altLang="en-US" dirty="0">
              <a:solidFill>
                <a:schemeClr val="bg1"/>
              </a:solidFill>
              <a:latin typeface="+mn-ea"/>
            </a:endParaRPr>
          </a:p>
        </p:txBody>
      </p:sp>
      <p:sp>
        <p:nvSpPr>
          <p:cNvPr id="7" name="文本框 6"/>
          <p:cNvSpPr txBox="1"/>
          <p:nvPr/>
        </p:nvSpPr>
        <p:spPr>
          <a:xfrm>
            <a:off x="1276350" y="1689100"/>
            <a:ext cx="9525000" cy="2121030"/>
          </a:xfrm>
          <a:prstGeom prst="rect">
            <a:avLst/>
          </a:prstGeom>
          <a:noFill/>
        </p:spPr>
        <p:txBody>
          <a:bodyPr wrap="square" rtlCol="0">
            <a:spAutoFit/>
          </a:bodyPr>
          <a:lstStyle/>
          <a:p>
            <a:pPr>
              <a:lnSpc>
                <a:spcPct val="150000"/>
              </a:lnSpc>
            </a:pPr>
            <a:r>
              <a:rPr lang="en-US" altLang="zh-CN" dirty="0" err="1">
                <a:solidFill>
                  <a:schemeClr val="tx2"/>
                </a:solidFill>
                <a:latin typeface="+mn-ea"/>
              </a:rPr>
              <a:t>Ghidra</a:t>
            </a:r>
            <a:r>
              <a:rPr lang="en-US" altLang="zh-CN" dirty="0">
                <a:solidFill>
                  <a:schemeClr val="tx2"/>
                </a:solidFill>
                <a:latin typeface="+mn-ea"/>
              </a:rPr>
              <a:t> Java Script</a:t>
            </a:r>
            <a:r>
              <a:rPr lang="zh-CN" altLang="en-US" dirty="0">
                <a:solidFill>
                  <a:schemeClr val="tx2"/>
                </a:solidFill>
                <a:latin typeface="+mn-ea"/>
              </a:rPr>
              <a:t> 需要定义一个 </a:t>
            </a:r>
            <a:r>
              <a:rPr lang="en-US" altLang="zh-CN" dirty="0">
                <a:solidFill>
                  <a:schemeClr val="tx2"/>
                </a:solidFill>
                <a:latin typeface="+mn-ea"/>
              </a:rPr>
              <a:t>Java </a:t>
            </a:r>
            <a:r>
              <a:rPr lang="zh-CN" altLang="en-US" dirty="0">
                <a:solidFill>
                  <a:schemeClr val="tx2"/>
                </a:solidFill>
                <a:latin typeface="+mn-ea"/>
              </a:rPr>
              <a:t>主类，并继承 </a:t>
            </a:r>
            <a:r>
              <a:rPr lang="en-US" altLang="zh-CN" dirty="0" err="1">
                <a:solidFill>
                  <a:schemeClr val="tx2"/>
                </a:solidFill>
                <a:latin typeface="+mn-ea"/>
              </a:rPr>
              <a:t>GhidraScript</a:t>
            </a:r>
            <a:r>
              <a:rPr lang="en-US" altLang="zh-CN" dirty="0">
                <a:solidFill>
                  <a:schemeClr val="tx2"/>
                </a:solidFill>
                <a:latin typeface="+mn-ea"/>
              </a:rPr>
              <a:t> </a:t>
            </a:r>
            <a:r>
              <a:rPr lang="zh-CN" altLang="en-US" dirty="0">
                <a:solidFill>
                  <a:schemeClr val="tx2"/>
                </a:solidFill>
                <a:latin typeface="+mn-ea"/>
              </a:rPr>
              <a:t>或 </a:t>
            </a:r>
            <a:r>
              <a:rPr lang="en-US" altLang="zh-CN" dirty="0" err="1">
                <a:solidFill>
                  <a:schemeClr val="tx2"/>
                </a:solidFill>
                <a:latin typeface="+mn-ea"/>
              </a:rPr>
              <a:t>HeadlessScript</a:t>
            </a:r>
            <a:r>
              <a:rPr lang="en-US" altLang="zh-CN" dirty="0">
                <a:solidFill>
                  <a:schemeClr val="tx2"/>
                </a:solidFill>
                <a:latin typeface="+mn-ea"/>
              </a:rPr>
              <a:t> </a:t>
            </a:r>
            <a:r>
              <a:rPr lang="zh-CN" altLang="en-US" dirty="0">
                <a:solidFill>
                  <a:schemeClr val="tx2"/>
                </a:solidFill>
                <a:latin typeface="+mn-ea"/>
              </a:rPr>
              <a:t>类。</a:t>
            </a:r>
            <a:endParaRPr lang="en-US" altLang="zh-CN" dirty="0">
              <a:solidFill>
                <a:schemeClr val="tx2"/>
              </a:solidFill>
              <a:latin typeface="+mn-ea"/>
            </a:endParaRPr>
          </a:p>
          <a:p>
            <a:pPr>
              <a:lnSpc>
                <a:spcPct val="150000"/>
              </a:lnSpc>
            </a:pPr>
            <a:r>
              <a:rPr lang="en-US" altLang="zh-CN" dirty="0" err="1">
                <a:solidFill>
                  <a:schemeClr val="tx2"/>
                </a:solidFill>
                <a:latin typeface="+mn-ea"/>
              </a:rPr>
              <a:t>HeadlessScript</a:t>
            </a:r>
            <a:r>
              <a:rPr lang="en-US" altLang="zh-CN" dirty="0">
                <a:solidFill>
                  <a:schemeClr val="tx2"/>
                </a:solidFill>
                <a:latin typeface="+mn-ea"/>
              </a:rPr>
              <a:t> </a:t>
            </a:r>
            <a:r>
              <a:rPr lang="zh-CN" altLang="en-US" dirty="0">
                <a:solidFill>
                  <a:schemeClr val="tx2"/>
                </a:solidFill>
                <a:latin typeface="+mn-ea"/>
              </a:rPr>
              <a:t>用于 </a:t>
            </a:r>
            <a:r>
              <a:rPr lang="en-US" altLang="zh-CN" dirty="0" err="1">
                <a:solidFill>
                  <a:schemeClr val="accent1"/>
                </a:solidFill>
                <a:latin typeface="+mn-ea"/>
              </a:rPr>
              <a:t>Ghidra</a:t>
            </a:r>
            <a:r>
              <a:rPr lang="en-US" altLang="zh-CN" dirty="0">
                <a:solidFill>
                  <a:schemeClr val="accent1"/>
                </a:solidFill>
                <a:latin typeface="+mn-ea"/>
              </a:rPr>
              <a:t> Headless</a:t>
            </a:r>
            <a:r>
              <a:rPr lang="en-US" altLang="zh-CN" dirty="0">
                <a:solidFill>
                  <a:schemeClr val="tx2"/>
                </a:solidFill>
                <a:latin typeface="+mn-ea"/>
              </a:rPr>
              <a:t> </a:t>
            </a:r>
            <a:r>
              <a:rPr lang="zh-CN" altLang="en-US" dirty="0">
                <a:solidFill>
                  <a:schemeClr val="tx2"/>
                </a:solidFill>
                <a:latin typeface="+mn-ea"/>
              </a:rPr>
              <a:t>模式。</a:t>
            </a:r>
            <a:r>
              <a:rPr lang="en-US" altLang="zh-CN" dirty="0" err="1">
                <a:solidFill>
                  <a:schemeClr val="tx2"/>
                </a:solidFill>
                <a:latin typeface="+mn-ea"/>
              </a:rPr>
              <a:t>Ghidra</a:t>
            </a:r>
            <a:r>
              <a:rPr lang="en-US" altLang="zh-CN" dirty="0">
                <a:solidFill>
                  <a:schemeClr val="tx2"/>
                </a:solidFill>
                <a:latin typeface="+mn-ea"/>
              </a:rPr>
              <a:t> </a:t>
            </a:r>
            <a:r>
              <a:rPr lang="zh-CN" altLang="en-US" dirty="0">
                <a:solidFill>
                  <a:schemeClr val="tx2"/>
                </a:solidFill>
                <a:latin typeface="+mn-ea"/>
              </a:rPr>
              <a:t>除可使用 </a:t>
            </a:r>
            <a:r>
              <a:rPr lang="en-US" altLang="zh-CN" dirty="0">
                <a:solidFill>
                  <a:schemeClr val="tx2"/>
                </a:solidFill>
                <a:latin typeface="+mn-ea"/>
              </a:rPr>
              <a:t>GUI </a:t>
            </a:r>
            <a:r>
              <a:rPr lang="zh-CN" altLang="en-US" dirty="0">
                <a:solidFill>
                  <a:schemeClr val="tx2"/>
                </a:solidFill>
                <a:latin typeface="+mn-ea"/>
              </a:rPr>
              <a:t>完成分析外，还可通过命令行形式输入要分析的文件，并通过脚本文件获取数据输出。</a:t>
            </a:r>
            <a:endParaRPr lang="en-US" altLang="zh-CN" dirty="0">
              <a:solidFill>
                <a:schemeClr val="tx2"/>
              </a:solidFill>
              <a:latin typeface="+mn-ea"/>
            </a:endParaRPr>
          </a:p>
          <a:p>
            <a:pPr>
              <a:lnSpc>
                <a:spcPct val="150000"/>
              </a:lnSpc>
            </a:pPr>
            <a:endParaRPr lang="en-US" altLang="zh-CN" dirty="0">
              <a:solidFill>
                <a:schemeClr val="tx2"/>
              </a:solidFill>
              <a:latin typeface="+mn-ea"/>
            </a:endParaRPr>
          </a:p>
          <a:p>
            <a:pPr>
              <a:lnSpc>
                <a:spcPct val="150000"/>
              </a:lnSpc>
            </a:pPr>
            <a:endParaRPr lang="en-US" altLang="zh-CN" dirty="0">
              <a:solidFill>
                <a:schemeClr val="tx2"/>
              </a:solidFill>
              <a:latin typeface="+mn-ea"/>
            </a:endParaRPr>
          </a:p>
        </p:txBody>
      </p:sp>
      <p:pic>
        <p:nvPicPr>
          <p:cNvPr id="9" name="Picture 35" descr="A toy animal on a train&#10;&#10;Description automatically generated"/>
          <p:cNvPicPr>
            <a:picLocks noChangeAspect="1"/>
          </p:cNvPicPr>
          <p:nvPr/>
        </p:nvPicPr>
        <p:blipFill rotWithShape="1">
          <a:blip r:embed="rId1" cstate="hqprint">
            <a:extLst>
              <a:ext uri="{BEBA8EAE-BF5A-486C-A8C5-ECC9F3942E4B}">
                <a14:imgProps xmlns:a14="http://schemas.microsoft.com/office/drawing/2010/main">
                  <a14:imgLayer r:embed="rId2">
                    <a14:imgEffect>
                      <a14:backgroundRemoval t="10000" b="90000" l="0" r="100000">
                        <a14:foregroundMark x1="42491" y1="62037" x2="43515" y2="59074"/>
                        <a14:foregroundMark x1="56143" y1="21111" x2="57850" y2="30370"/>
                        <a14:foregroundMark x1="73038" y1="41389" x2="67662" y2="46296"/>
                        <a14:foregroundMark x1="79693" y1="34074" x2="77645" y2="36111"/>
                        <a14:foregroundMark x1="61775" y1="27222" x2="60922" y2="28704"/>
                        <a14:foregroundMark x1="85239" y1="40000" x2="79010" y2="46574"/>
                        <a14:foregroundMark x1="22099" y1="64259" x2="29181" y2="69907"/>
                        <a14:backgroundMark x1="23891" y1="59074" x2="15614" y2="55370"/>
                        <a14:backgroundMark x1="15614" y1="55370" x2="5461" y2="57130"/>
                        <a14:backgroundMark x1="5461" y1="57130" x2="2389" y2="63333"/>
                        <a14:backgroundMark x1="2389" y1="63333" x2="2389" y2="63889"/>
                        <a14:backgroundMark x1="74403" y1="36667" x2="73549" y2="34074"/>
                        <a14:backgroundMark x1="51024" y1="36481" x2="40529" y2="31574"/>
                        <a14:backgroundMark x1="40529" y1="31574" x2="31741" y2="38981"/>
                        <a14:backgroundMark x1="31741" y1="38981" x2="31058" y2="40185"/>
                        <a14:backgroundMark x1="74915" y1="35556" x2="74061" y2="31667"/>
                        <a14:backgroundMark x1="6911" y1="72685" x2="256" y2="79907"/>
                        <a14:backgroundMark x1="95478" y1="39815" x2="99488" y2="54907"/>
                        <a14:backgroundMark x1="99488" y1="54907" x2="99317" y2="56296"/>
                        <a14:backgroundMark x1="95648" y1="45370" x2="95648" y2="45833"/>
                        <a14:backgroundMark x1="95478" y1="38519" x2="96246" y2="40833"/>
                      </a14:backgroundRemoval>
                    </a14:imgEffect>
                  </a14:imgLayer>
                </a14:imgProps>
              </a:ext>
              <a:ext uri="{28A0092B-C50C-407E-A947-70E740481C1C}">
                <a14:useLocalDpi xmlns:a14="http://schemas.microsoft.com/office/drawing/2010/main" val="0"/>
              </a:ext>
            </a:extLst>
          </a:blip>
          <a:srcRect/>
          <a:stretch>
            <a:fillRect/>
          </a:stretch>
        </p:blipFill>
        <p:spPr>
          <a:xfrm>
            <a:off x="10507531" y="5448300"/>
            <a:ext cx="1607892" cy="1481675"/>
          </a:xfrm>
          <a:prstGeom prst="rect">
            <a:avLst/>
          </a:prstGeom>
        </p:spPr>
      </p:pic>
      <p:grpSp>
        <p:nvGrpSpPr>
          <p:cNvPr id="5" name="组合 4"/>
          <p:cNvGrpSpPr/>
          <p:nvPr/>
        </p:nvGrpSpPr>
        <p:grpSpPr>
          <a:xfrm>
            <a:off x="4016375" y="3467100"/>
            <a:ext cx="4044950" cy="2318783"/>
            <a:chOff x="4016375" y="3467100"/>
            <a:chExt cx="4044950" cy="2318783"/>
          </a:xfrm>
        </p:grpSpPr>
        <p:sp>
          <p:nvSpPr>
            <p:cNvPr id="10" name="Rectangle 1"/>
            <p:cNvSpPr>
              <a:spLocks noChangeArrowheads="1"/>
            </p:cNvSpPr>
            <p:nvPr/>
          </p:nvSpPr>
          <p:spPr bwMode="auto">
            <a:xfrm>
              <a:off x="4016375" y="4107548"/>
              <a:ext cx="4044950" cy="1678335"/>
            </a:xfrm>
            <a:prstGeom prst="roundRect">
              <a:avLst>
                <a:gd name="adj" fmla="val 6468"/>
              </a:avLst>
            </a:prstGeom>
            <a:solidFill>
              <a:srgbClr val="1E1F22"/>
            </a:solidFill>
            <a:ln>
              <a:noFill/>
            </a:ln>
            <a:effectLst>
              <a:glow rad="228600">
                <a:schemeClr val="accent3">
                  <a:satMod val="175000"/>
                  <a:alpha val="40000"/>
                </a:schemeClr>
              </a:glow>
            </a:effectLst>
            <a:scene3d>
              <a:camera prst="orthographicFront"/>
              <a:lightRig rig="threePt" dir="t"/>
            </a:scene3d>
            <a:sp3d>
              <a:bevelT/>
            </a:sp3d>
            <a:extLst>
              <a:ext uri="{91240B29-F687-4F45-9708-019B960494DF}">
                <a14:hiddenLine xmlns:a14="http://schemas.microsoft.com/office/drawing/2010/main" w="9525">
                  <a:solidFill>
                    <a:schemeClr val="tx1"/>
                  </a:solidFill>
                  <a:miter lim="800000"/>
                  <a:headEnd/>
                  <a:tailEnd/>
                </a14:hiddenLine>
              </a:ext>
            </a:extLst>
          </p:spPr>
          <p:txBody>
            <a:bodyPr vert="horz" wrap="square" lIns="91440" tIns="45720" rIns="91440" bIns="45720" numCol="1" anchor="ctr" anchorCtr="0" compatLnSpc="1">
              <a:spAutoFit/>
            </a:bodyPr>
            <a:lstStyle/>
            <a:p>
              <a:pPr marL="0" marR="0" lvl="0" indent="0" algn="l" defTabSz="914400" rtl="0" eaLnBrk="0" fontAlgn="base" latinLnBrk="0" hangingPunct="0">
                <a:lnSpc>
                  <a:spcPct val="100000"/>
                </a:lnSpc>
                <a:spcBef>
                  <a:spcPct val="0"/>
                </a:spcBef>
                <a:spcAft>
                  <a:spcPct val="0"/>
                </a:spcAft>
                <a:buClrTx/>
                <a:buSzTx/>
                <a:buFontTx/>
                <a:buNone/>
              </a:pPr>
              <a:r>
                <a:rPr kumimoji="0" lang="zh-CN" altLang="zh-CN" sz="900" b="0" i="0" u="none" strike="noStrike" cap="none" normalizeH="0" baseline="0" dirty="0">
                  <a:ln>
                    <a:noFill/>
                  </a:ln>
                  <a:solidFill>
                    <a:srgbClr val="CF8E6D"/>
                  </a:solidFill>
                  <a:effectLst/>
                  <a:latin typeface="Pointfree" panose="02000503000000000000" pitchFamily="1" charset="0"/>
                </a:rPr>
                <a:t>import </a:t>
              </a:r>
              <a:r>
                <a:rPr kumimoji="0" lang="zh-CN" altLang="zh-CN" sz="900" b="0" i="0" u="none" strike="noStrike" cap="none" normalizeH="0" baseline="0" dirty="0">
                  <a:ln>
                    <a:noFill/>
                  </a:ln>
                  <a:solidFill>
                    <a:srgbClr val="BCBEC4"/>
                  </a:solidFill>
                  <a:effectLst/>
                  <a:latin typeface="Pointfree" panose="02000503000000000000" pitchFamily="1" charset="0"/>
                </a:rPr>
                <a:t>ghidra.app.script.GhidraScript;</a:t>
              </a:r>
              <a:br>
                <a:rPr kumimoji="0" lang="zh-CN" altLang="zh-CN" sz="900" b="0" i="0" u="none" strike="noStrike" cap="none" normalizeH="0" baseline="0" dirty="0">
                  <a:ln>
                    <a:noFill/>
                  </a:ln>
                  <a:solidFill>
                    <a:srgbClr val="BCBEC4"/>
                  </a:solidFill>
                  <a:effectLst/>
                  <a:latin typeface="Pointfree" panose="02000503000000000000" pitchFamily="1" charset="0"/>
                </a:rPr>
              </a:br>
              <a:br>
                <a:rPr kumimoji="0" lang="zh-CN" altLang="zh-CN" sz="900" b="0" i="0" u="none" strike="noStrike" cap="none" normalizeH="0" baseline="0" dirty="0">
                  <a:ln>
                    <a:noFill/>
                  </a:ln>
                  <a:solidFill>
                    <a:srgbClr val="BCBEC4"/>
                  </a:solidFill>
                  <a:effectLst/>
                  <a:latin typeface="Pointfree" panose="02000503000000000000" pitchFamily="1" charset="0"/>
                </a:rPr>
              </a:br>
              <a:r>
                <a:rPr kumimoji="0" lang="zh-CN" altLang="zh-CN" sz="900" b="0" i="0" u="none" strike="noStrike" cap="none" normalizeH="0" baseline="0" dirty="0">
                  <a:ln>
                    <a:noFill/>
                  </a:ln>
                  <a:solidFill>
                    <a:srgbClr val="CF8E6D"/>
                  </a:solidFill>
                  <a:effectLst/>
                  <a:latin typeface="Pointfree" panose="02000503000000000000" pitchFamily="1" charset="0"/>
                </a:rPr>
                <a:t>public class </a:t>
              </a:r>
              <a:r>
                <a:rPr kumimoji="0" lang="en-US" altLang="zh-CN" sz="900" b="0" i="0" u="none" strike="noStrike" cap="none" normalizeH="0" baseline="0" dirty="0" err="1">
                  <a:ln>
                    <a:noFill/>
                  </a:ln>
                  <a:solidFill>
                    <a:srgbClr val="BCBEC4"/>
                  </a:solidFill>
                  <a:effectLst/>
                  <a:latin typeface="Pointfree" panose="02000503000000000000" pitchFamily="1" charset="0"/>
                </a:rPr>
                <a:t>YourScript</a:t>
              </a:r>
              <a:r>
                <a:rPr kumimoji="0" lang="zh-CN" altLang="zh-CN" sz="900" b="0" i="0" u="none" strike="noStrike" cap="none" normalizeH="0" baseline="0" dirty="0">
                  <a:ln>
                    <a:noFill/>
                  </a:ln>
                  <a:solidFill>
                    <a:srgbClr val="BCBEC4"/>
                  </a:solidFill>
                  <a:effectLst/>
                  <a:latin typeface="Pointfree" panose="02000503000000000000" pitchFamily="1" charset="0"/>
                </a:rPr>
                <a:t> </a:t>
              </a:r>
              <a:r>
                <a:rPr kumimoji="0" lang="zh-CN" altLang="zh-CN" sz="900" b="0" i="0" u="none" strike="noStrike" cap="none" normalizeH="0" baseline="0" dirty="0">
                  <a:ln>
                    <a:noFill/>
                  </a:ln>
                  <a:solidFill>
                    <a:srgbClr val="CF8E6D"/>
                  </a:solidFill>
                  <a:effectLst/>
                  <a:latin typeface="Pointfree" panose="02000503000000000000" pitchFamily="1" charset="0"/>
                </a:rPr>
                <a:t>extends </a:t>
              </a:r>
              <a:r>
                <a:rPr kumimoji="0" lang="zh-CN" altLang="zh-CN" sz="900" b="0" i="0" u="none" strike="noStrike" cap="none" normalizeH="0" baseline="0" dirty="0">
                  <a:ln>
                    <a:noFill/>
                  </a:ln>
                  <a:solidFill>
                    <a:srgbClr val="BCBEC4"/>
                  </a:solidFill>
                  <a:effectLst/>
                  <a:latin typeface="Pointfree" panose="02000503000000000000" pitchFamily="1" charset="0"/>
                </a:rPr>
                <a:t>GhidraScript {</a:t>
              </a:r>
              <a:br>
                <a:rPr kumimoji="0" lang="zh-CN" altLang="zh-CN" sz="900" b="0" i="0" u="none" strike="noStrike" cap="none" normalizeH="0" baseline="0" dirty="0">
                  <a:ln>
                    <a:noFill/>
                  </a:ln>
                  <a:solidFill>
                    <a:srgbClr val="BCBEC4"/>
                  </a:solidFill>
                  <a:effectLst/>
                  <a:latin typeface="Pointfree" panose="02000503000000000000" pitchFamily="1" charset="0"/>
                </a:rPr>
              </a:br>
              <a:br>
                <a:rPr kumimoji="0" lang="zh-CN" altLang="zh-CN" sz="900" b="0" i="0" u="none" strike="noStrike" cap="none" normalizeH="0" baseline="0" dirty="0">
                  <a:ln>
                    <a:noFill/>
                  </a:ln>
                  <a:solidFill>
                    <a:srgbClr val="BCBEC4"/>
                  </a:solidFill>
                  <a:effectLst/>
                  <a:latin typeface="Pointfree" panose="02000503000000000000" pitchFamily="1" charset="0"/>
                </a:rPr>
              </a:br>
              <a:r>
                <a:rPr kumimoji="0" lang="zh-CN" altLang="zh-CN" sz="900" b="0" i="0" u="none" strike="noStrike" cap="none" normalizeH="0" baseline="0" dirty="0">
                  <a:ln>
                    <a:noFill/>
                  </a:ln>
                  <a:solidFill>
                    <a:srgbClr val="BCBEC4"/>
                  </a:solidFill>
                  <a:effectLst/>
                  <a:latin typeface="Pointfree" panose="02000503000000000000" pitchFamily="1" charset="0"/>
                </a:rPr>
                <a:t>    </a:t>
              </a:r>
              <a:r>
                <a:rPr kumimoji="0" lang="zh-CN" altLang="zh-CN" sz="900" b="0" i="0" u="none" strike="noStrike" cap="none" normalizeH="0" baseline="0" dirty="0">
                  <a:ln>
                    <a:noFill/>
                  </a:ln>
                  <a:solidFill>
                    <a:srgbClr val="B3AE60"/>
                  </a:solidFill>
                  <a:effectLst/>
                  <a:latin typeface="Pointfree" panose="02000503000000000000" pitchFamily="1" charset="0"/>
                </a:rPr>
                <a:t>@Override</a:t>
              </a:r>
              <a:br>
                <a:rPr kumimoji="0" lang="zh-CN" altLang="zh-CN" sz="900" b="0" i="0" u="none" strike="noStrike" cap="none" normalizeH="0" baseline="0" dirty="0">
                  <a:ln>
                    <a:noFill/>
                  </a:ln>
                  <a:solidFill>
                    <a:srgbClr val="B3AE60"/>
                  </a:solidFill>
                  <a:effectLst/>
                  <a:latin typeface="Pointfree" panose="02000503000000000000" pitchFamily="1" charset="0"/>
                </a:rPr>
              </a:br>
              <a:r>
                <a:rPr kumimoji="0" lang="zh-CN" altLang="zh-CN" sz="900" b="0" i="0" u="none" strike="noStrike" cap="none" normalizeH="0" baseline="0" dirty="0">
                  <a:ln>
                    <a:noFill/>
                  </a:ln>
                  <a:solidFill>
                    <a:srgbClr val="B3AE60"/>
                  </a:solidFill>
                  <a:effectLst/>
                  <a:latin typeface="Pointfree" panose="02000503000000000000" pitchFamily="1" charset="0"/>
                </a:rPr>
                <a:t>    </a:t>
              </a:r>
              <a:r>
                <a:rPr kumimoji="0" lang="zh-CN" altLang="zh-CN" sz="900" b="0" i="0" u="none" strike="noStrike" cap="none" normalizeH="0" baseline="0" dirty="0">
                  <a:ln>
                    <a:noFill/>
                  </a:ln>
                  <a:solidFill>
                    <a:srgbClr val="CF8E6D"/>
                  </a:solidFill>
                  <a:effectLst/>
                  <a:latin typeface="Pointfree" panose="02000503000000000000" pitchFamily="1" charset="0"/>
                </a:rPr>
                <a:t>protected void </a:t>
              </a:r>
              <a:r>
                <a:rPr kumimoji="0" lang="zh-CN" altLang="zh-CN" sz="900" b="0" i="0" u="none" strike="noStrike" cap="none" normalizeH="0" baseline="0" dirty="0">
                  <a:ln>
                    <a:noFill/>
                  </a:ln>
                  <a:solidFill>
                    <a:srgbClr val="56A8F5"/>
                  </a:solidFill>
                  <a:effectLst/>
                  <a:latin typeface="Pointfree" panose="02000503000000000000" pitchFamily="1" charset="0"/>
                </a:rPr>
                <a:t>run</a:t>
              </a:r>
              <a:r>
                <a:rPr kumimoji="0" lang="zh-CN" altLang="zh-CN" sz="900" b="0" i="0" u="none" strike="noStrike" cap="none" normalizeH="0" baseline="0" dirty="0">
                  <a:ln>
                    <a:noFill/>
                  </a:ln>
                  <a:solidFill>
                    <a:srgbClr val="BCBEC4"/>
                  </a:solidFill>
                  <a:effectLst/>
                  <a:latin typeface="Pointfree" panose="02000503000000000000" pitchFamily="1" charset="0"/>
                </a:rPr>
                <a:t>() </a:t>
              </a:r>
              <a:r>
                <a:rPr kumimoji="0" lang="zh-CN" altLang="zh-CN" sz="900" b="0" i="0" u="none" strike="noStrike" cap="none" normalizeH="0" baseline="0" dirty="0">
                  <a:ln>
                    <a:noFill/>
                  </a:ln>
                  <a:solidFill>
                    <a:srgbClr val="CF8E6D"/>
                  </a:solidFill>
                  <a:effectLst/>
                  <a:latin typeface="Pointfree" panose="02000503000000000000" pitchFamily="1" charset="0"/>
                </a:rPr>
                <a:t>throws </a:t>
              </a:r>
              <a:r>
                <a:rPr kumimoji="0" lang="zh-CN" altLang="zh-CN" sz="900" b="0" i="0" u="none" strike="noStrike" cap="none" normalizeH="0" baseline="0" dirty="0">
                  <a:ln>
                    <a:noFill/>
                  </a:ln>
                  <a:solidFill>
                    <a:srgbClr val="BCBEC4"/>
                  </a:solidFill>
                  <a:effectLst/>
                  <a:latin typeface="Pointfree" panose="02000503000000000000" pitchFamily="1" charset="0"/>
                </a:rPr>
                <a:t>Exception {</a:t>
              </a:r>
              <a:endParaRPr kumimoji="0" lang="en-US" altLang="zh-CN" sz="900" b="0" i="0" u="none" strike="noStrike" cap="none" normalizeH="0" baseline="0" dirty="0">
                <a:ln>
                  <a:noFill/>
                </a:ln>
                <a:solidFill>
                  <a:srgbClr val="BCBEC4"/>
                </a:solidFill>
                <a:effectLst/>
                <a:latin typeface="Pointfree" panose="02000503000000000000" pitchFamily="1" charset="0"/>
              </a:endParaRPr>
            </a:p>
            <a:p>
              <a:pPr marL="0" marR="0" lvl="0" indent="0" algn="l" defTabSz="914400" rtl="0" eaLnBrk="0" fontAlgn="base" latinLnBrk="0" hangingPunct="0">
                <a:lnSpc>
                  <a:spcPct val="100000"/>
                </a:lnSpc>
                <a:spcBef>
                  <a:spcPct val="0"/>
                </a:spcBef>
                <a:spcAft>
                  <a:spcPct val="0"/>
                </a:spcAft>
                <a:buClrTx/>
                <a:buSzTx/>
                <a:buFontTx/>
                <a:buNone/>
              </a:pPr>
              <a:r>
                <a:rPr kumimoji="0" lang="en-US" altLang="zh-CN" sz="900" b="0" i="0" u="none" strike="noStrike" cap="none" normalizeH="0" baseline="0" dirty="0">
                  <a:ln>
                    <a:noFill/>
                  </a:ln>
                  <a:solidFill>
                    <a:srgbClr val="BCBEC4"/>
                  </a:solidFill>
                  <a:effectLst/>
                  <a:latin typeface="Pointfree" panose="02000503000000000000" pitchFamily="1" charset="0"/>
                </a:rPr>
                <a:t>        // Input your code here</a:t>
              </a:r>
              <a:endParaRPr kumimoji="0" lang="en-US" altLang="zh-CN" sz="900" b="0" i="0" u="none" strike="noStrike" cap="none" normalizeH="0" baseline="0" dirty="0">
                <a:ln>
                  <a:noFill/>
                </a:ln>
                <a:solidFill>
                  <a:srgbClr val="BCBEC4"/>
                </a:solidFill>
                <a:effectLst/>
                <a:latin typeface="Pointfree" panose="02000503000000000000" pitchFamily="1" charset="0"/>
              </a:endParaRPr>
            </a:p>
            <a:p>
              <a:pPr marL="0" marR="0" lvl="0" indent="0" algn="l" defTabSz="914400" rtl="0" eaLnBrk="0" fontAlgn="base" latinLnBrk="0" hangingPunct="0">
                <a:lnSpc>
                  <a:spcPct val="100000"/>
                </a:lnSpc>
                <a:spcBef>
                  <a:spcPct val="0"/>
                </a:spcBef>
                <a:spcAft>
                  <a:spcPct val="0"/>
                </a:spcAft>
                <a:buClrTx/>
                <a:buSzTx/>
                <a:buFontTx/>
                <a:buNone/>
              </a:pPr>
              <a:r>
                <a:rPr lang="en-US" altLang="zh-CN" sz="900" dirty="0">
                  <a:solidFill>
                    <a:srgbClr val="BCBEC4"/>
                  </a:solidFill>
                  <a:latin typeface="Pointfree" panose="02000503000000000000" pitchFamily="1" charset="0"/>
                </a:rPr>
                <a:t>    }</a:t>
              </a:r>
              <a:endParaRPr lang="en-US" altLang="zh-CN" sz="900" dirty="0">
                <a:solidFill>
                  <a:srgbClr val="BCBEC4"/>
                </a:solidFill>
                <a:latin typeface="Pointfree" panose="02000503000000000000" pitchFamily="1" charset="0"/>
              </a:endParaRPr>
            </a:p>
            <a:p>
              <a:pPr marL="0" marR="0" lvl="0" indent="0" algn="l" defTabSz="914400" rtl="0" eaLnBrk="0" fontAlgn="base" latinLnBrk="0" hangingPunct="0">
                <a:lnSpc>
                  <a:spcPct val="100000"/>
                </a:lnSpc>
                <a:spcBef>
                  <a:spcPct val="0"/>
                </a:spcBef>
                <a:spcAft>
                  <a:spcPct val="0"/>
                </a:spcAft>
                <a:buClrTx/>
                <a:buSzTx/>
                <a:buFontTx/>
                <a:buNone/>
              </a:pPr>
              <a:endParaRPr kumimoji="0" lang="en-US" altLang="zh-CN" sz="900" b="0" i="0" u="none" strike="noStrike" cap="none" normalizeH="0" baseline="0" dirty="0">
                <a:ln>
                  <a:noFill/>
                </a:ln>
                <a:solidFill>
                  <a:srgbClr val="BCBEC4"/>
                </a:solidFill>
                <a:effectLst/>
                <a:latin typeface="Pointfree" panose="02000503000000000000" pitchFamily="1" charset="0"/>
              </a:endParaRPr>
            </a:p>
            <a:p>
              <a:pPr marL="0" marR="0" lvl="0" indent="0" algn="l" defTabSz="914400" rtl="0" eaLnBrk="0" fontAlgn="base" latinLnBrk="0" hangingPunct="0">
                <a:lnSpc>
                  <a:spcPct val="100000"/>
                </a:lnSpc>
                <a:spcBef>
                  <a:spcPct val="0"/>
                </a:spcBef>
                <a:spcAft>
                  <a:spcPct val="0"/>
                </a:spcAft>
                <a:buClrTx/>
                <a:buSzTx/>
                <a:buFontTx/>
                <a:buNone/>
              </a:pPr>
              <a:r>
                <a:rPr lang="en-US" altLang="zh-CN" sz="900" dirty="0">
                  <a:solidFill>
                    <a:srgbClr val="BCBEC4"/>
                  </a:solidFill>
                  <a:latin typeface="Pointfree" panose="02000503000000000000" pitchFamily="1" charset="0"/>
                </a:rPr>
                <a:t>    // Other methods</a:t>
              </a:r>
              <a:endParaRPr kumimoji="0" lang="en-US" altLang="zh-CN" sz="900" b="0" i="0" u="none" strike="noStrike" cap="none" normalizeH="0" baseline="0" dirty="0">
                <a:ln>
                  <a:noFill/>
                </a:ln>
                <a:solidFill>
                  <a:srgbClr val="BCBEC4"/>
                </a:solidFill>
                <a:effectLst/>
                <a:latin typeface="Pointfree" panose="02000503000000000000" pitchFamily="1" charset="0"/>
              </a:endParaRPr>
            </a:p>
            <a:p>
              <a:pPr marL="0" marR="0" lvl="0" indent="0" algn="l" defTabSz="914400" rtl="0" eaLnBrk="0" fontAlgn="base" latinLnBrk="0" hangingPunct="0">
                <a:lnSpc>
                  <a:spcPct val="100000"/>
                </a:lnSpc>
                <a:spcBef>
                  <a:spcPct val="0"/>
                </a:spcBef>
                <a:spcAft>
                  <a:spcPct val="0"/>
                </a:spcAft>
                <a:buClrTx/>
                <a:buSzTx/>
                <a:buFontTx/>
                <a:buNone/>
              </a:pPr>
              <a:r>
                <a:rPr lang="en-US" altLang="zh-CN" sz="900" dirty="0">
                  <a:solidFill>
                    <a:srgbClr val="BCBEC4"/>
                  </a:solidFill>
                  <a:latin typeface="Pointfree" panose="02000503000000000000" pitchFamily="1" charset="0"/>
                </a:rPr>
                <a:t>}</a:t>
              </a:r>
              <a:endParaRPr kumimoji="0" lang="zh-CN" altLang="zh-CN" sz="1800" b="0" i="0" u="none" strike="noStrike" cap="none" normalizeH="0" baseline="0" dirty="0">
                <a:ln>
                  <a:noFill/>
                </a:ln>
                <a:solidFill>
                  <a:schemeClr val="tx1"/>
                </a:solidFill>
                <a:effectLst/>
                <a:latin typeface="Arial" panose="020B0604020202020204" pitchFamily="34" charset="0"/>
              </a:endParaRPr>
            </a:p>
          </p:txBody>
        </p:sp>
        <p:pic>
          <p:nvPicPr>
            <p:cNvPr id="11" name="Picture 9" descr="A close up of a dog&#10;&#10;Description automatically generated"/>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902449" y="3467100"/>
              <a:ext cx="1092017" cy="791105"/>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with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strips(downLeft)">
                                      <p:cBhvr>
                                        <p:cTn id="7" dur="500"/>
                                        <p:tgtEl>
                                          <p:spTgt spid="7">
                                            <p:txEl>
                                              <p:pRg st="0" end="0"/>
                                            </p:txEl>
                                          </p:spTgt>
                                        </p:tgtEl>
                                      </p:cBhvr>
                                    </p:animEffect>
                                  </p:childTnLst>
                                </p:cTn>
                              </p:par>
                              <p:par>
                                <p:cTn id="8" presetID="18" presetClass="entr" presetSubtype="12" fill="hold" nodeType="withEffect">
                                  <p:stCondLst>
                                    <p:cond delay="0"/>
                                  </p:stCondLst>
                                  <p:childTnLst>
                                    <p:set>
                                      <p:cBhvr>
                                        <p:cTn id="9" dur="1" fill="hold">
                                          <p:stCondLst>
                                            <p:cond delay="0"/>
                                          </p:stCondLst>
                                        </p:cTn>
                                        <p:tgtEl>
                                          <p:spTgt spid="7">
                                            <p:txEl>
                                              <p:pRg st="1" end="1"/>
                                            </p:txEl>
                                          </p:spTgt>
                                        </p:tgtEl>
                                        <p:attrNameLst>
                                          <p:attrName>style.visibility</p:attrName>
                                        </p:attrNameLst>
                                      </p:cBhvr>
                                      <p:to>
                                        <p:strVal val="visible"/>
                                      </p:to>
                                    </p:set>
                                    <p:animEffect transition="in" filter="strips(downLeft)">
                                      <p:cBhvr>
                                        <p:cTn id="10" dur="500"/>
                                        <p:tgtEl>
                                          <p:spTgt spid="7">
                                            <p:txEl>
                                              <p:pRg st="1" end="1"/>
                                            </p:txEl>
                                          </p:spTgt>
                                        </p:tgtEl>
                                      </p:cBhvr>
                                    </p:animEffect>
                                  </p:childTnLst>
                                </p:cTn>
                              </p:par>
                              <p:par>
                                <p:cTn id="11" presetID="18" presetClass="entr" presetSubtype="12" fill="hold"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strips(downLeft)">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txBox="1"/>
          <p:nvPr/>
        </p:nvSpPr>
        <p:spPr>
          <a:xfrm>
            <a:off x="669924" y="1"/>
            <a:ext cx="10850563" cy="1028699"/>
          </a:xfrm>
          <a:prstGeom prst="rect">
            <a:avLst/>
          </a:prstGeom>
        </p:spPr>
        <p:txBody>
          <a:bodyPr/>
          <a:lstStyle>
            <a:lvl1pPr algn="l" defTabSz="914400" rtl="0" eaLnBrk="1" latinLnBrk="0" hangingPunct="1">
              <a:lnSpc>
                <a:spcPct val="90000"/>
              </a:lnSpc>
              <a:spcBef>
                <a:spcPct val="0"/>
              </a:spcBef>
              <a:buNone/>
              <a:defRPr sz="2800" b="0" kern="1200">
                <a:solidFill>
                  <a:schemeClr val="bg1"/>
                </a:solidFill>
                <a:latin typeface="+mj-lt"/>
                <a:ea typeface="+mj-ea"/>
                <a:cs typeface="+mj-cs"/>
              </a:defRPr>
            </a:lvl1pPr>
          </a:lstStyle>
          <a:p>
            <a:endParaRPr lang="en-US" altLang="zh-CN" dirty="0"/>
          </a:p>
          <a:p>
            <a:r>
              <a:rPr lang="en-US" altLang="zh-CN" dirty="0"/>
              <a:t>E. </a:t>
            </a:r>
            <a:r>
              <a:rPr lang="en-US" altLang="zh-CN" dirty="0" err="1"/>
              <a:t>Ghidra</a:t>
            </a:r>
            <a:r>
              <a:rPr lang="en-US" altLang="zh-CN" dirty="0"/>
              <a:t> APIs —— </a:t>
            </a:r>
            <a:r>
              <a:rPr lang="en-US" altLang="zh-CN" dirty="0" err="1"/>
              <a:t>GhidraScript</a:t>
            </a:r>
            <a:r>
              <a:rPr lang="en-US" altLang="zh-CN" dirty="0"/>
              <a:t> </a:t>
            </a:r>
            <a:r>
              <a:rPr lang="zh-CN" altLang="en-US" dirty="0"/>
              <a:t>类</a:t>
            </a:r>
            <a:endParaRPr lang="zh-CN" altLang="en-US" dirty="0"/>
          </a:p>
        </p:txBody>
      </p:sp>
      <p:sp>
        <p:nvSpPr>
          <p:cNvPr id="6" name="文本框 5"/>
          <p:cNvSpPr txBox="1"/>
          <p:nvPr/>
        </p:nvSpPr>
        <p:spPr>
          <a:xfrm>
            <a:off x="669924" y="839496"/>
            <a:ext cx="3070226" cy="369332"/>
          </a:xfrm>
          <a:prstGeom prst="rect">
            <a:avLst/>
          </a:prstGeom>
          <a:noFill/>
        </p:spPr>
        <p:txBody>
          <a:bodyPr wrap="square" rtlCol="0">
            <a:spAutoFit/>
          </a:bodyPr>
          <a:lstStyle/>
          <a:p>
            <a:r>
              <a:rPr lang="en-US" altLang="zh-CN" dirty="0" err="1">
                <a:solidFill>
                  <a:schemeClr val="bg1"/>
                </a:solidFill>
                <a:latin typeface="+mn-ea"/>
              </a:rPr>
              <a:t>Ghidra</a:t>
            </a:r>
            <a:r>
              <a:rPr lang="en-US" altLang="zh-CN" dirty="0">
                <a:solidFill>
                  <a:schemeClr val="bg1"/>
                </a:solidFill>
                <a:latin typeface="+mn-ea"/>
              </a:rPr>
              <a:t> APIs</a:t>
            </a:r>
            <a:endParaRPr lang="zh-CN" altLang="en-US" dirty="0">
              <a:solidFill>
                <a:schemeClr val="bg1"/>
              </a:solidFill>
              <a:latin typeface="+mn-ea"/>
            </a:endParaRPr>
          </a:p>
        </p:txBody>
      </p:sp>
      <p:sp>
        <p:nvSpPr>
          <p:cNvPr id="7" name="文本框 6"/>
          <p:cNvSpPr txBox="1"/>
          <p:nvPr/>
        </p:nvSpPr>
        <p:spPr>
          <a:xfrm>
            <a:off x="1276350" y="1689100"/>
            <a:ext cx="9525000" cy="4614020"/>
          </a:xfrm>
          <a:prstGeom prst="rect">
            <a:avLst/>
          </a:prstGeom>
          <a:noFill/>
        </p:spPr>
        <p:txBody>
          <a:bodyPr wrap="square" rtlCol="0">
            <a:spAutoFit/>
          </a:bodyPr>
          <a:lstStyle/>
          <a:p>
            <a:pPr>
              <a:lnSpc>
                <a:spcPct val="150000"/>
              </a:lnSpc>
            </a:pPr>
            <a:r>
              <a:rPr lang="en-US" altLang="zh-CN" dirty="0">
                <a:solidFill>
                  <a:schemeClr val="accent2"/>
                </a:solidFill>
                <a:latin typeface="+mn-ea"/>
              </a:rPr>
              <a:t>Package</a:t>
            </a:r>
            <a:r>
              <a:rPr lang="zh-CN" altLang="en-US" dirty="0">
                <a:solidFill>
                  <a:schemeClr val="accent2"/>
                </a:solidFill>
                <a:latin typeface="+mn-ea"/>
              </a:rPr>
              <a:t>：</a:t>
            </a:r>
            <a:r>
              <a:rPr lang="en-US" altLang="zh-CN" dirty="0" err="1">
                <a:solidFill>
                  <a:schemeClr val="accent2"/>
                </a:solidFill>
                <a:latin typeface="+mn-ea"/>
              </a:rPr>
              <a:t>ghidra.app.script</a:t>
            </a:r>
            <a:endParaRPr lang="en-US" altLang="zh-CN" dirty="0">
              <a:solidFill>
                <a:schemeClr val="accent2"/>
              </a:solidFill>
              <a:latin typeface="+mn-ea"/>
            </a:endParaRPr>
          </a:p>
          <a:p>
            <a:pPr>
              <a:lnSpc>
                <a:spcPct val="150000"/>
              </a:lnSpc>
            </a:pPr>
            <a:endParaRPr lang="en-US" altLang="zh-CN" dirty="0">
              <a:solidFill>
                <a:schemeClr val="tx2"/>
              </a:solidFill>
              <a:latin typeface="+mn-ea"/>
            </a:endParaRPr>
          </a:p>
          <a:p>
            <a:pPr>
              <a:lnSpc>
                <a:spcPct val="150000"/>
              </a:lnSpc>
            </a:pPr>
            <a:r>
              <a:rPr lang="en-US" altLang="zh-CN" dirty="0" err="1">
                <a:solidFill>
                  <a:schemeClr val="tx2"/>
                </a:solidFill>
                <a:latin typeface="+mn-ea"/>
              </a:rPr>
              <a:t>Ghidra</a:t>
            </a:r>
            <a:r>
              <a:rPr lang="en-US" altLang="zh-CN" dirty="0">
                <a:solidFill>
                  <a:schemeClr val="tx2"/>
                </a:solidFill>
                <a:latin typeface="+mn-ea"/>
              </a:rPr>
              <a:t> Java Script</a:t>
            </a:r>
            <a:r>
              <a:rPr lang="zh-CN" altLang="en-US" dirty="0">
                <a:solidFill>
                  <a:schemeClr val="tx2"/>
                </a:solidFill>
                <a:latin typeface="+mn-ea"/>
              </a:rPr>
              <a:t> 的 </a:t>
            </a:r>
            <a:r>
              <a:rPr lang="en-US" altLang="zh-CN" dirty="0">
                <a:solidFill>
                  <a:schemeClr val="tx2"/>
                </a:solidFill>
                <a:latin typeface="+mn-ea"/>
              </a:rPr>
              <a:t>Java </a:t>
            </a:r>
            <a:r>
              <a:rPr lang="zh-CN" altLang="en-US" dirty="0">
                <a:solidFill>
                  <a:schemeClr val="tx2"/>
                </a:solidFill>
                <a:latin typeface="+mn-ea"/>
              </a:rPr>
              <a:t>主类继承 </a:t>
            </a:r>
            <a:r>
              <a:rPr lang="en-US" altLang="zh-CN" dirty="0" err="1">
                <a:solidFill>
                  <a:schemeClr val="tx2"/>
                </a:solidFill>
                <a:latin typeface="+mn-ea"/>
              </a:rPr>
              <a:t>GhidraScript</a:t>
            </a:r>
            <a:r>
              <a:rPr lang="zh-CN" altLang="en-US" dirty="0">
                <a:solidFill>
                  <a:schemeClr val="tx2"/>
                </a:solidFill>
                <a:latin typeface="+mn-ea"/>
              </a:rPr>
              <a:t> 后，在 </a:t>
            </a:r>
            <a:r>
              <a:rPr lang="en-US" altLang="zh-CN" dirty="0" err="1">
                <a:solidFill>
                  <a:schemeClr val="tx2"/>
                </a:solidFill>
                <a:latin typeface="+mn-ea"/>
              </a:rPr>
              <a:t>Ghidra</a:t>
            </a:r>
            <a:r>
              <a:rPr lang="en-US" altLang="zh-CN" dirty="0">
                <a:solidFill>
                  <a:schemeClr val="tx2"/>
                </a:solidFill>
                <a:latin typeface="+mn-ea"/>
              </a:rPr>
              <a:t> </a:t>
            </a:r>
            <a:r>
              <a:rPr lang="zh-CN" altLang="en-US" dirty="0">
                <a:solidFill>
                  <a:schemeClr val="tx2"/>
                </a:solidFill>
                <a:latin typeface="+mn-ea"/>
              </a:rPr>
              <a:t>执行脚本时将创建脚本主类的实例化对象，可使用 </a:t>
            </a:r>
            <a:r>
              <a:rPr lang="en-US" altLang="zh-CN" dirty="0" err="1">
                <a:solidFill>
                  <a:schemeClr val="tx2"/>
                </a:solidFill>
                <a:latin typeface="+mn-ea"/>
              </a:rPr>
              <a:t>GhidraScript</a:t>
            </a:r>
            <a:r>
              <a:rPr lang="zh-CN" altLang="en-US" dirty="0">
                <a:solidFill>
                  <a:schemeClr val="tx2"/>
                </a:solidFill>
                <a:latin typeface="+mn-ea"/>
              </a:rPr>
              <a:t> 的成员变量。</a:t>
            </a:r>
            <a:endParaRPr lang="en-US" altLang="zh-CN" dirty="0">
              <a:solidFill>
                <a:schemeClr val="tx2"/>
              </a:solidFill>
              <a:latin typeface="+mn-ea"/>
            </a:endParaRPr>
          </a:p>
          <a:p>
            <a:pPr>
              <a:lnSpc>
                <a:spcPct val="150000"/>
              </a:lnSpc>
            </a:pPr>
            <a:r>
              <a:rPr lang="en-US" altLang="zh-CN" dirty="0" err="1">
                <a:solidFill>
                  <a:schemeClr val="tx2"/>
                </a:solidFill>
                <a:latin typeface="+mn-ea"/>
              </a:rPr>
              <a:t>GhidraScript</a:t>
            </a:r>
            <a:r>
              <a:rPr lang="en-US" altLang="zh-CN" dirty="0">
                <a:solidFill>
                  <a:schemeClr val="tx2"/>
                </a:solidFill>
                <a:latin typeface="+mn-ea"/>
              </a:rPr>
              <a:t> </a:t>
            </a:r>
            <a:r>
              <a:rPr lang="zh-CN" altLang="en-US" dirty="0">
                <a:solidFill>
                  <a:schemeClr val="tx2"/>
                </a:solidFill>
                <a:latin typeface="+mn-ea"/>
              </a:rPr>
              <a:t>及其父类定义了大量与 </a:t>
            </a:r>
            <a:r>
              <a:rPr lang="en-US" altLang="zh-CN" dirty="0" err="1">
                <a:solidFill>
                  <a:schemeClr val="tx2"/>
                </a:solidFill>
                <a:latin typeface="+mn-ea"/>
              </a:rPr>
              <a:t>Ghidra</a:t>
            </a:r>
            <a:r>
              <a:rPr lang="en-US" altLang="zh-CN" dirty="0">
                <a:solidFill>
                  <a:schemeClr val="tx2"/>
                </a:solidFill>
                <a:latin typeface="+mn-ea"/>
              </a:rPr>
              <a:t> </a:t>
            </a:r>
            <a:r>
              <a:rPr lang="zh-CN" altLang="en-US" dirty="0">
                <a:solidFill>
                  <a:schemeClr val="tx2"/>
                </a:solidFill>
                <a:latin typeface="+mn-ea"/>
              </a:rPr>
              <a:t>首选项设置、项目管理等的属性与方法。</a:t>
            </a:r>
            <a:endParaRPr lang="en-US" altLang="zh-CN" dirty="0">
              <a:solidFill>
                <a:schemeClr val="tx2"/>
              </a:solidFill>
              <a:latin typeface="+mn-ea"/>
            </a:endParaRPr>
          </a:p>
          <a:p>
            <a:pPr>
              <a:lnSpc>
                <a:spcPct val="150000"/>
              </a:lnSpc>
            </a:pPr>
            <a:endParaRPr lang="en-US" altLang="zh-CN" dirty="0">
              <a:solidFill>
                <a:schemeClr val="tx2"/>
              </a:solidFill>
              <a:latin typeface="+mn-ea"/>
            </a:endParaRPr>
          </a:p>
          <a:p>
            <a:pPr>
              <a:lnSpc>
                <a:spcPct val="150000"/>
              </a:lnSpc>
            </a:pPr>
            <a:r>
              <a:rPr lang="en-US" altLang="zh-CN" dirty="0" err="1">
                <a:solidFill>
                  <a:srgbClr val="F58066"/>
                </a:solidFill>
                <a:latin typeface="+mn-ea"/>
              </a:rPr>
              <a:t>CurrentProgram</a:t>
            </a:r>
            <a:r>
              <a:rPr lang="zh-CN" altLang="en-US" dirty="0">
                <a:solidFill>
                  <a:schemeClr val="tx2"/>
                </a:solidFill>
                <a:latin typeface="+mn-ea"/>
              </a:rPr>
              <a:t>：当前正在分析的程序</a:t>
            </a:r>
            <a:endParaRPr lang="en-US" altLang="zh-CN" dirty="0">
              <a:solidFill>
                <a:schemeClr val="tx2"/>
              </a:solidFill>
              <a:latin typeface="+mn-ea"/>
            </a:endParaRPr>
          </a:p>
          <a:p>
            <a:pPr>
              <a:lnSpc>
                <a:spcPct val="150000"/>
              </a:lnSpc>
            </a:pPr>
            <a:r>
              <a:rPr lang="en-US" altLang="zh-CN" dirty="0" err="1">
                <a:solidFill>
                  <a:srgbClr val="F58066"/>
                </a:solidFill>
                <a:latin typeface="+mn-ea"/>
              </a:rPr>
              <a:t>CurrentAddress</a:t>
            </a:r>
            <a:r>
              <a:rPr lang="zh-CN" altLang="en-US" dirty="0">
                <a:solidFill>
                  <a:schemeClr val="tx2"/>
                </a:solidFill>
                <a:latin typeface="+mn-ea"/>
              </a:rPr>
              <a:t>：</a:t>
            </a:r>
            <a:r>
              <a:rPr lang="en-US" altLang="zh-CN" dirty="0">
                <a:solidFill>
                  <a:schemeClr val="tx2"/>
                </a:solidFill>
                <a:latin typeface="+mn-ea"/>
              </a:rPr>
              <a:t>Listing </a:t>
            </a:r>
            <a:r>
              <a:rPr lang="zh-CN" altLang="en-US" dirty="0">
                <a:solidFill>
                  <a:schemeClr val="tx2"/>
                </a:solidFill>
                <a:latin typeface="+mn-ea"/>
              </a:rPr>
              <a:t>界面中光标所处的程序地址</a:t>
            </a:r>
            <a:endParaRPr lang="en-US" altLang="zh-CN" dirty="0">
              <a:solidFill>
                <a:schemeClr val="tx2"/>
              </a:solidFill>
              <a:latin typeface="+mn-ea"/>
            </a:endParaRPr>
          </a:p>
          <a:p>
            <a:pPr>
              <a:lnSpc>
                <a:spcPct val="150000"/>
              </a:lnSpc>
            </a:pPr>
            <a:r>
              <a:rPr lang="en-US" altLang="zh-CN" dirty="0" err="1">
                <a:solidFill>
                  <a:schemeClr val="accent1"/>
                </a:solidFill>
                <a:latin typeface="+mn-ea"/>
              </a:rPr>
              <a:t>println</a:t>
            </a:r>
            <a:r>
              <a:rPr lang="en-US" altLang="zh-CN" dirty="0">
                <a:solidFill>
                  <a:schemeClr val="accent1"/>
                </a:solidFill>
                <a:latin typeface="+mn-ea"/>
              </a:rPr>
              <a:t>/</a:t>
            </a:r>
            <a:r>
              <a:rPr lang="en-US" altLang="zh-CN" dirty="0" err="1">
                <a:solidFill>
                  <a:schemeClr val="accent1"/>
                </a:solidFill>
                <a:latin typeface="+mn-ea"/>
              </a:rPr>
              <a:t>printf</a:t>
            </a:r>
            <a:r>
              <a:rPr lang="en-US" altLang="zh-CN" dirty="0">
                <a:solidFill>
                  <a:schemeClr val="accent1"/>
                </a:solidFill>
                <a:latin typeface="+mn-ea"/>
              </a:rPr>
              <a:t>/</a:t>
            </a:r>
            <a:r>
              <a:rPr lang="en-US" altLang="zh-CN" dirty="0" err="1">
                <a:solidFill>
                  <a:schemeClr val="accent1"/>
                </a:solidFill>
                <a:latin typeface="+mn-ea"/>
              </a:rPr>
              <a:t>printerr</a:t>
            </a:r>
            <a:r>
              <a:rPr lang="zh-CN" altLang="en-US" dirty="0">
                <a:solidFill>
                  <a:schemeClr val="tx2"/>
                </a:solidFill>
                <a:latin typeface="+mn-ea"/>
              </a:rPr>
              <a:t>：在</a:t>
            </a:r>
            <a:r>
              <a:rPr lang="en-US" altLang="zh-CN" dirty="0">
                <a:solidFill>
                  <a:schemeClr val="tx2"/>
                </a:solidFill>
                <a:latin typeface="+mn-ea"/>
              </a:rPr>
              <a:t> </a:t>
            </a:r>
            <a:r>
              <a:rPr lang="en-US" altLang="zh-CN" dirty="0" err="1">
                <a:solidFill>
                  <a:schemeClr val="tx2"/>
                </a:solidFill>
                <a:latin typeface="+mn-ea"/>
              </a:rPr>
              <a:t>Ghidra</a:t>
            </a:r>
            <a:r>
              <a:rPr lang="en-US" altLang="zh-CN" dirty="0">
                <a:solidFill>
                  <a:schemeClr val="tx2"/>
                </a:solidFill>
                <a:latin typeface="+mn-ea"/>
              </a:rPr>
              <a:t> Console </a:t>
            </a:r>
            <a:r>
              <a:rPr lang="zh-CN" altLang="en-US" dirty="0">
                <a:solidFill>
                  <a:schemeClr val="tx2"/>
                </a:solidFill>
                <a:latin typeface="+mn-ea"/>
              </a:rPr>
              <a:t>控制台界面输出内容（注意不要使用</a:t>
            </a:r>
            <a:r>
              <a:rPr lang="en-US" altLang="zh-CN" dirty="0" err="1">
                <a:solidFill>
                  <a:schemeClr val="tx2"/>
                </a:solidFill>
                <a:latin typeface="+mn-ea"/>
              </a:rPr>
              <a:t>System.out.printxx</a:t>
            </a:r>
            <a:r>
              <a:rPr lang="zh-CN" altLang="en-US" dirty="0">
                <a:solidFill>
                  <a:schemeClr val="tx2"/>
                </a:solidFill>
                <a:latin typeface="+mn-ea"/>
              </a:rPr>
              <a:t>）</a:t>
            </a:r>
            <a:endParaRPr lang="en-US" altLang="zh-CN" dirty="0">
              <a:solidFill>
                <a:schemeClr val="tx2"/>
              </a:solidFill>
              <a:latin typeface="+mn-ea"/>
            </a:endParaRPr>
          </a:p>
          <a:p>
            <a:pPr>
              <a:lnSpc>
                <a:spcPct val="150000"/>
              </a:lnSpc>
            </a:pPr>
            <a:r>
              <a:rPr lang="en-US" altLang="zh-CN" dirty="0" err="1">
                <a:solidFill>
                  <a:schemeClr val="accent1"/>
                </a:solidFill>
                <a:latin typeface="+mn-ea"/>
              </a:rPr>
              <a:t>toAddr</a:t>
            </a:r>
            <a:r>
              <a:rPr lang="en-US" altLang="zh-CN" dirty="0">
                <a:solidFill>
                  <a:schemeClr val="accent1"/>
                </a:solidFill>
                <a:latin typeface="+mn-ea"/>
              </a:rPr>
              <a:t>(long value)</a:t>
            </a:r>
            <a:endParaRPr lang="en-US" altLang="zh-CN" dirty="0">
              <a:solidFill>
                <a:schemeClr val="accent1"/>
              </a:solidFill>
              <a:latin typeface="+mn-ea"/>
            </a:endParaRPr>
          </a:p>
        </p:txBody>
      </p:sp>
      <p:pic>
        <p:nvPicPr>
          <p:cNvPr id="8" name="Picture 28" descr="A blue box with a round object on top&#10;&#10;Description automatically generated"/>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1188499" y="4132818"/>
            <a:ext cx="998738" cy="2725182"/>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withEffect">
                                  <p:stCondLst>
                                    <p:cond delay="0"/>
                                  </p:stCondLst>
                                  <p:childTnLst>
                                    <p:set>
                                      <p:cBhvr>
                                        <p:cTn id="6" dur="1" fill="hold">
                                          <p:stCondLst>
                                            <p:cond delay="0"/>
                                          </p:stCondLst>
                                        </p:cTn>
                                        <p:tgtEl>
                                          <p:spTgt spid="7">
                                            <p:txEl>
                                              <p:pRg st="2" end="2"/>
                                            </p:txEl>
                                          </p:spTgt>
                                        </p:tgtEl>
                                        <p:attrNameLst>
                                          <p:attrName>style.visibility</p:attrName>
                                        </p:attrNameLst>
                                      </p:cBhvr>
                                      <p:to>
                                        <p:strVal val="visible"/>
                                      </p:to>
                                    </p:set>
                                    <p:animEffect transition="in" filter="strips(downLeft)">
                                      <p:cBhvr>
                                        <p:cTn id="7" dur="500"/>
                                        <p:tgtEl>
                                          <p:spTgt spid="7">
                                            <p:txEl>
                                              <p:pRg st="2" end="2"/>
                                            </p:txEl>
                                          </p:spTgt>
                                        </p:tgtEl>
                                      </p:cBhvr>
                                    </p:animEffect>
                                  </p:childTnLst>
                                </p:cTn>
                              </p:par>
                              <p:par>
                                <p:cTn id="8" presetID="18" presetClass="entr" presetSubtype="12" fill="hold" nodeType="withEffect">
                                  <p:stCondLst>
                                    <p:cond delay="0"/>
                                  </p:stCondLst>
                                  <p:childTnLst>
                                    <p:set>
                                      <p:cBhvr>
                                        <p:cTn id="9" dur="1" fill="hold">
                                          <p:stCondLst>
                                            <p:cond delay="0"/>
                                          </p:stCondLst>
                                        </p:cTn>
                                        <p:tgtEl>
                                          <p:spTgt spid="7">
                                            <p:txEl>
                                              <p:pRg st="0" end="0"/>
                                            </p:txEl>
                                          </p:spTgt>
                                        </p:tgtEl>
                                        <p:attrNameLst>
                                          <p:attrName>style.visibility</p:attrName>
                                        </p:attrNameLst>
                                      </p:cBhvr>
                                      <p:to>
                                        <p:strVal val="visible"/>
                                      </p:to>
                                    </p:set>
                                    <p:animEffect transition="in" filter="strips(downLeft)">
                                      <p:cBhvr>
                                        <p:cTn id="10" dur="500"/>
                                        <p:tgtEl>
                                          <p:spTgt spid="7">
                                            <p:txEl>
                                              <p:pRg st="0" end="0"/>
                                            </p:txEl>
                                          </p:spTgt>
                                        </p:tgtEl>
                                      </p:cBhvr>
                                    </p:animEffect>
                                  </p:childTnLst>
                                </p:cTn>
                              </p:par>
                              <p:par>
                                <p:cTn id="11" presetID="18" presetClass="entr" presetSubtype="12" fill="hold" nodeType="withEffect">
                                  <p:stCondLst>
                                    <p:cond delay="0"/>
                                  </p:stCondLst>
                                  <p:childTnLst>
                                    <p:set>
                                      <p:cBhvr>
                                        <p:cTn id="12" dur="1" fill="hold">
                                          <p:stCondLst>
                                            <p:cond delay="0"/>
                                          </p:stCondLst>
                                        </p:cTn>
                                        <p:tgtEl>
                                          <p:spTgt spid="7">
                                            <p:txEl>
                                              <p:pRg st="3" end="3"/>
                                            </p:txEl>
                                          </p:spTgt>
                                        </p:tgtEl>
                                        <p:attrNameLst>
                                          <p:attrName>style.visibility</p:attrName>
                                        </p:attrNameLst>
                                      </p:cBhvr>
                                      <p:to>
                                        <p:strVal val="visible"/>
                                      </p:to>
                                    </p:set>
                                    <p:animEffect transition="in" filter="strips(downLeft)">
                                      <p:cBhvr>
                                        <p:cTn id="13" dur="500"/>
                                        <p:tgtEl>
                                          <p:spTgt spid="7">
                                            <p:txEl>
                                              <p:pRg st="3" end="3"/>
                                            </p:txEl>
                                          </p:spTgt>
                                        </p:tgtEl>
                                      </p:cBhvr>
                                    </p:animEffect>
                                  </p:childTnLst>
                                </p:cTn>
                              </p:par>
                              <p:par>
                                <p:cTn id="14" presetID="18" presetClass="entr" presetSubtype="12" fill="hold" nodeType="withEffect">
                                  <p:stCondLst>
                                    <p:cond delay="0"/>
                                  </p:stCondLst>
                                  <p:childTnLst>
                                    <p:set>
                                      <p:cBhvr>
                                        <p:cTn id="15" dur="1" fill="hold">
                                          <p:stCondLst>
                                            <p:cond delay="0"/>
                                          </p:stCondLst>
                                        </p:cTn>
                                        <p:tgtEl>
                                          <p:spTgt spid="7">
                                            <p:txEl>
                                              <p:pRg st="5" end="5"/>
                                            </p:txEl>
                                          </p:spTgt>
                                        </p:tgtEl>
                                        <p:attrNameLst>
                                          <p:attrName>style.visibility</p:attrName>
                                        </p:attrNameLst>
                                      </p:cBhvr>
                                      <p:to>
                                        <p:strVal val="visible"/>
                                      </p:to>
                                    </p:set>
                                    <p:animEffect transition="in" filter="strips(downLeft)">
                                      <p:cBhvr>
                                        <p:cTn id="16" dur="500"/>
                                        <p:tgtEl>
                                          <p:spTgt spid="7">
                                            <p:txEl>
                                              <p:pRg st="5" end="5"/>
                                            </p:txEl>
                                          </p:spTgt>
                                        </p:tgtEl>
                                      </p:cBhvr>
                                    </p:animEffect>
                                  </p:childTnLst>
                                </p:cTn>
                              </p:par>
                              <p:par>
                                <p:cTn id="17" presetID="18" presetClass="entr" presetSubtype="12" fill="hold" nodeType="withEffect">
                                  <p:stCondLst>
                                    <p:cond delay="0"/>
                                  </p:stCondLst>
                                  <p:childTnLst>
                                    <p:set>
                                      <p:cBhvr>
                                        <p:cTn id="18" dur="1" fill="hold">
                                          <p:stCondLst>
                                            <p:cond delay="0"/>
                                          </p:stCondLst>
                                        </p:cTn>
                                        <p:tgtEl>
                                          <p:spTgt spid="7">
                                            <p:txEl>
                                              <p:pRg st="6" end="6"/>
                                            </p:txEl>
                                          </p:spTgt>
                                        </p:tgtEl>
                                        <p:attrNameLst>
                                          <p:attrName>style.visibility</p:attrName>
                                        </p:attrNameLst>
                                      </p:cBhvr>
                                      <p:to>
                                        <p:strVal val="visible"/>
                                      </p:to>
                                    </p:set>
                                    <p:animEffect transition="in" filter="strips(downLeft)">
                                      <p:cBhvr>
                                        <p:cTn id="19" dur="500"/>
                                        <p:tgtEl>
                                          <p:spTgt spid="7">
                                            <p:txEl>
                                              <p:pRg st="6" end="6"/>
                                            </p:txEl>
                                          </p:spTgt>
                                        </p:tgtEl>
                                      </p:cBhvr>
                                    </p:animEffect>
                                  </p:childTnLst>
                                </p:cTn>
                              </p:par>
                              <p:par>
                                <p:cTn id="20" presetID="18" presetClass="entr" presetSubtype="12" fill="hold" nodeType="withEffect">
                                  <p:stCondLst>
                                    <p:cond delay="0"/>
                                  </p:stCondLst>
                                  <p:childTnLst>
                                    <p:set>
                                      <p:cBhvr>
                                        <p:cTn id="21" dur="1" fill="hold">
                                          <p:stCondLst>
                                            <p:cond delay="0"/>
                                          </p:stCondLst>
                                        </p:cTn>
                                        <p:tgtEl>
                                          <p:spTgt spid="7">
                                            <p:txEl>
                                              <p:pRg st="7" end="7"/>
                                            </p:txEl>
                                          </p:spTgt>
                                        </p:tgtEl>
                                        <p:attrNameLst>
                                          <p:attrName>style.visibility</p:attrName>
                                        </p:attrNameLst>
                                      </p:cBhvr>
                                      <p:to>
                                        <p:strVal val="visible"/>
                                      </p:to>
                                    </p:set>
                                    <p:animEffect transition="in" filter="strips(downLeft)">
                                      <p:cBhvr>
                                        <p:cTn id="22" dur="500"/>
                                        <p:tgtEl>
                                          <p:spTgt spid="7">
                                            <p:txEl>
                                              <p:pRg st="7" end="7"/>
                                            </p:txEl>
                                          </p:spTgt>
                                        </p:tgtEl>
                                      </p:cBhvr>
                                    </p:animEffect>
                                  </p:childTnLst>
                                </p:cTn>
                              </p:par>
                              <p:par>
                                <p:cTn id="23" presetID="18" presetClass="entr" presetSubtype="12" fill="hold" nodeType="withEffect">
                                  <p:stCondLst>
                                    <p:cond delay="0"/>
                                  </p:stCondLst>
                                  <p:childTnLst>
                                    <p:set>
                                      <p:cBhvr>
                                        <p:cTn id="24" dur="1" fill="hold">
                                          <p:stCondLst>
                                            <p:cond delay="0"/>
                                          </p:stCondLst>
                                        </p:cTn>
                                        <p:tgtEl>
                                          <p:spTgt spid="7">
                                            <p:txEl>
                                              <p:pRg st="8" end="8"/>
                                            </p:txEl>
                                          </p:spTgt>
                                        </p:tgtEl>
                                        <p:attrNameLst>
                                          <p:attrName>style.visibility</p:attrName>
                                        </p:attrNameLst>
                                      </p:cBhvr>
                                      <p:to>
                                        <p:strVal val="visible"/>
                                      </p:to>
                                    </p:set>
                                    <p:animEffect transition="in" filter="strips(downLeft)">
                                      <p:cBhvr>
                                        <p:cTn id="25" dur="500"/>
                                        <p:tgtEl>
                                          <p:spTgt spid="7">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txBox="1"/>
          <p:nvPr/>
        </p:nvSpPr>
        <p:spPr>
          <a:xfrm>
            <a:off x="669924" y="1"/>
            <a:ext cx="10850563" cy="1028699"/>
          </a:xfrm>
          <a:prstGeom prst="rect">
            <a:avLst/>
          </a:prstGeom>
        </p:spPr>
        <p:txBody>
          <a:bodyPr/>
          <a:lstStyle>
            <a:lvl1pPr algn="l" defTabSz="914400" rtl="0" eaLnBrk="1" latinLnBrk="0" hangingPunct="1">
              <a:lnSpc>
                <a:spcPct val="90000"/>
              </a:lnSpc>
              <a:spcBef>
                <a:spcPct val="0"/>
              </a:spcBef>
              <a:buNone/>
              <a:defRPr sz="2800" b="0" kern="1200">
                <a:solidFill>
                  <a:schemeClr val="bg1"/>
                </a:solidFill>
                <a:latin typeface="+mj-lt"/>
                <a:ea typeface="+mj-ea"/>
                <a:cs typeface="+mj-cs"/>
              </a:defRPr>
            </a:lvl1pPr>
          </a:lstStyle>
          <a:p>
            <a:endParaRPr lang="en-US" altLang="zh-CN" dirty="0"/>
          </a:p>
          <a:p>
            <a:r>
              <a:rPr lang="en-US" altLang="zh-CN" dirty="0"/>
              <a:t>E. </a:t>
            </a:r>
            <a:r>
              <a:rPr lang="en-US" altLang="zh-CN" dirty="0" err="1"/>
              <a:t>Ghidra</a:t>
            </a:r>
            <a:r>
              <a:rPr lang="en-US" altLang="zh-CN" dirty="0"/>
              <a:t> APIs —— Listing </a:t>
            </a:r>
            <a:r>
              <a:rPr lang="zh-CN" altLang="en-US" dirty="0"/>
              <a:t>接口</a:t>
            </a:r>
            <a:endParaRPr lang="zh-CN" altLang="en-US" dirty="0"/>
          </a:p>
        </p:txBody>
      </p:sp>
      <p:sp>
        <p:nvSpPr>
          <p:cNvPr id="6" name="文本框 5"/>
          <p:cNvSpPr txBox="1"/>
          <p:nvPr/>
        </p:nvSpPr>
        <p:spPr>
          <a:xfrm>
            <a:off x="669924" y="839496"/>
            <a:ext cx="3070226" cy="369332"/>
          </a:xfrm>
          <a:prstGeom prst="rect">
            <a:avLst/>
          </a:prstGeom>
          <a:noFill/>
        </p:spPr>
        <p:txBody>
          <a:bodyPr wrap="square" rtlCol="0">
            <a:spAutoFit/>
          </a:bodyPr>
          <a:lstStyle/>
          <a:p>
            <a:r>
              <a:rPr lang="en-US" altLang="zh-CN" dirty="0" err="1">
                <a:solidFill>
                  <a:schemeClr val="bg1"/>
                </a:solidFill>
                <a:latin typeface="+mn-ea"/>
              </a:rPr>
              <a:t>Ghidra</a:t>
            </a:r>
            <a:r>
              <a:rPr lang="en-US" altLang="zh-CN" dirty="0">
                <a:solidFill>
                  <a:schemeClr val="bg1"/>
                </a:solidFill>
                <a:latin typeface="+mn-ea"/>
              </a:rPr>
              <a:t> APIs</a:t>
            </a:r>
            <a:endParaRPr lang="zh-CN" altLang="en-US" dirty="0">
              <a:solidFill>
                <a:schemeClr val="bg1"/>
              </a:solidFill>
              <a:latin typeface="+mn-ea"/>
            </a:endParaRPr>
          </a:p>
        </p:txBody>
      </p:sp>
      <p:sp>
        <p:nvSpPr>
          <p:cNvPr id="7" name="文本框 6"/>
          <p:cNvSpPr txBox="1"/>
          <p:nvPr/>
        </p:nvSpPr>
        <p:spPr>
          <a:xfrm>
            <a:off x="1276350" y="1689100"/>
            <a:ext cx="9525000" cy="4198522"/>
          </a:xfrm>
          <a:prstGeom prst="rect">
            <a:avLst/>
          </a:prstGeom>
          <a:noFill/>
        </p:spPr>
        <p:txBody>
          <a:bodyPr wrap="square" rtlCol="0">
            <a:spAutoFit/>
          </a:bodyPr>
          <a:lstStyle/>
          <a:p>
            <a:pPr>
              <a:lnSpc>
                <a:spcPct val="150000"/>
              </a:lnSpc>
            </a:pPr>
            <a:r>
              <a:rPr lang="en-US" altLang="zh-CN" dirty="0">
                <a:solidFill>
                  <a:schemeClr val="accent2"/>
                </a:solidFill>
                <a:latin typeface="+mn-ea"/>
              </a:rPr>
              <a:t>Package</a:t>
            </a:r>
            <a:r>
              <a:rPr lang="zh-CN" altLang="en-US" dirty="0">
                <a:solidFill>
                  <a:schemeClr val="accent2"/>
                </a:solidFill>
                <a:latin typeface="+mn-ea"/>
              </a:rPr>
              <a:t>：</a:t>
            </a:r>
            <a:r>
              <a:rPr lang="en-US" altLang="zh-CN" dirty="0" err="1">
                <a:solidFill>
                  <a:schemeClr val="accent2"/>
                </a:solidFill>
                <a:latin typeface="+mn-ea"/>
              </a:rPr>
              <a:t>ghidra.program.model.listing</a:t>
            </a:r>
            <a:endParaRPr lang="en-US" altLang="zh-CN" dirty="0">
              <a:solidFill>
                <a:schemeClr val="accent2"/>
              </a:solidFill>
              <a:latin typeface="+mn-ea"/>
            </a:endParaRPr>
          </a:p>
          <a:p>
            <a:pPr>
              <a:lnSpc>
                <a:spcPct val="150000"/>
              </a:lnSpc>
            </a:pPr>
            <a:endParaRPr lang="en-US" altLang="zh-CN" dirty="0">
              <a:solidFill>
                <a:schemeClr val="tx2"/>
              </a:solidFill>
              <a:latin typeface="+mn-ea"/>
            </a:endParaRPr>
          </a:p>
          <a:p>
            <a:pPr>
              <a:lnSpc>
                <a:spcPct val="150000"/>
              </a:lnSpc>
            </a:pPr>
            <a:r>
              <a:rPr lang="zh-CN" altLang="en-US" dirty="0">
                <a:solidFill>
                  <a:schemeClr val="tx2"/>
                </a:solidFill>
                <a:latin typeface="+mn-ea"/>
              </a:rPr>
              <a:t>可能是</a:t>
            </a:r>
            <a:r>
              <a:rPr lang="en-US" altLang="zh-CN" dirty="0">
                <a:solidFill>
                  <a:schemeClr val="tx2"/>
                </a:solidFill>
                <a:latin typeface="+mn-ea"/>
              </a:rPr>
              <a:t> </a:t>
            </a:r>
            <a:r>
              <a:rPr lang="en-US" altLang="zh-CN" dirty="0" err="1">
                <a:solidFill>
                  <a:schemeClr val="tx2"/>
                </a:solidFill>
                <a:latin typeface="+mn-ea"/>
              </a:rPr>
              <a:t>Ghidra</a:t>
            </a:r>
            <a:r>
              <a:rPr lang="en-US" altLang="zh-CN" dirty="0">
                <a:solidFill>
                  <a:schemeClr val="tx2"/>
                </a:solidFill>
                <a:latin typeface="+mn-ea"/>
              </a:rPr>
              <a:t> Script </a:t>
            </a:r>
            <a:r>
              <a:rPr lang="zh-CN" altLang="en-US" dirty="0">
                <a:solidFill>
                  <a:schemeClr val="tx2"/>
                </a:solidFill>
                <a:latin typeface="+mn-ea"/>
              </a:rPr>
              <a:t>最为常用的一个接口，通常通过 </a:t>
            </a:r>
            <a:r>
              <a:rPr lang="en-US" altLang="zh-CN" dirty="0" err="1">
                <a:solidFill>
                  <a:schemeClr val="accent1"/>
                </a:solidFill>
                <a:latin typeface="+mn-ea"/>
              </a:rPr>
              <a:t>currentProgram.getListing</a:t>
            </a:r>
            <a:r>
              <a:rPr lang="en-US" altLang="zh-CN" dirty="0">
                <a:solidFill>
                  <a:schemeClr val="accent1"/>
                </a:solidFill>
                <a:latin typeface="+mn-ea"/>
              </a:rPr>
              <a:t>()</a:t>
            </a:r>
            <a:r>
              <a:rPr lang="en-US" altLang="zh-CN" dirty="0">
                <a:solidFill>
                  <a:schemeClr val="tx2"/>
                </a:solidFill>
                <a:latin typeface="+mn-ea"/>
              </a:rPr>
              <a:t> </a:t>
            </a:r>
            <a:r>
              <a:rPr lang="zh-CN" altLang="en-US" dirty="0">
                <a:solidFill>
                  <a:schemeClr val="tx2"/>
                </a:solidFill>
                <a:latin typeface="+mn-ea"/>
              </a:rPr>
              <a:t>方法获取当前正在分析的程序的 </a:t>
            </a:r>
            <a:r>
              <a:rPr lang="en-US" altLang="zh-CN" dirty="0">
                <a:solidFill>
                  <a:schemeClr val="tx2"/>
                </a:solidFill>
                <a:latin typeface="+mn-ea"/>
              </a:rPr>
              <a:t>Listing </a:t>
            </a:r>
            <a:r>
              <a:rPr lang="zh-CN" altLang="en-US" dirty="0">
                <a:solidFill>
                  <a:schemeClr val="tx2"/>
                </a:solidFill>
                <a:latin typeface="+mn-ea"/>
              </a:rPr>
              <a:t>实例。</a:t>
            </a:r>
            <a:endParaRPr lang="en-US" altLang="zh-CN" dirty="0">
              <a:solidFill>
                <a:schemeClr val="tx2"/>
              </a:solidFill>
              <a:latin typeface="+mn-ea"/>
            </a:endParaRPr>
          </a:p>
          <a:p>
            <a:pPr>
              <a:lnSpc>
                <a:spcPct val="150000"/>
              </a:lnSpc>
            </a:pPr>
            <a:endParaRPr lang="en-US" altLang="zh-CN" dirty="0">
              <a:solidFill>
                <a:schemeClr val="tx2"/>
              </a:solidFill>
              <a:latin typeface="+mn-ea"/>
            </a:endParaRPr>
          </a:p>
          <a:p>
            <a:pPr>
              <a:lnSpc>
                <a:spcPct val="150000"/>
              </a:lnSpc>
            </a:pPr>
            <a:r>
              <a:rPr lang="zh-CN" altLang="en-US" dirty="0">
                <a:solidFill>
                  <a:schemeClr val="tx2"/>
                </a:solidFill>
                <a:latin typeface="+mn-ea"/>
              </a:rPr>
              <a:t>常用函数操作：</a:t>
            </a:r>
            <a:endParaRPr lang="en-US" altLang="zh-CN" dirty="0">
              <a:solidFill>
                <a:schemeClr val="tx2"/>
              </a:solidFill>
              <a:latin typeface="+mn-ea"/>
            </a:endParaRPr>
          </a:p>
          <a:p>
            <a:pPr>
              <a:lnSpc>
                <a:spcPct val="150000"/>
              </a:lnSpc>
            </a:pPr>
            <a:r>
              <a:rPr lang="en-US" altLang="zh-CN" dirty="0">
                <a:solidFill>
                  <a:schemeClr val="accent1"/>
                </a:solidFill>
                <a:latin typeface="+mn-ea"/>
              </a:rPr>
              <a:t>Function </a:t>
            </a:r>
            <a:r>
              <a:rPr lang="en-US" altLang="zh-CN" dirty="0" err="1">
                <a:solidFill>
                  <a:schemeClr val="accent1"/>
                </a:solidFill>
                <a:latin typeface="+mn-ea"/>
              </a:rPr>
              <a:t>getFunctionAt</a:t>
            </a:r>
            <a:r>
              <a:rPr lang="en-US" altLang="zh-CN" dirty="0">
                <a:solidFill>
                  <a:schemeClr val="accent1"/>
                </a:solidFill>
                <a:latin typeface="+mn-ea"/>
              </a:rPr>
              <a:t>(Address </a:t>
            </a:r>
            <a:r>
              <a:rPr lang="en-US" altLang="zh-CN" dirty="0" err="1">
                <a:solidFill>
                  <a:schemeClr val="accent1"/>
                </a:solidFill>
                <a:latin typeface="+mn-ea"/>
              </a:rPr>
              <a:t>Entrypoint</a:t>
            </a:r>
            <a:r>
              <a:rPr lang="en-US" altLang="zh-CN" dirty="0">
                <a:solidFill>
                  <a:schemeClr val="accent1"/>
                </a:solidFill>
                <a:latin typeface="+mn-ea"/>
              </a:rPr>
              <a:t>)</a:t>
            </a:r>
            <a:endParaRPr lang="en-US" altLang="zh-CN" dirty="0">
              <a:solidFill>
                <a:schemeClr val="accent1"/>
              </a:solidFill>
              <a:latin typeface="+mn-ea"/>
            </a:endParaRPr>
          </a:p>
          <a:p>
            <a:pPr>
              <a:lnSpc>
                <a:spcPct val="150000"/>
              </a:lnSpc>
            </a:pPr>
            <a:r>
              <a:rPr lang="en-US" altLang="zh-CN" dirty="0">
                <a:solidFill>
                  <a:schemeClr val="accent1"/>
                </a:solidFill>
                <a:latin typeface="+mn-ea"/>
              </a:rPr>
              <a:t>Function </a:t>
            </a:r>
            <a:r>
              <a:rPr lang="en-US" altLang="zh-CN" dirty="0" err="1">
                <a:solidFill>
                  <a:schemeClr val="accent1"/>
                </a:solidFill>
                <a:latin typeface="+mn-ea"/>
              </a:rPr>
              <a:t>getFunctionContaining</a:t>
            </a:r>
            <a:r>
              <a:rPr lang="en-US" altLang="zh-CN" dirty="0">
                <a:solidFill>
                  <a:schemeClr val="accent1"/>
                </a:solidFill>
                <a:latin typeface="+mn-ea"/>
              </a:rPr>
              <a:t>(Address </a:t>
            </a:r>
            <a:r>
              <a:rPr lang="en-US" altLang="zh-CN" dirty="0" err="1">
                <a:solidFill>
                  <a:schemeClr val="accent1"/>
                </a:solidFill>
                <a:latin typeface="+mn-ea"/>
              </a:rPr>
              <a:t>addr</a:t>
            </a:r>
            <a:r>
              <a:rPr lang="en-US" altLang="zh-CN" dirty="0">
                <a:solidFill>
                  <a:schemeClr val="accent1"/>
                </a:solidFill>
                <a:latin typeface="+mn-ea"/>
              </a:rPr>
              <a:t>)</a:t>
            </a:r>
            <a:endParaRPr lang="en-US" altLang="zh-CN" dirty="0">
              <a:solidFill>
                <a:schemeClr val="accent1"/>
              </a:solidFill>
              <a:latin typeface="+mn-ea"/>
            </a:endParaRPr>
          </a:p>
          <a:p>
            <a:pPr>
              <a:lnSpc>
                <a:spcPct val="150000"/>
              </a:lnSpc>
            </a:pPr>
            <a:r>
              <a:rPr lang="en-US" altLang="zh-CN" dirty="0" err="1">
                <a:solidFill>
                  <a:schemeClr val="accent1"/>
                </a:solidFill>
                <a:latin typeface="+mn-ea"/>
              </a:rPr>
              <a:t>FunctionIterator</a:t>
            </a:r>
            <a:r>
              <a:rPr lang="en-US" altLang="zh-CN" dirty="0">
                <a:solidFill>
                  <a:schemeClr val="accent1"/>
                </a:solidFill>
                <a:latin typeface="+mn-ea"/>
              </a:rPr>
              <a:t> </a:t>
            </a:r>
            <a:r>
              <a:rPr lang="en-US" altLang="zh-CN" dirty="0" err="1">
                <a:solidFill>
                  <a:schemeClr val="accent1"/>
                </a:solidFill>
                <a:latin typeface="+mn-ea"/>
              </a:rPr>
              <a:t>getFunctions</a:t>
            </a:r>
            <a:r>
              <a:rPr lang="en-US" altLang="zh-CN" dirty="0">
                <a:solidFill>
                  <a:schemeClr val="accent1"/>
                </a:solidFill>
                <a:latin typeface="+mn-ea"/>
              </a:rPr>
              <a:t>(</a:t>
            </a:r>
            <a:r>
              <a:rPr lang="en-US" altLang="zh-CN" dirty="0" err="1">
                <a:solidFill>
                  <a:schemeClr val="accent1"/>
                </a:solidFill>
                <a:latin typeface="+mn-ea"/>
              </a:rPr>
              <a:t>boolean</a:t>
            </a:r>
            <a:r>
              <a:rPr lang="en-US" altLang="zh-CN" dirty="0">
                <a:solidFill>
                  <a:schemeClr val="accent1"/>
                </a:solidFill>
                <a:latin typeface="+mn-ea"/>
              </a:rPr>
              <a:t> Forward)</a:t>
            </a:r>
            <a:endParaRPr lang="en-US" altLang="zh-CN" dirty="0">
              <a:solidFill>
                <a:schemeClr val="accent1"/>
              </a:solidFill>
              <a:latin typeface="+mn-ea"/>
            </a:endParaRPr>
          </a:p>
          <a:p>
            <a:pPr>
              <a:lnSpc>
                <a:spcPct val="150000"/>
              </a:lnSpc>
            </a:pPr>
            <a:r>
              <a:rPr lang="en-US" altLang="zh-CN" dirty="0" err="1">
                <a:solidFill>
                  <a:schemeClr val="accent1"/>
                </a:solidFill>
                <a:latin typeface="+mn-ea"/>
              </a:rPr>
              <a:t>FunctionIterator</a:t>
            </a:r>
            <a:r>
              <a:rPr lang="en-US" altLang="zh-CN" dirty="0">
                <a:solidFill>
                  <a:schemeClr val="accent1"/>
                </a:solidFill>
                <a:latin typeface="+mn-ea"/>
              </a:rPr>
              <a:t> </a:t>
            </a:r>
            <a:r>
              <a:rPr lang="en-US" altLang="zh-CN" dirty="0" err="1">
                <a:solidFill>
                  <a:schemeClr val="accent1"/>
                </a:solidFill>
                <a:latin typeface="+mn-ea"/>
              </a:rPr>
              <a:t>getFunctions</a:t>
            </a:r>
            <a:r>
              <a:rPr lang="en-US" altLang="zh-CN" dirty="0">
                <a:solidFill>
                  <a:schemeClr val="accent1"/>
                </a:solidFill>
                <a:latin typeface="+mn-ea"/>
              </a:rPr>
              <a:t>(Address start, </a:t>
            </a:r>
            <a:r>
              <a:rPr lang="en-US" altLang="zh-CN" dirty="0" err="1">
                <a:solidFill>
                  <a:schemeClr val="accent1"/>
                </a:solidFill>
                <a:latin typeface="+mn-ea"/>
              </a:rPr>
              <a:t>boolean</a:t>
            </a:r>
            <a:r>
              <a:rPr lang="en-US" altLang="zh-CN" dirty="0">
                <a:solidFill>
                  <a:schemeClr val="accent1"/>
                </a:solidFill>
                <a:latin typeface="+mn-ea"/>
              </a:rPr>
              <a:t> forward)</a:t>
            </a:r>
            <a:endParaRPr lang="en-US" altLang="zh-CN" dirty="0">
              <a:solidFill>
                <a:schemeClr val="accent1"/>
              </a:solidFill>
              <a:latin typeface="+mn-ea"/>
            </a:endParaRPr>
          </a:p>
        </p:txBody>
      </p:sp>
      <p:pic>
        <p:nvPicPr>
          <p:cNvPr id="9" name="Picture 23" descr="A cartoon animal in the snow&#10;&#10;Description automatically generated"/>
          <p:cNvPicPr>
            <a:picLocks noChangeAspect="1"/>
          </p:cNvPicPr>
          <p:nvPr/>
        </p:nvPicPr>
        <p:blipFill rotWithShape="1">
          <a:blip r:embed="rId1" cstate="hqprint">
            <a:extLst>
              <a:ext uri="{BEBA8EAE-BF5A-486C-A8C5-ECC9F3942E4B}">
                <a14:imgProps xmlns:a14="http://schemas.microsoft.com/office/drawing/2010/main">
                  <a14:imgLayer r:embed="rId2">
                    <a14:imgEffect>
                      <a14:backgroundRemoval t="6150" b="90107" l="9864" r="89966">
                        <a14:foregroundMark x1="44558" y1="8021" x2="51701" y2="16578"/>
                        <a14:foregroundMark x1="31293" y1="64706" x2="14796" y2="74465"/>
                        <a14:foregroundMark x1="40476" y1="8289" x2="37245" y2="21257"/>
                        <a14:foregroundMark x1="37245" y1="21257" x2="38265" y2="24733"/>
                        <a14:foregroundMark x1="72109" y1="7487" x2="77211" y2="9492"/>
                        <a14:foregroundMark x1="52041" y1="58021" x2="53571" y2="64171"/>
                        <a14:foregroundMark x1="47959" y1="90107" x2="54422" y2="89572"/>
                        <a14:foregroundMark x1="43878" y1="6150" x2="48980" y2="9492"/>
                      </a14:backgroundRemoval>
                    </a14:imgEffect>
                  </a14:imgLayer>
                </a14:imgProps>
              </a:ext>
              <a:ext uri="{28A0092B-C50C-407E-A947-70E740481C1C}">
                <a14:useLocalDpi xmlns:a14="http://schemas.microsoft.com/office/drawing/2010/main" val="0"/>
              </a:ext>
            </a:extLst>
          </a:blip>
          <a:srcRect/>
          <a:stretch>
            <a:fillRect/>
          </a:stretch>
        </p:blipFill>
        <p:spPr>
          <a:xfrm>
            <a:off x="11189934" y="5630873"/>
            <a:ext cx="901243" cy="1146479"/>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with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strips(downLeft)">
                                      <p:cBhvr>
                                        <p:cTn id="7" dur="500"/>
                                        <p:tgtEl>
                                          <p:spTgt spid="7">
                                            <p:txEl>
                                              <p:pRg st="0" end="0"/>
                                            </p:txEl>
                                          </p:spTgt>
                                        </p:tgtEl>
                                      </p:cBhvr>
                                    </p:animEffect>
                                  </p:childTnLst>
                                </p:cTn>
                              </p:par>
                              <p:par>
                                <p:cTn id="8" presetID="18" presetClass="entr" presetSubtype="12" fill="hold" nodeType="withEffect">
                                  <p:stCondLst>
                                    <p:cond delay="0"/>
                                  </p:stCondLst>
                                  <p:childTnLst>
                                    <p:set>
                                      <p:cBhvr>
                                        <p:cTn id="9" dur="1" fill="hold">
                                          <p:stCondLst>
                                            <p:cond delay="0"/>
                                          </p:stCondLst>
                                        </p:cTn>
                                        <p:tgtEl>
                                          <p:spTgt spid="7">
                                            <p:txEl>
                                              <p:pRg st="2" end="2"/>
                                            </p:txEl>
                                          </p:spTgt>
                                        </p:tgtEl>
                                        <p:attrNameLst>
                                          <p:attrName>style.visibility</p:attrName>
                                        </p:attrNameLst>
                                      </p:cBhvr>
                                      <p:to>
                                        <p:strVal val="visible"/>
                                      </p:to>
                                    </p:set>
                                    <p:animEffect transition="in" filter="strips(downLeft)">
                                      <p:cBhvr>
                                        <p:cTn id="10" dur="500"/>
                                        <p:tgtEl>
                                          <p:spTgt spid="7">
                                            <p:txEl>
                                              <p:pRg st="2" end="2"/>
                                            </p:txEl>
                                          </p:spTgt>
                                        </p:tgtEl>
                                      </p:cBhvr>
                                    </p:animEffect>
                                  </p:childTnLst>
                                </p:cTn>
                              </p:par>
                              <p:par>
                                <p:cTn id="11" presetID="18" presetClass="entr" presetSubtype="12" fill="hold" nodeType="withEffect">
                                  <p:stCondLst>
                                    <p:cond delay="0"/>
                                  </p:stCondLst>
                                  <p:childTnLst>
                                    <p:set>
                                      <p:cBhvr>
                                        <p:cTn id="12" dur="1" fill="hold">
                                          <p:stCondLst>
                                            <p:cond delay="0"/>
                                          </p:stCondLst>
                                        </p:cTn>
                                        <p:tgtEl>
                                          <p:spTgt spid="7">
                                            <p:txEl>
                                              <p:pRg st="4" end="4"/>
                                            </p:txEl>
                                          </p:spTgt>
                                        </p:tgtEl>
                                        <p:attrNameLst>
                                          <p:attrName>style.visibility</p:attrName>
                                        </p:attrNameLst>
                                      </p:cBhvr>
                                      <p:to>
                                        <p:strVal val="visible"/>
                                      </p:to>
                                    </p:set>
                                    <p:animEffect transition="in" filter="strips(downLeft)">
                                      <p:cBhvr>
                                        <p:cTn id="13" dur="500"/>
                                        <p:tgtEl>
                                          <p:spTgt spid="7">
                                            <p:txEl>
                                              <p:pRg st="4" end="4"/>
                                            </p:txEl>
                                          </p:spTgt>
                                        </p:tgtEl>
                                      </p:cBhvr>
                                    </p:animEffect>
                                  </p:childTnLst>
                                </p:cTn>
                              </p:par>
                              <p:par>
                                <p:cTn id="14" presetID="18" presetClass="entr" presetSubtype="12" fill="hold" nodeType="withEffect">
                                  <p:stCondLst>
                                    <p:cond delay="0"/>
                                  </p:stCondLst>
                                  <p:childTnLst>
                                    <p:set>
                                      <p:cBhvr>
                                        <p:cTn id="15" dur="1" fill="hold">
                                          <p:stCondLst>
                                            <p:cond delay="0"/>
                                          </p:stCondLst>
                                        </p:cTn>
                                        <p:tgtEl>
                                          <p:spTgt spid="7">
                                            <p:txEl>
                                              <p:pRg st="5" end="5"/>
                                            </p:txEl>
                                          </p:spTgt>
                                        </p:tgtEl>
                                        <p:attrNameLst>
                                          <p:attrName>style.visibility</p:attrName>
                                        </p:attrNameLst>
                                      </p:cBhvr>
                                      <p:to>
                                        <p:strVal val="visible"/>
                                      </p:to>
                                    </p:set>
                                    <p:animEffect transition="in" filter="strips(downLeft)">
                                      <p:cBhvr>
                                        <p:cTn id="16" dur="500"/>
                                        <p:tgtEl>
                                          <p:spTgt spid="7">
                                            <p:txEl>
                                              <p:pRg st="5" end="5"/>
                                            </p:txEl>
                                          </p:spTgt>
                                        </p:tgtEl>
                                      </p:cBhvr>
                                    </p:animEffect>
                                  </p:childTnLst>
                                </p:cTn>
                              </p:par>
                              <p:par>
                                <p:cTn id="17" presetID="18" presetClass="entr" presetSubtype="12" fill="hold" nodeType="withEffect">
                                  <p:stCondLst>
                                    <p:cond delay="0"/>
                                  </p:stCondLst>
                                  <p:childTnLst>
                                    <p:set>
                                      <p:cBhvr>
                                        <p:cTn id="18" dur="1" fill="hold">
                                          <p:stCondLst>
                                            <p:cond delay="0"/>
                                          </p:stCondLst>
                                        </p:cTn>
                                        <p:tgtEl>
                                          <p:spTgt spid="7">
                                            <p:txEl>
                                              <p:pRg st="6" end="6"/>
                                            </p:txEl>
                                          </p:spTgt>
                                        </p:tgtEl>
                                        <p:attrNameLst>
                                          <p:attrName>style.visibility</p:attrName>
                                        </p:attrNameLst>
                                      </p:cBhvr>
                                      <p:to>
                                        <p:strVal val="visible"/>
                                      </p:to>
                                    </p:set>
                                    <p:animEffect transition="in" filter="strips(downLeft)">
                                      <p:cBhvr>
                                        <p:cTn id="19" dur="500"/>
                                        <p:tgtEl>
                                          <p:spTgt spid="7">
                                            <p:txEl>
                                              <p:pRg st="6" end="6"/>
                                            </p:txEl>
                                          </p:spTgt>
                                        </p:tgtEl>
                                      </p:cBhvr>
                                    </p:animEffect>
                                  </p:childTnLst>
                                </p:cTn>
                              </p:par>
                              <p:par>
                                <p:cTn id="20" presetID="18" presetClass="entr" presetSubtype="12" fill="hold" nodeType="withEffect">
                                  <p:stCondLst>
                                    <p:cond delay="0"/>
                                  </p:stCondLst>
                                  <p:childTnLst>
                                    <p:set>
                                      <p:cBhvr>
                                        <p:cTn id="21" dur="1" fill="hold">
                                          <p:stCondLst>
                                            <p:cond delay="0"/>
                                          </p:stCondLst>
                                        </p:cTn>
                                        <p:tgtEl>
                                          <p:spTgt spid="7">
                                            <p:txEl>
                                              <p:pRg st="7" end="7"/>
                                            </p:txEl>
                                          </p:spTgt>
                                        </p:tgtEl>
                                        <p:attrNameLst>
                                          <p:attrName>style.visibility</p:attrName>
                                        </p:attrNameLst>
                                      </p:cBhvr>
                                      <p:to>
                                        <p:strVal val="visible"/>
                                      </p:to>
                                    </p:set>
                                    <p:animEffect transition="in" filter="strips(downLeft)">
                                      <p:cBhvr>
                                        <p:cTn id="22" dur="500"/>
                                        <p:tgtEl>
                                          <p:spTgt spid="7">
                                            <p:txEl>
                                              <p:pRg st="7" end="7"/>
                                            </p:txEl>
                                          </p:spTgt>
                                        </p:tgtEl>
                                      </p:cBhvr>
                                    </p:animEffect>
                                  </p:childTnLst>
                                </p:cTn>
                              </p:par>
                              <p:par>
                                <p:cTn id="23" presetID="18" presetClass="entr" presetSubtype="12" fill="hold" nodeType="withEffect">
                                  <p:stCondLst>
                                    <p:cond delay="0"/>
                                  </p:stCondLst>
                                  <p:childTnLst>
                                    <p:set>
                                      <p:cBhvr>
                                        <p:cTn id="24" dur="1" fill="hold">
                                          <p:stCondLst>
                                            <p:cond delay="0"/>
                                          </p:stCondLst>
                                        </p:cTn>
                                        <p:tgtEl>
                                          <p:spTgt spid="7">
                                            <p:txEl>
                                              <p:pRg st="8" end="8"/>
                                            </p:txEl>
                                          </p:spTgt>
                                        </p:tgtEl>
                                        <p:attrNameLst>
                                          <p:attrName>style.visibility</p:attrName>
                                        </p:attrNameLst>
                                      </p:cBhvr>
                                      <p:to>
                                        <p:strVal val="visible"/>
                                      </p:to>
                                    </p:set>
                                    <p:animEffect transition="in" filter="strips(downLeft)">
                                      <p:cBhvr>
                                        <p:cTn id="25" dur="500"/>
                                        <p:tgtEl>
                                          <p:spTgt spid="7">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s://github.com/NationalSecurityAgency/ghidra/raw/master/Ghidra/Features/Base/src/main/resources/images/GHIDRA_3.png"/>
          <p:cNvPicPr>
            <a:picLocks noChangeAspect="1" noChangeArrowheads="1"/>
          </p:cNvPicPr>
          <p:nvPr/>
        </p:nvPicPr>
        <p:blipFill>
          <a:blip r:embed="rId1" cstate="hqprint">
            <a:extLst>
              <a:ext uri="{28A0092B-C50C-407E-A947-70E740481C1C}">
                <a14:useLocalDpi xmlns:a14="http://schemas.microsoft.com/office/drawing/2010/main" val="0"/>
              </a:ext>
            </a:extLst>
          </a:blip>
          <a:srcRect/>
          <a:stretch>
            <a:fillRect/>
          </a:stretch>
        </p:blipFill>
        <p:spPr bwMode="auto">
          <a:xfrm>
            <a:off x="4566442" y="5188777"/>
            <a:ext cx="3057525" cy="696086"/>
          </a:xfrm>
          <a:prstGeom prst="rect">
            <a:avLst/>
          </a:prstGeom>
          <a:noFill/>
          <a:extLst>
            <a:ext uri="{909E8E84-426E-40DD-AFC4-6F175D3DCCD1}">
              <a14:hiddenFill xmlns:a14="http://schemas.microsoft.com/office/drawing/2010/main">
                <a:solidFill>
                  <a:srgbClr val="FFFFFF"/>
                </a:solidFill>
              </a14:hiddenFill>
            </a:ext>
          </a:extLst>
        </p:spPr>
      </p:pic>
      <p:sp>
        <p:nvSpPr>
          <p:cNvPr id="3" name="标题 1"/>
          <p:cNvSpPr txBox="1"/>
          <p:nvPr/>
        </p:nvSpPr>
        <p:spPr>
          <a:xfrm>
            <a:off x="669924" y="1"/>
            <a:ext cx="10850563" cy="1028699"/>
          </a:xfrm>
          <a:prstGeom prst="rect">
            <a:avLst/>
          </a:prstGeom>
        </p:spPr>
        <p:txBody>
          <a:bodyPr/>
          <a:lstStyle>
            <a:lvl1pPr algn="l" defTabSz="914400" rtl="0" eaLnBrk="1" latinLnBrk="0" hangingPunct="1">
              <a:lnSpc>
                <a:spcPct val="90000"/>
              </a:lnSpc>
              <a:spcBef>
                <a:spcPct val="0"/>
              </a:spcBef>
              <a:buNone/>
              <a:defRPr sz="2800" b="0" kern="1200">
                <a:solidFill>
                  <a:schemeClr val="bg1"/>
                </a:solidFill>
                <a:latin typeface="+mj-lt"/>
                <a:ea typeface="+mj-ea"/>
                <a:cs typeface="+mj-cs"/>
              </a:defRPr>
            </a:lvl1pPr>
          </a:lstStyle>
          <a:p>
            <a:endParaRPr lang="en-US" altLang="zh-CN" dirty="0"/>
          </a:p>
          <a:p>
            <a:r>
              <a:rPr lang="en-US" altLang="zh-CN" dirty="0"/>
              <a:t>A. </a:t>
            </a:r>
            <a:r>
              <a:rPr lang="en-US" altLang="zh-CN" dirty="0" err="1"/>
              <a:t>Ghidra</a:t>
            </a:r>
            <a:r>
              <a:rPr lang="en-US" altLang="zh-CN" dirty="0"/>
              <a:t> </a:t>
            </a:r>
            <a:r>
              <a:rPr lang="zh-CN" altLang="en-US" dirty="0"/>
              <a:t>简介</a:t>
            </a:r>
            <a:endParaRPr lang="zh-CN" altLang="en-US" dirty="0"/>
          </a:p>
        </p:txBody>
      </p:sp>
      <p:sp>
        <p:nvSpPr>
          <p:cNvPr id="2" name="文本框 1"/>
          <p:cNvSpPr txBox="1"/>
          <p:nvPr/>
        </p:nvSpPr>
        <p:spPr>
          <a:xfrm>
            <a:off x="1276350" y="1689100"/>
            <a:ext cx="9525000" cy="2585323"/>
          </a:xfrm>
          <a:prstGeom prst="rect">
            <a:avLst/>
          </a:prstGeom>
          <a:noFill/>
        </p:spPr>
        <p:txBody>
          <a:bodyPr wrap="square" rtlCol="0">
            <a:spAutoFit/>
          </a:bodyPr>
          <a:lstStyle/>
          <a:p>
            <a:pPr>
              <a:lnSpc>
                <a:spcPct val="150000"/>
              </a:lnSpc>
            </a:pPr>
            <a:r>
              <a:rPr lang="en-US" altLang="zh-CN" dirty="0" err="1">
                <a:solidFill>
                  <a:schemeClr val="tx2"/>
                </a:solidFill>
                <a:latin typeface="+mn-ea"/>
              </a:rPr>
              <a:t>Ghidra</a:t>
            </a:r>
            <a:r>
              <a:rPr lang="en-US" altLang="zh-CN" dirty="0">
                <a:solidFill>
                  <a:schemeClr val="tx2"/>
                </a:solidFill>
                <a:latin typeface="+mn-ea"/>
              </a:rPr>
              <a:t> </a:t>
            </a:r>
            <a:r>
              <a:rPr lang="zh-CN" altLang="en-US" dirty="0">
                <a:solidFill>
                  <a:schemeClr val="tx2"/>
                </a:solidFill>
                <a:latin typeface="+mn-ea"/>
              </a:rPr>
              <a:t>是一款由美国国家安全局（</a:t>
            </a:r>
            <a:r>
              <a:rPr lang="en-US" altLang="zh-CN" dirty="0">
                <a:solidFill>
                  <a:schemeClr val="tx2"/>
                </a:solidFill>
                <a:latin typeface="+mn-ea"/>
              </a:rPr>
              <a:t>NSA</a:t>
            </a:r>
            <a:r>
              <a:rPr lang="zh-CN" altLang="en-US" dirty="0">
                <a:solidFill>
                  <a:schemeClr val="tx2"/>
                </a:solidFill>
                <a:latin typeface="+mn-ea"/>
              </a:rPr>
              <a:t>）开发与维护的</a:t>
            </a:r>
            <a:r>
              <a:rPr lang="zh-CN" altLang="en-US" dirty="0">
                <a:solidFill>
                  <a:schemeClr val="accent1"/>
                </a:solidFill>
                <a:latin typeface="+mn-ea"/>
              </a:rPr>
              <a:t>软件逆向工程框架</a:t>
            </a:r>
            <a:r>
              <a:rPr lang="zh-CN" altLang="en-US" dirty="0">
                <a:solidFill>
                  <a:schemeClr val="tx2"/>
                </a:solidFill>
                <a:latin typeface="+mn-ea"/>
              </a:rPr>
              <a:t>，功能与易用性对标</a:t>
            </a:r>
            <a:r>
              <a:rPr lang="en-US" altLang="zh-CN" dirty="0">
                <a:solidFill>
                  <a:schemeClr val="tx2"/>
                </a:solidFill>
                <a:latin typeface="+mn-ea"/>
              </a:rPr>
              <a:t>IDA Pro</a:t>
            </a:r>
            <a:r>
              <a:rPr lang="zh-CN" altLang="en-US" dirty="0">
                <a:solidFill>
                  <a:schemeClr val="tx2"/>
                </a:solidFill>
                <a:latin typeface="+mn-ea"/>
              </a:rPr>
              <a:t>，可完成编译、反编译、反汇编、框图绘制、脚本开发等逆向工作。</a:t>
            </a:r>
            <a:endParaRPr lang="en-US" altLang="zh-CN" dirty="0">
              <a:solidFill>
                <a:schemeClr val="tx2"/>
              </a:solidFill>
              <a:latin typeface="+mn-ea"/>
            </a:endParaRPr>
          </a:p>
          <a:p>
            <a:pPr>
              <a:lnSpc>
                <a:spcPct val="150000"/>
              </a:lnSpc>
            </a:pPr>
            <a:endParaRPr lang="en-US" altLang="zh-CN" dirty="0">
              <a:solidFill>
                <a:schemeClr val="tx2"/>
              </a:solidFill>
              <a:latin typeface="+mn-ea"/>
            </a:endParaRPr>
          </a:p>
          <a:p>
            <a:pPr>
              <a:lnSpc>
                <a:spcPct val="150000"/>
              </a:lnSpc>
            </a:pPr>
            <a:r>
              <a:rPr lang="en-US" altLang="zh-CN" dirty="0" err="1">
                <a:solidFill>
                  <a:schemeClr val="tx2"/>
                </a:solidFill>
                <a:latin typeface="+mn-ea"/>
              </a:rPr>
              <a:t>Ghidra</a:t>
            </a:r>
            <a:r>
              <a:rPr lang="zh-CN" altLang="en-US" dirty="0">
                <a:solidFill>
                  <a:schemeClr val="tx2"/>
                </a:solidFill>
                <a:latin typeface="+mn-ea"/>
              </a:rPr>
              <a:t>的优势：</a:t>
            </a:r>
            <a:endParaRPr lang="en-US" altLang="zh-CN" dirty="0">
              <a:solidFill>
                <a:schemeClr val="tx2"/>
              </a:solidFill>
              <a:latin typeface="+mn-ea"/>
            </a:endParaRPr>
          </a:p>
          <a:p>
            <a:pPr marL="342900" indent="-342900">
              <a:lnSpc>
                <a:spcPct val="150000"/>
              </a:lnSpc>
              <a:buAutoNum type="arabicPeriod"/>
            </a:pPr>
            <a:r>
              <a:rPr lang="zh-CN" altLang="en-US" dirty="0">
                <a:solidFill>
                  <a:schemeClr val="tx2"/>
                </a:solidFill>
                <a:latin typeface="+mn-ea"/>
              </a:rPr>
              <a:t>完全开源，有官方</a:t>
            </a:r>
            <a:r>
              <a:rPr lang="en-US" altLang="zh-CN" dirty="0">
                <a:solidFill>
                  <a:schemeClr val="tx2"/>
                </a:solidFill>
                <a:latin typeface="+mn-ea"/>
              </a:rPr>
              <a:t>API</a:t>
            </a:r>
            <a:r>
              <a:rPr lang="zh-CN" altLang="en-US" dirty="0">
                <a:solidFill>
                  <a:schemeClr val="tx2"/>
                </a:solidFill>
                <a:latin typeface="+mn-ea"/>
              </a:rPr>
              <a:t>查询入口</a:t>
            </a:r>
            <a:endParaRPr lang="en-US" altLang="zh-CN" dirty="0">
              <a:solidFill>
                <a:schemeClr val="tx2"/>
              </a:solidFill>
              <a:latin typeface="+mn-ea"/>
            </a:endParaRPr>
          </a:p>
          <a:p>
            <a:pPr marL="342900" indent="-342900">
              <a:lnSpc>
                <a:spcPct val="150000"/>
              </a:lnSpc>
              <a:buAutoNum type="arabicPeriod"/>
            </a:pPr>
            <a:r>
              <a:rPr lang="zh-CN" altLang="en-US" dirty="0">
                <a:solidFill>
                  <a:schemeClr val="tx2"/>
                </a:solidFill>
                <a:latin typeface="+mn-ea"/>
              </a:rPr>
              <a:t>支持</a:t>
            </a:r>
            <a:r>
              <a:rPr lang="en-US" altLang="zh-CN" dirty="0">
                <a:solidFill>
                  <a:schemeClr val="tx2"/>
                </a:solidFill>
                <a:latin typeface="+mn-ea"/>
              </a:rPr>
              <a:t>Windows</a:t>
            </a:r>
            <a:r>
              <a:rPr lang="zh-CN" altLang="en-US" dirty="0">
                <a:solidFill>
                  <a:schemeClr val="tx2"/>
                </a:solidFill>
                <a:latin typeface="+mn-ea"/>
              </a:rPr>
              <a:t>、</a:t>
            </a:r>
            <a:r>
              <a:rPr lang="en-US" altLang="zh-CN" dirty="0">
                <a:solidFill>
                  <a:schemeClr val="tx2"/>
                </a:solidFill>
                <a:latin typeface="+mn-ea"/>
              </a:rPr>
              <a:t>Linux</a:t>
            </a:r>
            <a:r>
              <a:rPr lang="zh-CN" altLang="en-US" dirty="0">
                <a:solidFill>
                  <a:schemeClr val="tx2"/>
                </a:solidFill>
                <a:latin typeface="+mn-ea"/>
              </a:rPr>
              <a:t>、</a:t>
            </a:r>
            <a:r>
              <a:rPr lang="en-US" altLang="zh-CN" dirty="0" err="1">
                <a:solidFill>
                  <a:schemeClr val="tx2"/>
                </a:solidFill>
                <a:latin typeface="+mn-ea"/>
              </a:rPr>
              <a:t>MacOS</a:t>
            </a:r>
            <a:r>
              <a:rPr lang="en-US" altLang="zh-CN" dirty="0">
                <a:solidFill>
                  <a:schemeClr val="tx2"/>
                </a:solidFill>
                <a:latin typeface="+mn-ea"/>
              </a:rPr>
              <a:t> </a:t>
            </a:r>
            <a:r>
              <a:rPr lang="zh-CN" altLang="en-US" dirty="0">
                <a:solidFill>
                  <a:schemeClr val="tx2"/>
                </a:solidFill>
                <a:latin typeface="+mn-ea"/>
              </a:rPr>
              <a:t>全平台使用</a:t>
            </a:r>
            <a:endParaRPr lang="en-US" altLang="zh-CN" dirty="0">
              <a:solidFill>
                <a:schemeClr val="tx2"/>
              </a:solidFill>
              <a:latin typeface="+mn-ea"/>
            </a:endParaRPr>
          </a:p>
        </p:txBody>
      </p:sp>
      <p:sp>
        <p:nvSpPr>
          <p:cNvPr id="6" name="文本框 5"/>
          <p:cNvSpPr txBox="1"/>
          <p:nvPr/>
        </p:nvSpPr>
        <p:spPr>
          <a:xfrm>
            <a:off x="669924" y="839496"/>
            <a:ext cx="3070226" cy="369332"/>
          </a:xfrm>
          <a:prstGeom prst="rect">
            <a:avLst/>
          </a:prstGeom>
          <a:noFill/>
        </p:spPr>
        <p:txBody>
          <a:bodyPr wrap="square" rtlCol="0">
            <a:spAutoFit/>
          </a:bodyPr>
          <a:lstStyle/>
          <a:p>
            <a:r>
              <a:rPr lang="en-US" altLang="zh-CN" dirty="0">
                <a:solidFill>
                  <a:schemeClr val="bg1"/>
                </a:solidFill>
                <a:latin typeface="+mn-ea"/>
              </a:rPr>
              <a:t>Introductions</a:t>
            </a:r>
            <a:endParaRPr lang="zh-CN" altLang="en-US" dirty="0">
              <a:solidFill>
                <a:schemeClr val="bg1"/>
              </a:solidFill>
              <a:latin typeface="+mn-ea"/>
            </a:endParaRPr>
          </a:p>
        </p:txBody>
      </p:sp>
      <p:pic>
        <p:nvPicPr>
          <p:cNvPr id="7" name="Picture 23" descr="A cartoon dog with a red collar&#10;&#10;Description automatically generated"/>
          <p:cNvPicPr>
            <a:picLocks noChangeAspect="1"/>
          </p:cNvPicPr>
          <p:nvPr/>
        </p:nvPicPr>
        <p:blipFill rotWithShape="1">
          <a:blip r:embed="rId2" cstate="print">
            <a:extLst>
              <a:ext uri="{BEBA8EAE-BF5A-486C-A8C5-ECC9F3942E4B}">
                <a14:imgProps xmlns:a14="http://schemas.microsoft.com/office/drawing/2010/main">
                  <a14:imgLayer r:embed="rId3">
                    <a14:imgEffect>
                      <a14:backgroundRemoval t="10000" b="90000" l="0" r="89683"/>
                    </a14:imgEffect>
                  </a14:imgLayer>
                </a14:imgProps>
              </a:ext>
              <a:ext uri="{28A0092B-C50C-407E-A947-70E740481C1C}">
                <a14:useLocalDpi xmlns:a14="http://schemas.microsoft.com/office/drawing/2010/main" val="0"/>
              </a:ext>
            </a:extLst>
          </a:blip>
          <a:srcRect/>
          <a:stretch>
            <a:fillRect/>
          </a:stretch>
        </p:blipFill>
        <p:spPr>
          <a:xfrm>
            <a:off x="10818735" y="5379566"/>
            <a:ext cx="1403504" cy="1777979"/>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Left)">
                                      <p:cBhvr>
                                        <p:cTn id="7" dur="500"/>
                                        <p:tgtEl>
                                          <p:spTgt spid="2"/>
                                        </p:tgtEl>
                                      </p:cBhvr>
                                    </p:animEffect>
                                  </p:childTnLst>
                                </p:cTn>
                              </p:par>
                              <p:par>
                                <p:cTn id="8" presetID="9" presetClass="entr" presetSubtype="0" fill="hold" nodeType="withEffect">
                                  <p:stCondLst>
                                    <p:cond delay="0"/>
                                  </p:stCondLst>
                                  <p:childTnLst>
                                    <p:set>
                                      <p:cBhvr>
                                        <p:cTn id="9" dur="1" fill="hold">
                                          <p:stCondLst>
                                            <p:cond delay="0"/>
                                          </p:stCondLst>
                                        </p:cTn>
                                        <p:tgtEl>
                                          <p:spTgt spid="1026"/>
                                        </p:tgtEl>
                                        <p:attrNameLst>
                                          <p:attrName>style.visibility</p:attrName>
                                        </p:attrNameLst>
                                      </p:cBhvr>
                                      <p:to>
                                        <p:strVal val="visible"/>
                                      </p:to>
                                    </p:set>
                                    <p:animEffect transition="in" filter="dissolve">
                                      <p:cBhvr>
                                        <p:cTn id="10" dur="5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txBox="1"/>
          <p:nvPr/>
        </p:nvSpPr>
        <p:spPr>
          <a:xfrm>
            <a:off x="669924" y="1"/>
            <a:ext cx="10850563" cy="1028699"/>
          </a:xfrm>
          <a:prstGeom prst="rect">
            <a:avLst/>
          </a:prstGeom>
        </p:spPr>
        <p:txBody>
          <a:bodyPr/>
          <a:lstStyle>
            <a:lvl1pPr algn="l" defTabSz="914400" rtl="0" eaLnBrk="1" latinLnBrk="0" hangingPunct="1">
              <a:lnSpc>
                <a:spcPct val="90000"/>
              </a:lnSpc>
              <a:spcBef>
                <a:spcPct val="0"/>
              </a:spcBef>
              <a:buNone/>
              <a:defRPr sz="2800" b="0" kern="1200">
                <a:solidFill>
                  <a:schemeClr val="bg1"/>
                </a:solidFill>
                <a:latin typeface="+mj-lt"/>
                <a:ea typeface="+mj-ea"/>
                <a:cs typeface="+mj-cs"/>
              </a:defRPr>
            </a:lvl1pPr>
          </a:lstStyle>
          <a:p>
            <a:endParaRPr lang="en-US" altLang="zh-CN" dirty="0"/>
          </a:p>
          <a:p>
            <a:r>
              <a:rPr lang="en-US" altLang="zh-CN" dirty="0"/>
              <a:t>E. </a:t>
            </a:r>
            <a:r>
              <a:rPr lang="en-US" altLang="zh-CN" dirty="0" err="1"/>
              <a:t>Ghidra</a:t>
            </a:r>
            <a:r>
              <a:rPr lang="en-US" altLang="zh-CN" dirty="0"/>
              <a:t> APIs —— Listing </a:t>
            </a:r>
            <a:r>
              <a:rPr lang="zh-CN" altLang="en-US" dirty="0"/>
              <a:t>接口</a:t>
            </a:r>
            <a:endParaRPr lang="zh-CN" altLang="en-US" dirty="0"/>
          </a:p>
        </p:txBody>
      </p:sp>
      <p:sp>
        <p:nvSpPr>
          <p:cNvPr id="6" name="文本框 5"/>
          <p:cNvSpPr txBox="1"/>
          <p:nvPr/>
        </p:nvSpPr>
        <p:spPr>
          <a:xfrm>
            <a:off x="669924" y="839496"/>
            <a:ext cx="3070226" cy="369332"/>
          </a:xfrm>
          <a:prstGeom prst="rect">
            <a:avLst/>
          </a:prstGeom>
          <a:noFill/>
        </p:spPr>
        <p:txBody>
          <a:bodyPr wrap="square" rtlCol="0">
            <a:spAutoFit/>
          </a:bodyPr>
          <a:lstStyle/>
          <a:p>
            <a:r>
              <a:rPr lang="en-US" altLang="zh-CN" dirty="0" err="1">
                <a:solidFill>
                  <a:schemeClr val="bg1"/>
                </a:solidFill>
                <a:latin typeface="+mn-ea"/>
              </a:rPr>
              <a:t>Ghidra</a:t>
            </a:r>
            <a:r>
              <a:rPr lang="en-US" altLang="zh-CN" dirty="0">
                <a:solidFill>
                  <a:schemeClr val="bg1"/>
                </a:solidFill>
                <a:latin typeface="+mn-ea"/>
              </a:rPr>
              <a:t> APIs</a:t>
            </a:r>
            <a:endParaRPr lang="zh-CN" altLang="en-US" dirty="0">
              <a:solidFill>
                <a:schemeClr val="bg1"/>
              </a:solidFill>
              <a:latin typeface="+mn-ea"/>
            </a:endParaRPr>
          </a:p>
        </p:txBody>
      </p:sp>
      <p:sp>
        <p:nvSpPr>
          <p:cNvPr id="7" name="文本框 6"/>
          <p:cNvSpPr txBox="1"/>
          <p:nvPr/>
        </p:nvSpPr>
        <p:spPr>
          <a:xfrm>
            <a:off x="1276350" y="1689100"/>
            <a:ext cx="9525000" cy="3783023"/>
          </a:xfrm>
          <a:prstGeom prst="rect">
            <a:avLst/>
          </a:prstGeom>
          <a:noFill/>
        </p:spPr>
        <p:txBody>
          <a:bodyPr wrap="square" rtlCol="0">
            <a:spAutoFit/>
          </a:bodyPr>
          <a:lstStyle/>
          <a:p>
            <a:pPr>
              <a:lnSpc>
                <a:spcPct val="150000"/>
              </a:lnSpc>
            </a:pPr>
            <a:r>
              <a:rPr lang="en-US" altLang="zh-CN" dirty="0">
                <a:solidFill>
                  <a:schemeClr val="accent2"/>
                </a:solidFill>
                <a:latin typeface="+mn-ea"/>
              </a:rPr>
              <a:t>Package</a:t>
            </a:r>
            <a:r>
              <a:rPr lang="zh-CN" altLang="en-US" dirty="0">
                <a:solidFill>
                  <a:schemeClr val="accent2"/>
                </a:solidFill>
                <a:latin typeface="+mn-ea"/>
              </a:rPr>
              <a:t>：</a:t>
            </a:r>
            <a:r>
              <a:rPr lang="en-US" altLang="zh-CN" dirty="0" err="1">
                <a:solidFill>
                  <a:schemeClr val="accent2"/>
                </a:solidFill>
                <a:latin typeface="+mn-ea"/>
              </a:rPr>
              <a:t>ghidra.program.model.listing</a:t>
            </a:r>
            <a:endParaRPr lang="en-US" altLang="zh-CN" dirty="0">
              <a:solidFill>
                <a:schemeClr val="accent2"/>
              </a:solidFill>
              <a:latin typeface="+mn-ea"/>
            </a:endParaRPr>
          </a:p>
          <a:p>
            <a:pPr>
              <a:lnSpc>
                <a:spcPct val="150000"/>
              </a:lnSpc>
            </a:pPr>
            <a:endParaRPr lang="en-US" altLang="zh-CN" dirty="0">
              <a:solidFill>
                <a:schemeClr val="tx2"/>
              </a:solidFill>
              <a:latin typeface="+mn-ea"/>
            </a:endParaRPr>
          </a:p>
          <a:p>
            <a:pPr>
              <a:lnSpc>
                <a:spcPct val="150000"/>
              </a:lnSpc>
            </a:pPr>
            <a:r>
              <a:rPr lang="zh-CN" altLang="en-US" dirty="0">
                <a:solidFill>
                  <a:schemeClr val="tx2"/>
                </a:solidFill>
                <a:latin typeface="+mn-ea"/>
              </a:rPr>
              <a:t>常用指令操作：</a:t>
            </a:r>
            <a:endParaRPr lang="en-US" altLang="zh-CN" dirty="0">
              <a:solidFill>
                <a:schemeClr val="tx2"/>
              </a:solidFill>
              <a:latin typeface="+mn-ea"/>
            </a:endParaRPr>
          </a:p>
          <a:p>
            <a:pPr>
              <a:lnSpc>
                <a:spcPct val="150000"/>
              </a:lnSpc>
            </a:pPr>
            <a:r>
              <a:rPr lang="en-US" altLang="zh-CN" dirty="0">
                <a:solidFill>
                  <a:schemeClr val="accent1"/>
                </a:solidFill>
                <a:latin typeface="+mn-ea"/>
              </a:rPr>
              <a:t>Instruction </a:t>
            </a:r>
            <a:r>
              <a:rPr lang="en-US" altLang="zh-CN" dirty="0" err="1">
                <a:solidFill>
                  <a:schemeClr val="accent1"/>
                </a:solidFill>
                <a:latin typeface="+mn-ea"/>
              </a:rPr>
              <a:t>getInstructionAfter</a:t>
            </a:r>
            <a:r>
              <a:rPr lang="en-US" altLang="zh-CN" dirty="0">
                <a:solidFill>
                  <a:schemeClr val="accent1"/>
                </a:solidFill>
                <a:latin typeface="+mn-ea"/>
              </a:rPr>
              <a:t>(Address </a:t>
            </a:r>
            <a:r>
              <a:rPr lang="en-US" altLang="zh-CN" dirty="0" err="1">
                <a:solidFill>
                  <a:schemeClr val="accent1"/>
                </a:solidFill>
                <a:latin typeface="+mn-ea"/>
              </a:rPr>
              <a:t>addr</a:t>
            </a:r>
            <a:r>
              <a:rPr lang="en-US" altLang="zh-CN" dirty="0">
                <a:solidFill>
                  <a:schemeClr val="accent1"/>
                </a:solidFill>
                <a:latin typeface="+mn-ea"/>
              </a:rPr>
              <a:t>)</a:t>
            </a:r>
            <a:endParaRPr lang="en-US" altLang="zh-CN" dirty="0">
              <a:solidFill>
                <a:schemeClr val="accent1"/>
              </a:solidFill>
              <a:latin typeface="+mn-ea"/>
            </a:endParaRPr>
          </a:p>
          <a:p>
            <a:pPr>
              <a:lnSpc>
                <a:spcPct val="150000"/>
              </a:lnSpc>
            </a:pPr>
            <a:r>
              <a:rPr lang="en-US" altLang="zh-CN" dirty="0">
                <a:solidFill>
                  <a:schemeClr val="accent1"/>
                </a:solidFill>
                <a:latin typeface="+mn-ea"/>
              </a:rPr>
              <a:t>Instruction </a:t>
            </a:r>
            <a:r>
              <a:rPr lang="en-US" altLang="zh-CN" dirty="0" err="1">
                <a:solidFill>
                  <a:schemeClr val="accent1"/>
                </a:solidFill>
                <a:latin typeface="+mn-ea"/>
              </a:rPr>
              <a:t>getInstructionAt</a:t>
            </a:r>
            <a:r>
              <a:rPr lang="en-US" altLang="zh-CN" dirty="0">
                <a:solidFill>
                  <a:schemeClr val="accent1"/>
                </a:solidFill>
                <a:latin typeface="+mn-ea"/>
              </a:rPr>
              <a:t>(Address </a:t>
            </a:r>
            <a:r>
              <a:rPr lang="en-US" altLang="zh-CN" dirty="0" err="1">
                <a:solidFill>
                  <a:schemeClr val="accent1"/>
                </a:solidFill>
                <a:latin typeface="+mn-ea"/>
              </a:rPr>
              <a:t>addr</a:t>
            </a:r>
            <a:r>
              <a:rPr lang="en-US" altLang="zh-CN" dirty="0">
                <a:solidFill>
                  <a:schemeClr val="accent1"/>
                </a:solidFill>
                <a:latin typeface="+mn-ea"/>
              </a:rPr>
              <a:t>)</a:t>
            </a:r>
            <a:endParaRPr lang="en-US" altLang="zh-CN" dirty="0">
              <a:solidFill>
                <a:schemeClr val="accent1"/>
              </a:solidFill>
              <a:latin typeface="+mn-ea"/>
            </a:endParaRPr>
          </a:p>
          <a:p>
            <a:pPr>
              <a:lnSpc>
                <a:spcPct val="150000"/>
              </a:lnSpc>
            </a:pPr>
            <a:r>
              <a:rPr lang="en-US" altLang="zh-CN" dirty="0">
                <a:solidFill>
                  <a:schemeClr val="accent1"/>
                </a:solidFill>
                <a:latin typeface="+mn-ea"/>
              </a:rPr>
              <a:t>Instruction </a:t>
            </a:r>
            <a:r>
              <a:rPr lang="en-US" altLang="zh-CN" dirty="0" err="1">
                <a:solidFill>
                  <a:schemeClr val="accent1"/>
                </a:solidFill>
                <a:latin typeface="+mn-ea"/>
              </a:rPr>
              <a:t>getInstructionBefore</a:t>
            </a:r>
            <a:r>
              <a:rPr lang="en-US" altLang="zh-CN" dirty="0">
                <a:solidFill>
                  <a:schemeClr val="accent1"/>
                </a:solidFill>
                <a:latin typeface="+mn-ea"/>
              </a:rPr>
              <a:t>(Address </a:t>
            </a:r>
            <a:r>
              <a:rPr lang="en-US" altLang="zh-CN" dirty="0" err="1">
                <a:solidFill>
                  <a:schemeClr val="accent1"/>
                </a:solidFill>
                <a:latin typeface="+mn-ea"/>
              </a:rPr>
              <a:t>addr</a:t>
            </a:r>
            <a:r>
              <a:rPr lang="en-US" altLang="zh-CN" dirty="0">
                <a:solidFill>
                  <a:schemeClr val="accent1"/>
                </a:solidFill>
                <a:latin typeface="+mn-ea"/>
              </a:rPr>
              <a:t>)</a:t>
            </a:r>
            <a:endParaRPr lang="en-US" altLang="zh-CN" dirty="0">
              <a:solidFill>
                <a:schemeClr val="accent1"/>
              </a:solidFill>
              <a:latin typeface="+mn-ea"/>
            </a:endParaRPr>
          </a:p>
          <a:p>
            <a:pPr>
              <a:lnSpc>
                <a:spcPct val="150000"/>
              </a:lnSpc>
            </a:pPr>
            <a:r>
              <a:rPr lang="en-US" altLang="zh-CN" dirty="0">
                <a:solidFill>
                  <a:schemeClr val="accent1"/>
                </a:solidFill>
                <a:latin typeface="+mn-ea"/>
              </a:rPr>
              <a:t>Instruction </a:t>
            </a:r>
            <a:r>
              <a:rPr lang="en-US" altLang="zh-CN" dirty="0" err="1">
                <a:solidFill>
                  <a:schemeClr val="accent1"/>
                </a:solidFill>
                <a:latin typeface="+mn-ea"/>
              </a:rPr>
              <a:t>getInstructionContaining</a:t>
            </a:r>
            <a:r>
              <a:rPr lang="en-US" altLang="zh-CN" dirty="0">
                <a:solidFill>
                  <a:schemeClr val="accent1"/>
                </a:solidFill>
                <a:latin typeface="+mn-ea"/>
              </a:rPr>
              <a:t>(Address </a:t>
            </a:r>
            <a:r>
              <a:rPr lang="en-US" altLang="zh-CN" dirty="0" err="1">
                <a:solidFill>
                  <a:schemeClr val="accent1"/>
                </a:solidFill>
                <a:latin typeface="+mn-ea"/>
              </a:rPr>
              <a:t>addr</a:t>
            </a:r>
            <a:r>
              <a:rPr lang="en-US" altLang="zh-CN" dirty="0">
                <a:solidFill>
                  <a:schemeClr val="accent1"/>
                </a:solidFill>
                <a:latin typeface="+mn-ea"/>
              </a:rPr>
              <a:t>)</a:t>
            </a:r>
            <a:endParaRPr lang="en-US" altLang="zh-CN" dirty="0">
              <a:solidFill>
                <a:schemeClr val="accent1"/>
              </a:solidFill>
              <a:latin typeface="+mn-ea"/>
            </a:endParaRPr>
          </a:p>
          <a:p>
            <a:pPr>
              <a:lnSpc>
                <a:spcPct val="150000"/>
              </a:lnSpc>
            </a:pPr>
            <a:r>
              <a:rPr lang="en-US" altLang="zh-CN" dirty="0" err="1">
                <a:solidFill>
                  <a:schemeClr val="accent1"/>
                </a:solidFill>
                <a:latin typeface="+mn-ea"/>
              </a:rPr>
              <a:t>InstructionIterator</a:t>
            </a:r>
            <a:r>
              <a:rPr lang="en-US" altLang="zh-CN" dirty="0">
                <a:solidFill>
                  <a:schemeClr val="accent1"/>
                </a:solidFill>
                <a:latin typeface="+mn-ea"/>
              </a:rPr>
              <a:t> </a:t>
            </a:r>
            <a:r>
              <a:rPr lang="en-US" altLang="zh-CN" dirty="0" err="1">
                <a:solidFill>
                  <a:schemeClr val="accent1"/>
                </a:solidFill>
                <a:latin typeface="+mn-ea"/>
              </a:rPr>
              <a:t>getInstructions</a:t>
            </a:r>
            <a:r>
              <a:rPr lang="en-US" altLang="zh-CN" dirty="0">
                <a:solidFill>
                  <a:schemeClr val="accent1"/>
                </a:solidFill>
                <a:latin typeface="+mn-ea"/>
              </a:rPr>
              <a:t>(</a:t>
            </a:r>
            <a:r>
              <a:rPr lang="en-US" altLang="zh-CN" dirty="0" err="1">
                <a:solidFill>
                  <a:schemeClr val="accent1"/>
                </a:solidFill>
                <a:latin typeface="+mn-ea"/>
              </a:rPr>
              <a:t>boolean</a:t>
            </a:r>
            <a:r>
              <a:rPr lang="en-US" altLang="zh-CN" dirty="0">
                <a:solidFill>
                  <a:schemeClr val="accent1"/>
                </a:solidFill>
                <a:latin typeface="+mn-ea"/>
              </a:rPr>
              <a:t> forward)</a:t>
            </a:r>
            <a:endParaRPr lang="en-US" altLang="zh-CN" dirty="0">
              <a:solidFill>
                <a:schemeClr val="accent1"/>
              </a:solidFill>
              <a:latin typeface="+mn-ea"/>
            </a:endParaRPr>
          </a:p>
          <a:p>
            <a:pPr>
              <a:lnSpc>
                <a:spcPct val="150000"/>
              </a:lnSpc>
            </a:pPr>
            <a:r>
              <a:rPr lang="en-US" altLang="zh-CN" dirty="0" err="1">
                <a:solidFill>
                  <a:schemeClr val="accent1"/>
                </a:solidFill>
                <a:latin typeface="+mn-ea"/>
              </a:rPr>
              <a:t>InstructionIterator</a:t>
            </a:r>
            <a:r>
              <a:rPr lang="en-US" altLang="zh-CN" dirty="0">
                <a:solidFill>
                  <a:schemeClr val="accent1"/>
                </a:solidFill>
                <a:latin typeface="+mn-ea"/>
              </a:rPr>
              <a:t> </a:t>
            </a:r>
            <a:r>
              <a:rPr lang="en-US" altLang="zh-CN" dirty="0" err="1">
                <a:solidFill>
                  <a:schemeClr val="accent1"/>
                </a:solidFill>
                <a:latin typeface="+mn-ea"/>
              </a:rPr>
              <a:t>getInstructions</a:t>
            </a:r>
            <a:r>
              <a:rPr lang="en-US" altLang="zh-CN" dirty="0">
                <a:solidFill>
                  <a:schemeClr val="accent1"/>
                </a:solidFill>
                <a:latin typeface="+mn-ea"/>
              </a:rPr>
              <a:t>(Address </a:t>
            </a:r>
            <a:r>
              <a:rPr lang="en-US" altLang="zh-CN" dirty="0" err="1">
                <a:solidFill>
                  <a:schemeClr val="accent1"/>
                </a:solidFill>
                <a:latin typeface="+mn-ea"/>
              </a:rPr>
              <a:t>addr</a:t>
            </a:r>
            <a:r>
              <a:rPr lang="en-US" altLang="zh-CN" dirty="0">
                <a:solidFill>
                  <a:schemeClr val="accent1"/>
                </a:solidFill>
                <a:latin typeface="+mn-ea"/>
              </a:rPr>
              <a:t>, </a:t>
            </a:r>
            <a:r>
              <a:rPr lang="en-US" altLang="zh-CN" dirty="0" err="1">
                <a:solidFill>
                  <a:schemeClr val="accent1"/>
                </a:solidFill>
                <a:latin typeface="+mn-ea"/>
              </a:rPr>
              <a:t>boolean</a:t>
            </a:r>
            <a:r>
              <a:rPr lang="en-US" altLang="zh-CN" dirty="0">
                <a:solidFill>
                  <a:schemeClr val="accent1"/>
                </a:solidFill>
                <a:latin typeface="+mn-ea"/>
              </a:rPr>
              <a:t> forward)</a:t>
            </a:r>
            <a:endParaRPr lang="en-US" altLang="zh-CN" dirty="0">
              <a:solidFill>
                <a:schemeClr val="accent1"/>
              </a:solidFill>
              <a:latin typeface="+mn-ea"/>
            </a:endParaRPr>
          </a:p>
        </p:txBody>
      </p:sp>
      <p:pic>
        <p:nvPicPr>
          <p:cNvPr id="8" name="Picture 7" descr="A cartoon characters around a campfire&#10;&#10;Description automatically generated"/>
          <p:cNvPicPr>
            <a:picLocks noChangeAspect="1"/>
          </p:cNvPicPr>
          <p:nvPr/>
        </p:nvPicPr>
        <p:blipFill rotWithShape="1">
          <a:blip r:embed="rId1" cstate="print">
            <a:extLst>
              <a:ext uri="{BEBA8EAE-BF5A-486C-A8C5-ECC9F3942E4B}">
                <a14:imgProps xmlns:a14="http://schemas.microsoft.com/office/drawing/2010/main">
                  <a14:imgLayer r:embed="rId2">
                    <a14:imgEffect>
                      <a14:backgroundRemoval t="0" b="87739" l="0" r="100000">
                        <a14:foregroundMark x1="52733" y1="34483" x2="53055" y2="44828"/>
                        <a14:foregroundMark x1="60129" y1="28736" x2="59164" y2="28736"/>
                        <a14:foregroundMark x1="63344" y1="25287" x2="61093" y2="36782"/>
                        <a14:foregroundMark x1="49196" y1="81226" x2="21865" y2="81609"/>
                        <a14:foregroundMark x1="21865" y1="81609" x2="21543" y2="81226"/>
                        <a14:foregroundMark x1="53055" y1="85057" x2="37942" y2="83525"/>
                        <a14:foregroundMark x1="66881" y1="75862" x2="60772" y2="82375"/>
                        <a14:foregroundMark x1="75884" y1="72797" x2="65916" y2="78161"/>
                        <a14:foregroundMark x1="75884" y1="71648" x2="76849" y2="72414"/>
                        <a14:foregroundMark x1="74920" y1="74713" x2="76527" y2="72797"/>
                        <a14:foregroundMark x1="75563" y1="70881" x2="76527" y2="72797"/>
                        <a14:foregroundMark x1="75563" y1="73563" x2="76849" y2="72414"/>
                        <a14:backgroundMark x1="75563" y1="8429" x2="52733" y2="9962"/>
                        <a14:backgroundMark x1="56592" y1="19540" x2="42122" y2="6513"/>
                        <a14:backgroundMark x1="42122" y1="6513" x2="25402" y2="5364"/>
                        <a14:backgroundMark x1="25402" y1="5364" x2="17042" y2="15709"/>
                        <a14:backgroundMark x1="57556" y1="26437" x2="53055" y2="21073"/>
                        <a14:backgroundMark x1="20257" y1="18391" x2="13183" y2="26054"/>
                        <a14:backgroundMark x1="3215" y1="3065" x2="2894" y2="6897"/>
                        <a14:backgroundMark x1="965" y1="0" x2="965" y2="3065"/>
                        <a14:backgroundMark x1="39550" y1="12644" x2="43730" y2="16475"/>
                        <a14:backgroundMark x1="37299" y1="14176" x2="40836" y2="16858"/>
                        <a14:backgroundMark x1="46945" y1="22222" x2="53698" y2="26054"/>
                        <a14:backgroundMark x1="3537" y1="0" x2="4823" y2="14943"/>
                        <a14:backgroundMark x1="4823" y1="15326" x2="0" y2="31418"/>
                        <a14:backgroundMark x1="9325" y1="26820" x2="3215" y2="39847"/>
                        <a14:backgroundMark x1="13826" y1="3831" x2="0" y2="19157"/>
                        <a14:backgroundMark x1="10289" y1="29885" x2="7717" y2="37165"/>
                        <a14:backgroundMark x1="10289" y1="36782" x2="12540" y2="25287"/>
                        <a14:backgroundMark x1="22508" y1="20690" x2="17042" y2="19157"/>
                        <a14:backgroundMark x1="29260" y1="10345" x2="17363" y2="25287"/>
                        <a14:backgroundMark x1="14469" y1="27969" x2="11576" y2="42146"/>
                        <a14:backgroundMark x1="11576" y1="42146" x2="10932" y2="42146"/>
                        <a14:backgroundMark x1="80707" y1="6513" x2="92926" y2="23372"/>
                        <a14:backgroundMark x1="92926" y1="23372" x2="93891" y2="45211"/>
                        <a14:backgroundMark x1="93891" y1="45211" x2="86174" y2="79310"/>
                        <a14:backgroundMark x1="86174" y1="79310" x2="79421" y2="86207"/>
                        <a14:backgroundMark x1="89389" y1="50958" x2="84887" y2="65900"/>
                        <a14:backgroundMark x1="7395" y1="39847" x2="322" y2="44444"/>
                        <a14:backgroundMark x1="10611" y1="40996" x2="2894" y2="49042"/>
                        <a14:backgroundMark x1="2894" y1="49042" x2="2894" y2="49042"/>
                        <a14:backgroundMark x1="14469" y1="43295" x2="0" y2="51724"/>
                        <a14:backgroundMark x1="0" y1="51724" x2="0" y2="51724"/>
                        <a14:backgroundMark x1="22186" y1="23755" x2="10611" y2="41762"/>
                        <a14:backgroundMark x1="15113" y1="28352" x2="12862" y2="41379"/>
                        <a14:backgroundMark x1="15113" y1="31418" x2="14791" y2="41762"/>
                      </a14:backgroundRemoval>
                    </a14:imgEffect>
                  </a14:imgLayer>
                </a14:imgProps>
              </a:ext>
              <a:ext uri="{28A0092B-C50C-407E-A947-70E740481C1C}">
                <a14:useLocalDpi xmlns:a14="http://schemas.microsoft.com/office/drawing/2010/main" val="0"/>
              </a:ext>
            </a:extLst>
          </a:blip>
          <a:srcRect/>
          <a:stretch>
            <a:fillRect/>
          </a:stretch>
        </p:blipFill>
        <p:spPr>
          <a:xfrm>
            <a:off x="10687050" y="5646591"/>
            <a:ext cx="1443777" cy="1211409"/>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strips(downLeft)">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txBox="1"/>
          <p:nvPr/>
        </p:nvSpPr>
        <p:spPr>
          <a:xfrm>
            <a:off x="669924" y="1"/>
            <a:ext cx="10850563" cy="1028699"/>
          </a:xfrm>
          <a:prstGeom prst="rect">
            <a:avLst/>
          </a:prstGeom>
        </p:spPr>
        <p:txBody>
          <a:bodyPr/>
          <a:lstStyle>
            <a:lvl1pPr algn="l" defTabSz="914400" rtl="0" eaLnBrk="1" latinLnBrk="0" hangingPunct="1">
              <a:lnSpc>
                <a:spcPct val="90000"/>
              </a:lnSpc>
              <a:spcBef>
                <a:spcPct val="0"/>
              </a:spcBef>
              <a:buNone/>
              <a:defRPr sz="2800" b="0" kern="1200">
                <a:solidFill>
                  <a:schemeClr val="bg1"/>
                </a:solidFill>
                <a:latin typeface="+mj-lt"/>
                <a:ea typeface="+mj-ea"/>
                <a:cs typeface="+mj-cs"/>
              </a:defRPr>
            </a:lvl1pPr>
          </a:lstStyle>
          <a:p>
            <a:endParaRPr lang="en-US" altLang="zh-CN" dirty="0"/>
          </a:p>
          <a:p>
            <a:r>
              <a:rPr lang="en-US" altLang="zh-CN" dirty="0"/>
              <a:t>E. </a:t>
            </a:r>
            <a:r>
              <a:rPr lang="en-US" altLang="zh-CN" dirty="0" err="1"/>
              <a:t>Ghidra</a:t>
            </a:r>
            <a:r>
              <a:rPr lang="en-US" altLang="zh-CN" dirty="0"/>
              <a:t> APIs —— Listing </a:t>
            </a:r>
            <a:r>
              <a:rPr lang="zh-CN" altLang="en-US" dirty="0"/>
              <a:t>接口</a:t>
            </a:r>
            <a:endParaRPr lang="zh-CN" altLang="en-US" dirty="0"/>
          </a:p>
        </p:txBody>
      </p:sp>
      <p:sp>
        <p:nvSpPr>
          <p:cNvPr id="6" name="文本框 5"/>
          <p:cNvSpPr txBox="1"/>
          <p:nvPr/>
        </p:nvSpPr>
        <p:spPr>
          <a:xfrm>
            <a:off x="669924" y="839496"/>
            <a:ext cx="3070226" cy="369332"/>
          </a:xfrm>
          <a:prstGeom prst="rect">
            <a:avLst/>
          </a:prstGeom>
          <a:noFill/>
        </p:spPr>
        <p:txBody>
          <a:bodyPr wrap="square" rtlCol="0">
            <a:spAutoFit/>
          </a:bodyPr>
          <a:lstStyle/>
          <a:p>
            <a:r>
              <a:rPr lang="en-US" altLang="zh-CN" dirty="0" err="1">
                <a:solidFill>
                  <a:schemeClr val="bg1"/>
                </a:solidFill>
                <a:latin typeface="+mn-ea"/>
              </a:rPr>
              <a:t>Ghidra</a:t>
            </a:r>
            <a:r>
              <a:rPr lang="en-US" altLang="zh-CN" dirty="0">
                <a:solidFill>
                  <a:schemeClr val="bg1"/>
                </a:solidFill>
                <a:latin typeface="+mn-ea"/>
              </a:rPr>
              <a:t> APIs</a:t>
            </a:r>
            <a:endParaRPr lang="zh-CN" altLang="en-US" dirty="0">
              <a:solidFill>
                <a:schemeClr val="bg1"/>
              </a:solidFill>
              <a:latin typeface="+mn-ea"/>
            </a:endParaRPr>
          </a:p>
        </p:txBody>
      </p:sp>
      <p:sp>
        <p:nvSpPr>
          <p:cNvPr id="7" name="文本框 6"/>
          <p:cNvSpPr txBox="1"/>
          <p:nvPr/>
        </p:nvSpPr>
        <p:spPr>
          <a:xfrm>
            <a:off x="1276350" y="1689100"/>
            <a:ext cx="9525000" cy="3783023"/>
          </a:xfrm>
          <a:prstGeom prst="rect">
            <a:avLst/>
          </a:prstGeom>
          <a:noFill/>
        </p:spPr>
        <p:txBody>
          <a:bodyPr wrap="square" rtlCol="0">
            <a:spAutoFit/>
          </a:bodyPr>
          <a:lstStyle/>
          <a:p>
            <a:pPr>
              <a:lnSpc>
                <a:spcPct val="150000"/>
              </a:lnSpc>
            </a:pPr>
            <a:r>
              <a:rPr lang="en-US" altLang="zh-CN" dirty="0">
                <a:solidFill>
                  <a:schemeClr val="accent2"/>
                </a:solidFill>
                <a:latin typeface="+mn-ea"/>
              </a:rPr>
              <a:t>Package</a:t>
            </a:r>
            <a:r>
              <a:rPr lang="zh-CN" altLang="en-US" dirty="0">
                <a:solidFill>
                  <a:schemeClr val="accent2"/>
                </a:solidFill>
                <a:latin typeface="+mn-ea"/>
              </a:rPr>
              <a:t>：</a:t>
            </a:r>
            <a:r>
              <a:rPr lang="en-US" altLang="zh-CN" dirty="0" err="1">
                <a:solidFill>
                  <a:schemeClr val="accent2"/>
                </a:solidFill>
                <a:latin typeface="+mn-ea"/>
              </a:rPr>
              <a:t>ghidra.program.model.listing</a:t>
            </a:r>
            <a:endParaRPr lang="en-US" altLang="zh-CN" dirty="0">
              <a:solidFill>
                <a:schemeClr val="accent2"/>
              </a:solidFill>
              <a:latin typeface="+mn-ea"/>
            </a:endParaRPr>
          </a:p>
          <a:p>
            <a:pPr>
              <a:lnSpc>
                <a:spcPct val="150000"/>
              </a:lnSpc>
            </a:pPr>
            <a:endParaRPr lang="en-US" altLang="zh-CN" dirty="0">
              <a:solidFill>
                <a:schemeClr val="tx2"/>
              </a:solidFill>
              <a:latin typeface="+mn-ea"/>
            </a:endParaRPr>
          </a:p>
          <a:p>
            <a:pPr>
              <a:lnSpc>
                <a:spcPct val="150000"/>
              </a:lnSpc>
            </a:pPr>
            <a:r>
              <a:rPr lang="zh-CN" altLang="en-US" dirty="0">
                <a:solidFill>
                  <a:schemeClr val="tx2"/>
                </a:solidFill>
                <a:latin typeface="+mn-ea"/>
              </a:rPr>
              <a:t>常用数据操作：</a:t>
            </a:r>
            <a:endParaRPr lang="en-US" altLang="zh-CN" dirty="0">
              <a:solidFill>
                <a:schemeClr val="tx2"/>
              </a:solidFill>
              <a:latin typeface="+mn-ea"/>
            </a:endParaRPr>
          </a:p>
          <a:p>
            <a:pPr>
              <a:lnSpc>
                <a:spcPct val="150000"/>
              </a:lnSpc>
            </a:pPr>
            <a:r>
              <a:rPr lang="en-US" altLang="zh-CN" dirty="0">
                <a:solidFill>
                  <a:schemeClr val="accent1"/>
                </a:solidFill>
                <a:latin typeface="+mn-ea"/>
              </a:rPr>
              <a:t>Data </a:t>
            </a:r>
            <a:r>
              <a:rPr lang="en-US" altLang="zh-CN" dirty="0" err="1">
                <a:solidFill>
                  <a:schemeClr val="accent1"/>
                </a:solidFill>
                <a:latin typeface="+mn-ea"/>
              </a:rPr>
              <a:t>getDataAfter</a:t>
            </a:r>
            <a:r>
              <a:rPr lang="en-US" altLang="zh-CN" dirty="0">
                <a:solidFill>
                  <a:schemeClr val="accent1"/>
                </a:solidFill>
                <a:latin typeface="+mn-ea"/>
              </a:rPr>
              <a:t>(Address </a:t>
            </a:r>
            <a:r>
              <a:rPr lang="en-US" altLang="zh-CN" dirty="0" err="1">
                <a:solidFill>
                  <a:schemeClr val="accent1"/>
                </a:solidFill>
                <a:latin typeface="+mn-ea"/>
              </a:rPr>
              <a:t>addr</a:t>
            </a:r>
            <a:r>
              <a:rPr lang="en-US" altLang="zh-CN" dirty="0">
                <a:solidFill>
                  <a:schemeClr val="accent1"/>
                </a:solidFill>
                <a:latin typeface="+mn-ea"/>
              </a:rPr>
              <a:t>)</a:t>
            </a:r>
            <a:endParaRPr lang="en-US" altLang="zh-CN" dirty="0">
              <a:solidFill>
                <a:schemeClr val="accent1"/>
              </a:solidFill>
              <a:latin typeface="+mn-ea"/>
            </a:endParaRPr>
          </a:p>
          <a:p>
            <a:pPr>
              <a:lnSpc>
                <a:spcPct val="150000"/>
              </a:lnSpc>
            </a:pPr>
            <a:r>
              <a:rPr lang="en-US" altLang="zh-CN" dirty="0">
                <a:solidFill>
                  <a:schemeClr val="accent1"/>
                </a:solidFill>
                <a:latin typeface="+mn-ea"/>
              </a:rPr>
              <a:t>Data </a:t>
            </a:r>
            <a:r>
              <a:rPr lang="en-US" altLang="zh-CN" dirty="0" err="1">
                <a:solidFill>
                  <a:schemeClr val="accent1"/>
                </a:solidFill>
                <a:latin typeface="+mn-ea"/>
              </a:rPr>
              <a:t>getDataAt</a:t>
            </a:r>
            <a:r>
              <a:rPr lang="en-US" altLang="zh-CN" dirty="0">
                <a:solidFill>
                  <a:schemeClr val="accent1"/>
                </a:solidFill>
                <a:latin typeface="+mn-ea"/>
              </a:rPr>
              <a:t>(Address </a:t>
            </a:r>
            <a:r>
              <a:rPr lang="en-US" altLang="zh-CN" dirty="0" err="1">
                <a:solidFill>
                  <a:schemeClr val="accent1"/>
                </a:solidFill>
                <a:latin typeface="+mn-ea"/>
              </a:rPr>
              <a:t>addr</a:t>
            </a:r>
            <a:r>
              <a:rPr lang="en-US" altLang="zh-CN" dirty="0">
                <a:solidFill>
                  <a:schemeClr val="accent1"/>
                </a:solidFill>
                <a:latin typeface="+mn-ea"/>
              </a:rPr>
              <a:t>)</a:t>
            </a:r>
            <a:endParaRPr lang="en-US" altLang="zh-CN" dirty="0">
              <a:solidFill>
                <a:schemeClr val="accent1"/>
              </a:solidFill>
              <a:latin typeface="+mn-ea"/>
            </a:endParaRPr>
          </a:p>
          <a:p>
            <a:pPr>
              <a:lnSpc>
                <a:spcPct val="150000"/>
              </a:lnSpc>
            </a:pPr>
            <a:r>
              <a:rPr lang="en-US" altLang="zh-CN" dirty="0">
                <a:solidFill>
                  <a:schemeClr val="accent1"/>
                </a:solidFill>
                <a:latin typeface="+mn-ea"/>
              </a:rPr>
              <a:t>Data </a:t>
            </a:r>
            <a:r>
              <a:rPr lang="en-US" altLang="zh-CN" dirty="0" err="1">
                <a:solidFill>
                  <a:schemeClr val="accent1"/>
                </a:solidFill>
                <a:latin typeface="+mn-ea"/>
              </a:rPr>
              <a:t>getDataBefore</a:t>
            </a:r>
            <a:r>
              <a:rPr lang="en-US" altLang="zh-CN" dirty="0">
                <a:solidFill>
                  <a:schemeClr val="accent1"/>
                </a:solidFill>
                <a:latin typeface="+mn-ea"/>
              </a:rPr>
              <a:t>(Address </a:t>
            </a:r>
            <a:r>
              <a:rPr lang="en-US" altLang="zh-CN" dirty="0" err="1">
                <a:solidFill>
                  <a:schemeClr val="accent1"/>
                </a:solidFill>
                <a:latin typeface="+mn-ea"/>
              </a:rPr>
              <a:t>addr</a:t>
            </a:r>
            <a:r>
              <a:rPr lang="en-US" altLang="zh-CN" dirty="0">
                <a:solidFill>
                  <a:schemeClr val="accent1"/>
                </a:solidFill>
                <a:latin typeface="+mn-ea"/>
              </a:rPr>
              <a:t>)</a:t>
            </a:r>
            <a:endParaRPr lang="en-US" altLang="zh-CN" dirty="0">
              <a:solidFill>
                <a:schemeClr val="accent1"/>
              </a:solidFill>
              <a:latin typeface="+mn-ea"/>
            </a:endParaRPr>
          </a:p>
          <a:p>
            <a:pPr>
              <a:lnSpc>
                <a:spcPct val="150000"/>
              </a:lnSpc>
            </a:pPr>
            <a:r>
              <a:rPr lang="en-US" altLang="zh-CN" dirty="0">
                <a:solidFill>
                  <a:schemeClr val="accent1"/>
                </a:solidFill>
                <a:latin typeface="+mn-ea"/>
              </a:rPr>
              <a:t>Data </a:t>
            </a:r>
            <a:r>
              <a:rPr lang="en-US" altLang="zh-CN" dirty="0" err="1">
                <a:solidFill>
                  <a:schemeClr val="accent1"/>
                </a:solidFill>
                <a:latin typeface="+mn-ea"/>
              </a:rPr>
              <a:t>getDataContaining</a:t>
            </a:r>
            <a:r>
              <a:rPr lang="en-US" altLang="zh-CN" dirty="0">
                <a:solidFill>
                  <a:schemeClr val="accent1"/>
                </a:solidFill>
                <a:latin typeface="+mn-ea"/>
              </a:rPr>
              <a:t>(Address </a:t>
            </a:r>
            <a:r>
              <a:rPr lang="en-US" altLang="zh-CN" dirty="0" err="1">
                <a:solidFill>
                  <a:schemeClr val="accent1"/>
                </a:solidFill>
                <a:latin typeface="+mn-ea"/>
              </a:rPr>
              <a:t>addr</a:t>
            </a:r>
            <a:r>
              <a:rPr lang="en-US" altLang="zh-CN" dirty="0">
                <a:solidFill>
                  <a:schemeClr val="accent1"/>
                </a:solidFill>
                <a:latin typeface="+mn-ea"/>
              </a:rPr>
              <a:t>)</a:t>
            </a:r>
            <a:endParaRPr lang="en-US" altLang="zh-CN" dirty="0">
              <a:solidFill>
                <a:schemeClr val="accent1"/>
              </a:solidFill>
              <a:latin typeface="+mn-ea"/>
            </a:endParaRPr>
          </a:p>
          <a:p>
            <a:pPr>
              <a:lnSpc>
                <a:spcPct val="150000"/>
              </a:lnSpc>
            </a:pPr>
            <a:r>
              <a:rPr lang="en-US" altLang="zh-CN" dirty="0" err="1">
                <a:solidFill>
                  <a:schemeClr val="accent1"/>
                </a:solidFill>
                <a:latin typeface="+mn-ea"/>
              </a:rPr>
              <a:t>DataIterator</a:t>
            </a:r>
            <a:r>
              <a:rPr lang="en-US" altLang="zh-CN" dirty="0">
                <a:solidFill>
                  <a:schemeClr val="accent1"/>
                </a:solidFill>
                <a:latin typeface="+mn-ea"/>
              </a:rPr>
              <a:t> </a:t>
            </a:r>
            <a:r>
              <a:rPr lang="en-US" altLang="zh-CN" dirty="0" err="1">
                <a:solidFill>
                  <a:schemeClr val="accent1"/>
                </a:solidFill>
                <a:latin typeface="+mn-ea"/>
              </a:rPr>
              <a:t>getData</a:t>
            </a:r>
            <a:r>
              <a:rPr lang="en-US" altLang="zh-CN" dirty="0">
                <a:solidFill>
                  <a:schemeClr val="accent1"/>
                </a:solidFill>
                <a:latin typeface="+mn-ea"/>
              </a:rPr>
              <a:t>(</a:t>
            </a:r>
            <a:r>
              <a:rPr lang="en-US" altLang="zh-CN" dirty="0" err="1">
                <a:solidFill>
                  <a:schemeClr val="accent1"/>
                </a:solidFill>
                <a:latin typeface="+mn-ea"/>
              </a:rPr>
              <a:t>boolean</a:t>
            </a:r>
            <a:r>
              <a:rPr lang="en-US" altLang="zh-CN" dirty="0">
                <a:solidFill>
                  <a:schemeClr val="accent1"/>
                </a:solidFill>
                <a:latin typeface="+mn-ea"/>
              </a:rPr>
              <a:t> forward)</a:t>
            </a:r>
            <a:endParaRPr lang="en-US" altLang="zh-CN" dirty="0">
              <a:solidFill>
                <a:schemeClr val="accent1"/>
              </a:solidFill>
              <a:latin typeface="+mn-ea"/>
            </a:endParaRPr>
          </a:p>
          <a:p>
            <a:pPr>
              <a:lnSpc>
                <a:spcPct val="150000"/>
              </a:lnSpc>
            </a:pPr>
            <a:r>
              <a:rPr lang="en-US" altLang="zh-CN" dirty="0" err="1">
                <a:solidFill>
                  <a:schemeClr val="accent1"/>
                </a:solidFill>
                <a:latin typeface="+mn-ea"/>
              </a:rPr>
              <a:t>DataIterator</a:t>
            </a:r>
            <a:r>
              <a:rPr lang="en-US" altLang="zh-CN" dirty="0">
                <a:solidFill>
                  <a:schemeClr val="accent1"/>
                </a:solidFill>
                <a:latin typeface="+mn-ea"/>
              </a:rPr>
              <a:t> </a:t>
            </a:r>
            <a:r>
              <a:rPr lang="en-US" altLang="zh-CN" dirty="0" err="1">
                <a:solidFill>
                  <a:schemeClr val="accent1"/>
                </a:solidFill>
                <a:latin typeface="+mn-ea"/>
              </a:rPr>
              <a:t>getData</a:t>
            </a:r>
            <a:r>
              <a:rPr lang="en-US" altLang="zh-CN" dirty="0">
                <a:solidFill>
                  <a:schemeClr val="accent1"/>
                </a:solidFill>
                <a:latin typeface="+mn-ea"/>
              </a:rPr>
              <a:t>(Address </a:t>
            </a:r>
            <a:r>
              <a:rPr lang="en-US" altLang="zh-CN" dirty="0" err="1">
                <a:solidFill>
                  <a:schemeClr val="accent1"/>
                </a:solidFill>
                <a:latin typeface="+mn-ea"/>
              </a:rPr>
              <a:t>addr</a:t>
            </a:r>
            <a:r>
              <a:rPr lang="en-US" altLang="zh-CN" dirty="0">
                <a:solidFill>
                  <a:schemeClr val="accent1"/>
                </a:solidFill>
                <a:latin typeface="+mn-ea"/>
              </a:rPr>
              <a:t>, </a:t>
            </a:r>
            <a:r>
              <a:rPr lang="en-US" altLang="zh-CN" dirty="0" err="1">
                <a:solidFill>
                  <a:schemeClr val="accent1"/>
                </a:solidFill>
                <a:latin typeface="+mn-ea"/>
              </a:rPr>
              <a:t>boolean</a:t>
            </a:r>
            <a:r>
              <a:rPr lang="en-US" altLang="zh-CN" dirty="0">
                <a:solidFill>
                  <a:schemeClr val="accent1"/>
                </a:solidFill>
                <a:latin typeface="+mn-ea"/>
              </a:rPr>
              <a:t> forward)</a:t>
            </a:r>
            <a:endParaRPr lang="en-US" altLang="zh-CN" dirty="0">
              <a:solidFill>
                <a:schemeClr val="accent1"/>
              </a:solidFill>
              <a:latin typeface="+mn-ea"/>
            </a:endParaRPr>
          </a:p>
        </p:txBody>
      </p:sp>
      <p:pic>
        <p:nvPicPr>
          <p:cNvPr id="9" name="Picture 2" descr="A cartoon cat on a tile floor&#10;&#10;Description automatically generated"/>
          <p:cNvPicPr>
            <a:picLocks noChangeAspect="1"/>
          </p:cNvPicPr>
          <p:nvPr/>
        </p:nvPicPr>
        <p:blipFill rotWithShape="1">
          <a:blip r:embed="rId1">
            <a:extLst>
              <a:ext uri="{BEBA8EAE-BF5A-486C-A8C5-ECC9F3942E4B}">
                <a14:imgProps xmlns:a14="http://schemas.microsoft.com/office/drawing/2010/main">
                  <a14:imgLayer r:embed="rId2">
                    <a14:imgEffect>
                      <a14:backgroundRemoval t="10000" b="90000" l="10000" r="90000">
                        <a14:foregroundMark x1="36842" y1="54688" x2="35150" y2="64688"/>
                        <a14:foregroundMark x1="39286" y1="68125" x2="38158" y2="66875"/>
                        <a14:foregroundMark x1="40226" y1="67188" x2="41917" y2="63750"/>
                        <a14:foregroundMark x1="43233" y1="64688" x2="40414" y2="67188"/>
                        <a14:backgroundMark x1="53195" y1="14688" x2="73684" y2="37188"/>
                        <a14:backgroundMark x1="36278" y1="72813" x2="42293" y2="85313"/>
                        <a14:backgroundMark x1="42293" y1="85313" x2="42481" y2="85313"/>
                        <a14:backgroundMark x1="49812" y1="73750" x2="51316" y2="77813"/>
                        <a14:backgroundMark x1="50752" y1="71250" x2="51692" y2="78125"/>
                        <a14:backgroundMark x1="31203" y1="13125" x2="27632" y2="35625"/>
                        <a14:backgroundMark x1="49624" y1="18125" x2="50188" y2="19063"/>
                        <a14:backgroundMark x1="47556" y1="16875" x2="49060" y2="18750"/>
                      </a14:backgroundRemoval>
                    </a14:imgEffect>
                  </a14:imgLayer>
                </a14:imgProps>
              </a:ext>
              <a:ext uri="{28A0092B-C50C-407E-A947-70E740481C1C}">
                <a14:useLocalDpi xmlns:a14="http://schemas.microsoft.com/office/drawing/2010/main" val="0"/>
              </a:ext>
            </a:extLst>
          </a:blip>
          <a:srcRect l="21830" r="21437"/>
          <a:stretch>
            <a:fillRect/>
          </a:stretch>
        </p:blipFill>
        <p:spPr>
          <a:xfrm>
            <a:off x="10902950" y="5549067"/>
            <a:ext cx="1336452" cy="1416947"/>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strips(downLeft)">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txBox="1"/>
          <p:nvPr/>
        </p:nvSpPr>
        <p:spPr>
          <a:xfrm>
            <a:off x="669924" y="1"/>
            <a:ext cx="10850563" cy="1028699"/>
          </a:xfrm>
          <a:prstGeom prst="rect">
            <a:avLst/>
          </a:prstGeom>
        </p:spPr>
        <p:txBody>
          <a:bodyPr/>
          <a:lstStyle>
            <a:lvl1pPr algn="l" defTabSz="914400" rtl="0" eaLnBrk="1" latinLnBrk="0" hangingPunct="1">
              <a:lnSpc>
                <a:spcPct val="90000"/>
              </a:lnSpc>
              <a:spcBef>
                <a:spcPct val="0"/>
              </a:spcBef>
              <a:buNone/>
              <a:defRPr sz="2800" b="0" kern="1200">
                <a:solidFill>
                  <a:schemeClr val="bg1"/>
                </a:solidFill>
                <a:latin typeface="+mj-lt"/>
                <a:ea typeface="+mj-ea"/>
                <a:cs typeface="+mj-cs"/>
              </a:defRPr>
            </a:lvl1pPr>
          </a:lstStyle>
          <a:p>
            <a:endParaRPr lang="en-US" altLang="zh-CN" dirty="0"/>
          </a:p>
          <a:p>
            <a:r>
              <a:rPr lang="en-US" altLang="zh-CN" dirty="0"/>
              <a:t>E. </a:t>
            </a:r>
            <a:r>
              <a:rPr lang="en-US" altLang="zh-CN" dirty="0" err="1"/>
              <a:t>Ghidra</a:t>
            </a:r>
            <a:r>
              <a:rPr lang="en-US" altLang="zh-CN" dirty="0"/>
              <a:t> APIs —— </a:t>
            </a:r>
            <a:r>
              <a:rPr lang="en-US" altLang="zh-CN" dirty="0" err="1"/>
              <a:t>DecompInterface</a:t>
            </a:r>
            <a:r>
              <a:rPr lang="en-US" altLang="zh-CN" dirty="0"/>
              <a:t> </a:t>
            </a:r>
            <a:r>
              <a:rPr lang="zh-CN" altLang="en-US" dirty="0"/>
              <a:t>类</a:t>
            </a:r>
            <a:endParaRPr lang="zh-CN" altLang="en-US" dirty="0"/>
          </a:p>
        </p:txBody>
      </p:sp>
      <p:sp>
        <p:nvSpPr>
          <p:cNvPr id="6" name="文本框 5"/>
          <p:cNvSpPr txBox="1"/>
          <p:nvPr/>
        </p:nvSpPr>
        <p:spPr>
          <a:xfrm>
            <a:off x="669924" y="839496"/>
            <a:ext cx="3070226" cy="369332"/>
          </a:xfrm>
          <a:prstGeom prst="rect">
            <a:avLst/>
          </a:prstGeom>
          <a:noFill/>
        </p:spPr>
        <p:txBody>
          <a:bodyPr wrap="square" rtlCol="0">
            <a:spAutoFit/>
          </a:bodyPr>
          <a:lstStyle/>
          <a:p>
            <a:r>
              <a:rPr lang="en-US" altLang="zh-CN" dirty="0" err="1">
                <a:solidFill>
                  <a:schemeClr val="bg1"/>
                </a:solidFill>
                <a:latin typeface="+mn-ea"/>
              </a:rPr>
              <a:t>Ghidra</a:t>
            </a:r>
            <a:r>
              <a:rPr lang="en-US" altLang="zh-CN" dirty="0">
                <a:solidFill>
                  <a:schemeClr val="bg1"/>
                </a:solidFill>
                <a:latin typeface="+mn-ea"/>
              </a:rPr>
              <a:t> APIs</a:t>
            </a:r>
            <a:endParaRPr lang="zh-CN" altLang="en-US" dirty="0">
              <a:solidFill>
                <a:schemeClr val="bg1"/>
              </a:solidFill>
              <a:latin typeface="+mn-ea"/>
            </a:endParaRPr>
          </a:p>
        </p:txBody>
      </p:sp>
      <p:sp>
        <p:nvSpPr>
          <p:cNvPr id="7" name="文本框 6"/>
          <p:cNvSpPr txBox="1"/>
          <p:nvPr/>
        </p:nvSpPr>
        <p:spPr>
          <a:xfrm>
            <a:off x="1276350" y="1555614"/>
            <a:ext cx="9525000" cy="1705532"/>
          </a:xfrm>
          <a:prstGeom prst="rect">
            <a:avLst/>
          </a:prstGeom>
          <a:noFill/>
        </p:spPr>
        <p:txBody>
          <a:bodyPr wrap="square" rtlCol="0">
            <a:spAutoFit/>
          </a:bodyPr>
          <a:lstStyle/>
          <a:p>
            <a:pPr>
              <a:lnSpc>
                <a:spcPct val="150000"/>
              </a:lnSpc>
            </a:pPr>
            <a:r>
              <a:rPr lang="en-US" altLang="zh-CN" dirty="0">
                <a:solidFill>
                  <a:schemeClr val="accent2"/>
                </a:solidFill>
                <a:latin typeface="+mn-ea"/>
              </a:rPr>
              <a:t>Package</a:t>
            </a:r>
            <a:r>
              <a:rPr lang="zh-CN" altLang="en-US" dirty="0">
                <a:solidFill>
                  <a:schemeClr val="accent2"/>
                </a:solidFill>
                <a:latin typeface="+mn-ea"/>
              </a:rPr>
              <a:t>：</a:t>
            </a:r>
            <a:r>
              <a:rPr lang="en-US" altLang="zh-CN" dirty="0" err="1">
                <a:solidFill>
                  <a:schemeClr val="accent2"/>
                </a:solidFill>
                <a:latin typeface="+mn-ea"/>
              </a:rPr>
              <a:t>ghidra.app.decompiler</a:t>
            </a:r>
            <a:endParaRPr lang="en-US" altLang="zh-CN" dirty="0">
              <a:solidFill>
                <a:schemeClr val="accent2"/>
              </a:solidFill>
              <a:latin typeface="+mn-ea"/>
            </a:endParaRPr>
          </a:p>
          <a:p>
            <a:pPr>
              <a:lnSpc>
                <a:spcPct val="150000"/>
              </a:lnSpc>
            </a:pPr>
            <a:endParaRPr lang="en-US" altLang="zh-CN" dirty="0">
              <a:solidFill>
                <a:schemeClr val="tx2"/>
              </a:solidFill>
              <a:latin typeface="+mn-ea"/>
            </a:endParaRPr>
          </a:p>
          <a:p>
            <a:pPr>
              <a:lnSpc>
                <a:spcPct val="150000"/>
              </a:lnSpc>
            </a:pPr>
            <a:r>
              <a:rPr lang="zh-CN" altLang="en-US" dirty="0">
                <a:solidFill>
                  <a:schemeClr val="tx2"/>
                </a:solidFill>
                <a:latin typeface="+mn-ea"/>
              </a:rPr>
              <a:t>反汇编类，在脚本中主要用于借助其生成</a:t>
            </a:r>
            <a:r>
              <a:rPr lang="en-US" altLang="zh-CN" dirty="0">
                <a:solidFill>
                  <a:schemeClr val="tx2"/>
                </a:solidFill>
                <a:latin typeface="+mn-ea"/>
              </a:rPr>
              <a:t> High-level P-code</a:t>
            </a:r>
            <a:r>
              <a:rPr lang="zh-CN" altLang="en-US" dirty="0">
                <a:solidFill>
                  <a:schemeClr val="tx2"/>
                </a:solidFill>
                <a:latin typeface="+mn-ea"/>
              </a:rPr>
              <a:t> 序列。在官网中有代码示例。</a:t>
            </a:r>
            <a:endParaRPr lang="en-US" altLang="zh-CN" dirty="0">
              <a:solidFill>
                <a:schemeClr val="tx2"/>
              </a:solidFill>
              <a:latin typeface="+mn-ea"/>
            </a:endParaRPr>
          </a:p>
          <a:p>
            <a:pPr>
              <a:lnSpc>
                <a:spcPct val="150000"/>
              </a:lnSpc>
            </a:pPr>
            <a:r>
              <a:rPr lang="zh-CN" altLang="en-US" dirty="0">
                <a:solidFill>
                  <a:schemeClr val="accent1"/>
                </a:solidFill>
                <a:latin typeface="+mn-ea"/>
              </a:rPr>
              <a:t>类实例化模板：</a:t>
            </a:r>
            <a:endParaRPr lang="en-US" altLang="zh-CN" dirty="0">
              <a:solidFill>
                <a:schemeClr val="accent1"/>
              </a:solidFill>
              <a:latin typeface="+mn-ea"/>
            </a:endParaRPr>
          </a:p>
        </p:txBody>
      </p:sp>
      <p:grpSp>
        <p:nvGrpSpPr>
          <p:cNvPr id="4" name="组合 3"/>
          <p:cNvGrpSpPr/>
          <p:nvPr/>
        </p:nvGrpSpPr>
        <p:grpSpPr>
          <a:xfrm>
            <a:off x="2364580" y="2872493"/>
            <a:ext cx="7461250" cy="3661438"/>
            <a:chOff x="2364580" y="2792402"/>
            <a:chExt cx="7461250" cy="3661438"/>
          </a:xfrm>
        </p:grpSpPr>
        <p:sp>
          <p:nvSpPr>
            <p:cNvPr id="2" name="Rectangle 1"/>
            <p:cNvSpPr>
              <a:spLocks noChangeArrowheads="1"/>
            </p:cNvSpPr>
            <p:nvPr/>
          </p:nvSpPr>
          <p:spPr bwMode="auto">
            <a:xfrm>
              <a:off x="2364580" y="3404980"/>
              <a:ext cx="7461250" cy="3048860"/>
            </a:xfrm>
            <a:prstGeom prst="roundRect">
              <a:avLst>
                <a:gd name="adj" fmla="val 3687"/>
              </a:avLst>
            </a:prstGeom>
            <a:solidFill>
              <a:srgbClr val="1E1F22"/>
            </a:solidFill>
            <a:ln>
              <a:noFill/>
            </a:ln>
            <a:effectLst>
              <a:glow rad="228600">
                <a:schemeClr val="accent3">
                  <a:satMod val="175000"/>
                  <a:alpha val="40000"/>
                </a:schemeClr>
              </a:glow>
              <a:outerShdw dist="35921" dir="2700000" algn="ctr" rotWithShape="0">
                <a:schemeClr val="bg2"/>
              </a:outerShdw>
            </a:effectLst>
            <a:scene3d>
              <a:camera prst="orthographicFront"/>
              <a:lightRig rig="threePt" dir="t"/>
            </a:scene3d>
            <a:sp3d>
              <a:bevelT/>
            </a:sp3d>
            <a:extLst>
              <a:ext uri="{91240B29-F687-4F45-9708-019B960494DF}">
                <a14:hiddenLine xmlns:a14="http://schemas.microsoft.com/office/drawing/2010/main" w="9525">
                  <a:solidFill>
                    <a:schemeClr val="tx1"/>
                  </a:solidFill>
                  <a:miter lim="800000"/>
                  <a:headEnd/>
                  <a:tailEnd/>
                </a14:hiddenLine>
              </a:ext>
            </a:extLst>
          </p:spPr>
          <p:txBody>
            <a:bodyPr vert="horz" wrap="square" lIns="91440" tIns="36000" rIns="91440" bIns="45720" numCol="1" anchor="ctr" anchorCtr="0" compatLnSpc="1">
              <a:spAutoFit/>
            </a:bodyPr>
            <a:lstStyle/>
            <a:p>
              <a:pPr marL="0" marR="0" lvl="0" indent="0" algn="l" defTabSz="914400" rtl="0" eaLnBrk="0" fontAlgn="base" latinLnBrk="0" hangingPunct="0">
                <a:lnSpc>
                  <a:spcPct val="100000"/>
                </a:lnSpc>
                <a:spcBef>
                  <a:spcPct val="0"/>
                </a:spcBef>
                <a:spcAft>
                  <a:spcPct val="0"/>
                </a:spcAft>
                <a:buClrTx/>
                <a:buSzTx/>
                <a:buFontTx/>
                <a:buNone/>
              </a:pPr>
              <a:r>
                <a:rPr kumimoji="0" lang="zh-CN" altLang="zh-CN" sz="900" b="0" i="0" u="none" strike="noStrike" cap="none" normalizeH="0" baseline="0" dirty="0">
                  <a:ln>
                    <a:noFill/>
                  </a:ln>
                  <a:solidFill>
                    <a:srgbClr val="CF8E6D"/>
                  </a:solidFill>
                  <a:effectLst/>
                  <a:latin typeface="Pointfree" panose="02000503000000000000" pitchFamily="1" charset="0"/>
                </a:rPr>
                <a:t>private </a:t>
              </a:r>
              <a:r>
                <a:rPr kumimoji="0" lang="zh-CN" altLang="zh-CN" sz="900" b="0" i="0" u="none" strike="noStrike" cap="none" normalizeH="0" baseline="0" dirty="0">
                  <a:ln>
                    <a:noFill/>
                  </a:ln>
                  <a:solidFill>
                    <a:srgbClr val="BCBEC4"/>
                  </a:solidFill>
                  <a:effectLst/>
                  <a:latin typeface="Pointfree" panose="02000503000000000000" pitchFamily="1" charset="0"/>
                </a:rPr>
                <a:t>DecompInterface </a:t>
              </a:r>
              <a:r>
                <a:rPr kumimoji="0" lang="zh-CN" altLang="zh-CN" sz="900" b="0" i="0" u="none" strike="noStrike" cap="none" normalizeH="0" baseline="0" dirty="0">
                  <a:ln>
                    <a:noFill/>
                  </a:ln>
                  <a:solidFill>
                    <a:srgbClr val="56A8F5"/>
                  </a:solidFill>
                  <a:effectLst/>
                  <a:latin typeface="Pointfree" panose="02000503000000000000" pitchFamily="1" charset="0"/>
                </a:rPr>
                <a:t>buildDecompiler</a:t>
              </a:r>
              <a:r>
                <a:rPr kumimoji="0" lang="zh-CN" altLang="zh-CN" sz="900" b="0" i="0" u="none" strike="noStrike" cap="none" normalizeH="0" baseline="0" dirty="0">
                  <a:ln>
                    <a:noFill/>
                  </a:ln>
                  <a:solidFill>
                    <a:srgbClr val="BCBEC4"/>
                  </a:solidFill>
                  <a:effectLst/>
                  <a:latin typeface="Pointfree" panose="02000503000000000000" pitchFamily="1" charset="0"/>
                </a:rPr>
                <a:t>(Program program) </a:t>
              </a:r>
              <a:r>
                <a:rPr kumimoji="0" lang="zh-CN" altLang="zh-CN" sz="900" b="0" i="0" u="none" strike="noStrike" cap="none" normalizeH="0" baseline="0" dirty="0">
                  <a:ln>
                    <a:noFill/>
                  </a:ln>
                  <a:solidFill>
                    <a:srgbClr val="CF8E6D"/>
                  </a:solidFill>
                  <a:effectLst/>
                  <a:latin typeface="Pointfree" panose="02000503000000000000" pitchFamily="1" charset="0"/>
                </a:rPr>
                <a:t>throws </a:t>
              </a:r>
              <a:r>
                <a:rPr kumimoji="0" lang="zh-CN" altLang="zh-CN" sz="900" b="0" i="0" u="none" strike="noStrike" cap="none" normalizeH="0" baseline="0" dirty="0">
                  <a:ln>
                    <a:noFill/>
                  </a:ln>
                  <a:solidFill>
                    <a:srgbClr val="BCBEC4"/>
                  </a:solidFill>
                  <a:effectLst/>
                  <a:latin typeface="Pointfree" panose="02000503000000000000" pitchFamily="1" charset="0"/>
                </a:rPr>
                <a:t>Exception {</a:t>
              </a:r>
              <a:br>
                <a:rPr kumimoji="0" lang="zh-CN" altLang="zh-CN" sz="900" b="0" i="0" u="none" strike="noStrike" cap="none" normalizeH="0" baseline="0" dirty="0">
                  <a:ln>
                    <a:noFill/>
                  </a:ln>
                  <a:solidFill>
                    <a:srgbClr val="BCBEC4"/>
                  </a:solidFill>
                  <a:effectLst/>
                  <a:latin typeface="Pointfree" panose="02000503000000000000" pitchFamily="1" charset="0"/>
                </a:rPr>
              </a:br>
              <a:r>
                <a:rPr kumimoji="0" lang="zh-CN" altLang="zh-CN" sz="900" b="0" i="0" u="none" strike="noStrike" cap="none" normalizeH="0" baseline="0" dirty="0">
                  <a:ln>
                    <a:noFill/>
                  </a:ln>
                  <a:solidFill>
                    <a:srgbClr val="BCBEC4"/>
                  </a:solidFill>
                  <a:effectLst/>
                  <a:latin typeface="Pointfree" panose="02000503000000000000" pitchFamily="1" charset="0"/>
                </a:rPr>
                <a:t>    DecompInterface decompInterface = </a:t>
              </a:r>
              <a:r>
                <a:rPr kumimoji="0" lang="zh-CN" altLang="zh-CN" sz="900" b="0" i="0" u="none" strike="noStrike" cap="none" normalizeH="0" baseline="0" dirty="0">
                  <a:ln>
                    <a:noFill/>
                  </a:ln>
                  <a:solidFill>
                    <a:srgbClr val="CF8E6D"/>
                  </a:solidFill>
                  <a:effectLst/>
                  <a:latin typeface="Pointfree" panose="02000503000000000000" pitchFamily="1" charset="0"/>
                </a:rPr>
                <a:t>new </a:t>
              </a:r>
              <a:r>
                <a:rPr kumimoji="0" lang="zh-CN" altLang="zh-CN" sz="900" b="0" i="0" u="none" strike="noStrike" cap="none" normalizeH="0" baseline="0" dirty="0">
                  <a:ln>
                    <a:noFill/>
                  </a:ln>
                  <a:solidFill>
                    <a:srgbClr val="BCBEC4"/>
                  </a:solidFill>
                  <a:effectLst/>
                  <a:latin typeface="Pointfree" panose="02000503000000000000" pitchFamily="1" charset="0"/>
                </a:rPr>
                <a:t>DecompInterface();</a:t>
              </a:r>
              <a:br>
                <a:rPr kumimoji="0" lang="zh-CN" altLang="zh-CN" sz="900" b="0" i="0" u="none" strike="noStrike" cap="none" normalizeH="0" baseline="0" dirty="0">
                  <a:ln>
                    <a:noFill/>
                  </a:ln>
                  <a:solidFill>
                    <a:srgbClr val="BCBEC4"/>
                  </a:solidFill>
                  <a:effectLst/>
                  <a:latin typeface="Pointfree" panose="02000503000000000000" pitchFamily="1" charset="0"/>
                </a:rPr>
              </a:br>
              <a:r>
                <a:rPr kumimoji="0" lang="zh-CN" altLang="zh-CN" sz="900" b="0" i="0" u="none" strike="noStrike" cap="none" normalizeH="0" baseline="0" dirty="0">
                  <a:ln>
                    <a:noFill/>
                  </a:ln>
                  <a:solidFill>
                    <a:srgbClr val="BCBEC4"/>
                  </a:solidFill>
                  <a:effectLst/>
                  <a:latin typeface="Pointfree" panose="02000503000000000000" pitchFamily="1" charset="0"/>
                </a:rPr>
                <a:t>    DecompileOptions options = </a:t>
              </a:r>
              <a:r>
                <a:rPr kumimoji="0" lang="zh-CN" altLang="zh-CN" sz="900" b="0" i="0" u="none" strike="noStrike" cap="none" normalizeH="0" baseline="0" dirty="0">
                  <a:ln>
                    <a:noFill/>
                  </a:ln>
                  <a:solidFill>
                    <a:srgbClr val="CF8E6D"/>
                  </a:solidFill>
                  <a:effectLst/>
                  <a:latin typeface="Pointfree" panose="02000503000000000000" pitchFamily="1" charset="0"/>
                </a:rPr>
                <a:t>new </a:t>
              </a:r>
              <a:r>
                <a:rPr kumimoji="0" lang="zh-CN" altLang="zh-CN" sz="900" b="0" i="0" u="none" strike="noStrike" cap="none" normalizeH="0" baseline="0" dirty="0">
                  <a:ln>
                    <a:noFill/>
                  </a:ln>
                  <a:solidFill>
                    <a:srgbClr val="BCBEC4"/>
                  </a:solidFill>
                  <a:effectLst/>
                  <a:latin typeface="Pointfree" panose="02000503000000000000" pitchFamily="1" charset="0"/>
                </a:rPr>
                <a:t>DecompileOptions();</a:t>
              </a:r>
              <a:br>
                <a:rPr kumimoji="0" lang="zh-CN" altLang="zh-CN" sz="900" b="0" i="0" u="none" strike="noStrike" cap="none" normalizeH="0" baseline="0" dirty="0">
                  <a:ln>
                    <a:noFill/>
                  </a:ln>
                  <a:solidFill>
                    <a:srgbClr val="BCBEC4"/>
                  </a:solidFill>
                  <a:effectLst/>
                  <a:latin typeface="Pointfree" panose="02000503000000000000" pitchFamily="1" charset="0"/>
                </a:rPr>
              </a:br>
              <a:r>
                <a:rPr kumimoji="0" lang="zh-CN" altLang="zh-CN" sz="900" b="0" i="0" u="none" strike="noStrike" cap="none" normalizeH="0" baseline="0" dirty="0">
                  <a:ln>
                    <a:noFill/>
                  </a:ln>
                  <a:solidFill>
                    <a:srgbClr val="BCBEC4"/>
                  </a:solidFill>
                  <a:effectLst/>
                  <a:latin typeface="Pointfree" panose="02000503000000000000" pitchFamily="1" charset="0"/>
                </a:rPr>
                <a:t>    PluginTool tool = </a:t>
              </a:r>
              <a:r>
                <a:rPr kumimoji="0" lang="zh-CN" altLang="zh-CN" sz="900" b="0" i="0" u="none" strike="noStrike" cap="none" normalizeH="0" baseline="0" dirty="0">
                  <a:ln>
                    <a:noFill/>
                  </a:ln>
                  <a:solidFill>
                    <a:srgbClr val="C77DBB"/>
                  </a:solidFill>
                  <a:effectLst/>
                  <a:latin typeface="Pointfree" panose="02000503000000000000" pitchFamily="1" charset="0"/>
                </a:rPr>
                <a:t>state</a:t>
              </a:r>
              <a:r>
                <a:rPr kumimoji="0" lang="zh-CN" altLang="zh-CN" sz="900" b="0" i="0" u="none" strike="noStrike" cap="none" normalizeH="0" baseline="0" dirty="0">
                  <a:ln>
                    <a:noFill/>
                  </a:ln>
                  <a:solidFill>
                    <a:srgbClr val="BCBEC4"/>
                  </a:solidFill>
                  <a:effectLst/>
                  <a:latin typeface="Pointfree" panose="02000503000000000000" pitchFamily="1" charset="0"/>
                </a:rPr>
                <a:t>.getTool();</a:t>
              </a:r>
              <a:br>
                <a:rPr kumimoji="0" lang="zh-CN" altLang="zh-CN" sz="900" b="0" i="0" u="none" strike="noStrike" cap="none" normalizeH="0" baseline="0" dirty="0">
                  <a:ln>
                    <a:noFill/>
                  </a:ln>
                  <a:solidFill>
                    <a:srgbClr val="BCBEC4"/>
                  </a:solidFill>
                  <a:effectLst/>
                  <a:latin typeface="Pointfree" panose="02000503000000000000" pitchFamily="1" charset="0"/>
                </a:rPr>
              </a:br>
              <a:r>
                <a:rPr kumimoji="0" lang="zh-CN" altLang="zh-CN" sz="900" b="0" i="0" u="none" strike="noStrike" cap="none" normalizeH="0" baseline="0" dirty="0">
                  <a:ln>
                    <a:noFill/>
                  </a:ln>
                  <a:solidFill>
                    <a:srgbClr val="BCBEC4"/>
                  </a:solidFill>
                  <a:effectLst/>
                  <a:latin typeface="Pointfree" panose="02000503000000000000" pitchFamily="1" charset="0"/>
                </a:rPr>
                <a:t>    </a:t>
              </a:r>
              <a:r>
                <a:rPr kumimoji="0" lang="zh-CN" altLang="zh-CN" sz="900" b="0" i="0" u="none" strike="noStrike" cap="none" normalizeH="0" baseline="0" dirty="0">
                  <a:ln>
                    <a:noFill/>
                  </a:ln>
                  <a:solidFill>
                    <a:srgbClr val="CF8E6D"/>
                  </a:solidFill>
                  <a:effectLst/>
                  <a:latin typeface="Pointfree" panose="02000503000000000000" pitchFamily="1" charset="0"/>
                </a:rPr>
                <a:t>if </a:t>
              </a:r>
              <a:r>
                <a:rPr kumimoji="0" lang="zh-CN" altLang="zh-CN" sz="900" b="0" i="0" u="none" strike="noStrike" cap="none" normalizeH="0" baseline="0" dirty="0">
                  <a:ln>
                    <a:noFill/>
                  </a:ln>
                  <a:solidFill>
                    <a:srgbClr val="BCBEC4"/>
                  </a:solidFill>
                  <a:effectLst/>
                  <a:latin typeface="Pointfree" panose="02000503000000000000" pitchFamily="1" charset="0"/>
                </a:rPr>
                <a:t>(tool != </a:t>
              </a:r>
              <a:r>
                <a:rPr kumimoji="0" lang="zh-CN" altLang="zh-CN" sz="900" b="0" i="0" u="none" strike="noStrike" cap="none" normalizeH="0" baseline="0" dirty="0">
                  <a:ln>
                    <a:noFill/>
                  </a:ln>
                  <a:solidFill>
                    <a:srgbClr val="CF8E6D"/>
                  </a:solidFill>
                  <a:effectLst/>
                  <a:latin typeface="Pointfree" panose="02000503000000000000" pitchFamily="1" charset="0"/>
                </a:rPr>
                <a:t>null</a:t>
              </a:r>
              <a:r>
                <a:rPr kumimoji="0" lang="zh-CN" altLang="zh-CN" sz="900" b="0" i="0" u="none" strike="noStrike" cap="none" normalizeH="0" baseline="0" dirty="0">
                  <a:ln>
                    <a:noFill/>
                  </a:ln>
                  <a:solidFill>
                    <a:srgbClr val="BCBEC4"/>
                  </a:solidFill>
                  <a:effectLst/>
                  <a:latin typeface="Pointfree" panose="02000503000000000000" pitchFamily="1" charset="0"/>
                </a:rPr>
                <a:t>) {</a:t>
              </a:r>
              <a:br>
                <a:rPr kumimoji="0" lang="zh-CN" altLang="zh-CN" sz="900" b="0" i="0" u="none" strike="noStrike" cap="none" normalizeH="0" baseline="0" dirty="0">
                  <a:ln>
                    <a:noFill/>
                  </a:ln>
                  <a:solidFill>
                    <a:srgbClr val="BCBEC4"/>
                  </a:solidFill>
                  <a:effectLst/>
                  <a:latin typeface="Pointfree" panose="02000503000000000000" pitchFamily="1" charset="0"/>
                </a:rPr>
              </a:br>
              <a:r>
                <a:rPr kumimoji="0" lang="zh-CN" altLang="zh-CN" sz="900" b="0" i="0" u="none" strike="noStrike" cap="none" normalizeH="0" baseline="0" dirty="0">
                  <a:ln>
                    <a:noFill/>
                  </a:ln>
                  <a:solidFill>
                    <a:srgbClr val="BCBEC4"/>
                  </a:solidFill>
                  <a:effectLst/>
                  <a:latin typeface="Pointfree" panose="02000503000000000000" pitchFamily="1" charset="0"/>
                </a:rPr>
                <a:t>        OptionsService service = tool.getService(OptionsService.</a:t>
              </a:r>
              <a:r>
                <a:rPr kumimoji="0" lang="zh-CN" altLang="zh-CN" sz="900" b="0" i="0" u="none" strike="noStrike" cap="none" normalizeH="0" baseline="0" dirty="0">
                  <a:ln>
                    <a:noFill/>
                  </a:ln>
                  <a:solidFill>
                    <a:srgbClr val="CF8E6D"/>
                  </a:solidFill>
                  <a:effectLst/>
                  <a:latin typeface="Pointfree" panose="02000503000000000000" pitchFamily="1" charset="0"/>
                </a:rPr>
                <a:t>class</a:t>
              </a:r>
              <a:r>
                <a:rPr kumimoji="0" lang="zh-CN" altLang="zh-CN" sz="900" b="0" i="0" u="none" strike="noStrike" cap="none" normalizeH="0" baseline="0" dirty="0">
                  <a:ln>
                    <a:noFill/>
                  </a:ln>
                  <a:solidFill>
                    <a:srgbClr val="BCBEC4"/>
                  </a:solidFill>
                  <a:effectLst/>
                  <a:latin typeface="Pointfree" panose="02000503000000000000" pitchFamily="1" charset="0"/>
                </a:rPr>
                <a:t>);</a:t>
              </a:r>
              <a:br>
                <a:rPr kumimoji="0" lang="zh-CN" altLang="zh-CN" sz="900" b="0" i="0" u="none" strike="noStrike" cap="none" normalizeH="0" baseline="0" dirty="0">
                  <a:ln>
                    <a:noFill/>
                  </a:ln>
                  <a:solidFill>
                    <a:srgbClr val="BCBEC4"/>
                  </a:solidFill>
                  <a:effectLst/>
                  <a:latin typeface="Pointfree" panose="02000503000000000000" pitchFamily="1" charset="0"/>
                </a:rPr>
              </a:br>
              <a:r>
                <a:rPr kumimoji="0" lang="zh-CN" altLang="zh-CN" sz="900" b="0" i="0" u="none" strike="noStrike" cap="none" normalizeH="0" baseline="0" dirty="0">
                  <a:ln>
                    <a:noFill/>
                  </a:ln>
                  <a:solidFill>
                    <a:srgbClr val="BCBEC4"/>
                  </a:solidFill>
                  <a:effectLst/>
                  <a:latin typeface="Pointfree" panose="02000503000000000000" pitchFamily="1" charset="0"/>
                </a:rPr>
                <a:t>        </a:t>
              </a:r>
              <a:r>
                <a:rPr kumimoji="0" lang="zh-CN" altLang="zh-CN" sz="900" b="0" i="0" u="none" strike="noStrike" cap="none" normalizeH="0" baseline="0" dirty="0">
                  <a:ln>
                    <a:noFill/>
                  </a:ln>
                  <a:solidFill>
                    <a:srgbClr val="CF8E6D"/>
                  </a:solidFill>
                  <a:effectLst/>
                  <a:latin typeface="Pointfree" panose="02000503000000000000" pitchFamily="1" charset="0"/>
                </a:rPr>
                <a:t>if </a:t>
              </a:r>
              <a:r>
                <a:rPr kumimoji="0" lang="zh-CN" altLang="zh-CN" sz="900" b="0" i="0" u="none" strike="noStrike" cap="none" normalizeH="0" baseline="0" dirty="0">
                  <a:ln>
                    <a:noFill/>
                  </a:ln>
                  <a:solidFill>
                    <a:srgbClr val="BCBEC4"/>
                  </a:solidFill>
                  <a:effectLst/>
                  <a:latin typeface="Pointfree" panose="02000503000000000000" pitchFamily="1" charset="0"/>
                </a:rPr>
                <a:t>(service != </a:t>
              </a:r>
              <a:r>
                <a:rPr kumimoji="0" lang="zh-CN" altLang="zh-CN" sz="900" b="0" i="0" u="none" strike="noStrike" cap="none" normalizeH="0" baseline="0" dirty="0">
                  <a:ln>
                    <a:noFill/>
                  </a:ln>
                  <a:solidFill>
                    <a:srgbClr val="CF8E6D"/>
                  </a:solidFill>
                  <a:effectLst/>
                  <a:latin typeface="Pointfree" panose="02000503000000000000" pitchFamily="1" charset="0"/>
                </a:rPr>
                <a:t>null</a:t>
              </a:r>
              <a:r>
                <a:rPr kumimoji="0" lang="zh-CN" altLang="zh-CN" sz="900" b="0" i="0" u="none" strike="noStrike" cap="none" normalizeH="0" baseline="0" dirty="0">
                  <a:ln>
                    <a:noFill/>
                  </a:ln>
                  <a:solidFill>
                    <a:srgbClr val="BCBEC4"/>
                  </a:solidFill>
                  <a:effectLst/>
                  <a:latin typeface="Pointfree" panose="02000503000000000000" pitchFamily="1" charset="0"/>
                </a:rPr>
                <a:t>) {</a:t>
              </a:r>
              <a:br>
                <a:rPr kumimoji="0" lang="zh-CN" altLang="zh-CN" sz="900" b="0" i="0" u="none" strike="noStrike" cap="none" normalizeH="0" baseline="0" dirty="0">
                  <a:ln>
                    <a:noFill/>
                  </a:ln>
                  <a:solidFill>
                    <a:srgbClr val="BCBEC4"/>
                  </a:solidFill>
                  <a:effectLst/>
                  <a:latin typeface="Pointfree" panose="02000503000000000000" pitchFamily="1" charset="0"/>
                </a:rPr>
              </a:br>
              <a:r>
                <a:rPr kumimoji="0" lang="zh-CN" altLang="zh-CN" sz="900" b="0" i="0" u="none" strike="noStrike" cap="none" normalizeH="0" baseline="0" dirty="0">
                  <a:ln>
                    <a:noFill/>
                  </a:ln>
                  <a:solidFill>
                    <a:srgbClr val="BCBEC4"/>
                  </a:solidFill>
                  <a:effectLst/>
                  <a:latin typeface="Pointfree" panose="02000503000000000000" pitchFamily="1" charset="0"/>
                </a:rPr>
                <a:t>            ToolOptions opt = service.getOptions(</a:t>
              </a:r>
              <a:r>
                <a:rPr kumimoji="0" lang="zh-CN" altLang="zh-CN" sz="900" b="0" i="0" u="none" strike="noStrike" cap="none" normalizeH="0" baseline="0" dirty="0">
                  <a:ln>
                    <a:noFill/>
                  </a:ln>
                  <a:solidFill>
                    <a:srgbClr val="6AAB73"/>
                  </a:solidFill>
                  <a:effectLst/>
                  <a:latin typeface="Pointfree" panose="02000503000000000000" pitchFamily="1" charset="0"/>
                </a:rPr>
                <a:t>"Decompiler"</a:t>
              </a:r>
              <a:r>
                <a:rPr kumimoji="0" lang="zh-CN" altLang="zh-CN" sz="900" b="0" i="0" u="none" strike="noStrike" cap="none" normalizeH="0" baseline="0" dirty="0">
                  <a:ln>
                    <a:noFill/>
                  </a:ln>
                  <a:solidFill>
                    <a:srgbClr val="BCBEC4"/>
                  </a:solidFill>
                  <a:effectLst/>
                  <a:latin typeface="Pointfree" panose="02000503000000000000" pitchFamily="1" charset="0"/>
                </a:rPr>
                <a:t>);</a:t>
              </a:r>
              <a:br>
                <a:rPr kumimoji="0" lang="zh-CN" altLang="zh-CN" sz="900" b="0" i="0" u="none" strike="noStrike" cap="none" normalizeH="0" baseline="0" dirty="0">
                  <a:ln>
                    <a:noFill/>
                  </a:ln>
                  <a:solidFill>
                    <a:srgbClr val="BCBEC4"/>
                  </a:solidFill>
                  <a:effectLst/>
                  <a:latin typeface="Pointfree" panose="02000503000000000000" pitchFamily="1" charset="0"/>
                </a:rPr>
              </a:br>
              <a:r>
                <a:rPr kumimoji="0" lang="zh-CN" altLang="zh-CN" sz="900" b="0" i="0" u="none" strike="noStrike" cap="none" normalizeH="0" baseline="0" dirty="0">
                  <a:ln>
                    <a:noFill/>
                  </a:ln>
                  <a:solidFill>
                    <a:srgbClr val="BCBEC4"/>
                  </a:solidFill>
                  <a:effectLst/>
                  <a:latin typeface="Pointfree" panose="02000503000000000000" pitchFamily="1" charset="0"/>
                </a:rPr>
                <a:t>            options.grabFromToolAndProgram(</a:t>
              </a:r>
              <a:r>
                <a:rPr kumimoji="0" lang="zh-CN" altLang="zh-CN" sz="900" b="0" i="0" u="none" strike="noStrike" cap="none" normalizeH="0" baseline="0" dirty="0">
                  <a:ln>
                    <a:noFill/>
                  </a:ln>
                  <a:solidFill>
                    <a:srgbClr val="CF8E6D"/>
                  </a:solidFill>
                  <a:effectLst/>
                  <a:latin typeface="Pointfree" panose="02000503000000000000" pitchFamily="1" charset="0"/>
                </a:rPr>
                <a:t>null</a:t>
              </a:r>
              <a:r>
                <a:rPr kumimoji="0" lang="zh-CN" altLang="zh-CN" sz="900" b="0" i="0" u="none" strike="noStrike" cap="none" normalizeH="0" baseline="0" dirty="0">
                  <a:ln>
                    <a:noFill/>
                  </a:ln>
                  <a:solidFill>
                    <a:srgbClr val="BCBEC4"/>
                  </a:solidFill>
                  <a:effectLst/>
                  <a:latin typeface="Pointfree" panose="02000503000000000000" pitchFamily="1" charset="0"/>
                </a:rPr>
                <a:t>, opt, program);</a:t>
              </a:r>
              <a:br>
                <a:rPr kumimoji="0" lang="zh-CN" altLang="zh-CN" sz="900" b="0" i="0" u="none" strike="noStrike" cap="none" normalizeH="0" baseline="0" dirty="0">
                  <a:ln>
                    <a:noFill/>
                  </a:ln>
                  <a:solidFill>
                    <a:srgbClr val="BCBEC4"/>
                  </a:solidFill>
                  <a:effectLst/>
                  <a:latin typeface="Pointfree" panose="02000503000000000000" pitchFamily="1" charset="0"/>
                </a:rPr>
              </a:br>
              <a:r>
                <a:rPr kumimoji="0" lang="zh-CN" altLang="zh-CN" sz="900" b="0" i="0" u="none" strike="noStrike" cap="none" normalizeH="0" baseline="0" dirty="0">
                  <a:ln>
                    <a:noFill/>
                  </a:ln>
                  <a:solidFill>
                    <a:srgbClr val="BCBEC4"/>
                  </a:solidFill>
                  <a:effectLst/>
                  <a:latin typeface="Pointfree" panose="02000503000000000000" pitchFamily="1" charset="0"/>
                </a:rPr>
                <a:t>        }</a:t>
              </a:r>
              <a:br>
                <a:rPr kumimoji="0" lang="zh-CN" altLang="zh-CN" sz="900" b="0" i="0" u="none" strike="noStrike" cap="none" normalizeH="0" baseline="0" dirty="0">
                  <a:ln>
                    <a:noFill/>
                  </a:ln>
                  <a:solidFill>
                    <a:srgbClr val="BCBEC4"/>
                  </a:solidFill>
                  <a:effectLst/>
                  <a:latin typeface="Pointfree" panose="02000503000000000000" pitchFamily="1" charset="0"/>
                </a:rPr>
              </a:br>
              <a:r>
                <a:rPr kumimoji="0" lang="zh-CN" altLang="zh-CN" sz="900" b="0" i="0" u="none" strike="noStrike" cap="none" normalizeH="0" baseline="0" dirty="0">
                  <a:ln>
                    <a:noFill/>
                  </a:ln>
                  <a:solidFill>
                    <a:srgbClr val="BCBEC4"/>
                  </a:solidFill>
                  <a:effectLst/>
                  <a:latin typeface="Pointfree" panose="02000503000000000000" pitchFamily="1" charset="0"/>
                </a:rPr>
                <a:t>    }</a:t>
              </a:r>
              <a:br>
                <a:rPr kumimoji="0" lang="zh-CN" altLang="zh-CN" sz="900" b="0" i="0" u="none" strike="noStrike" cap="none" normalizeH="0" baseline="0" dirty="0">
                  <a:ln>
                    <a:noFill/>
                  </a:ln>
                  <a:solidFill>
                    <a:srgbClr val="BCBEC4"/>
                  </a:solidFill>
                  <a:effectLst/>
                  <a:latin typeface="Pointfree" panose="02000503000000000000" pitchFamily="1" charset="0"/>
                </a:rPr>
              </a:br>
              <a:r>
                <a:rPr kumimoji="0" lang="zh-CN" altLang="zh-CN" sz="900" b="0" i="0" u="none" strike="noStrike" cap="none" normalizeH="0" baseline="0" dirty="0">
                  <a:ln>
                    <a:noFill/>
                  </a:ln>
                  <a:solidFill>
                    <a:srgbClr val="BCBEC4"/>
                  </a:solidFill>
                  <a:effectLst/>
                  <a:latin typeface="Pointfree" panose="02000503000000000000" pitchFamily="1" charset="0"/>
                </a:rPr>
                <a:t>    decompInterface.setOptions(options);</a:t>
              </a:r>
              <a:br>
                <a:rPr kumimoji="0" lang="zh-CN" altLang="zh-CN" sz="900" b="0" i="0" u="none" strike="noStrike" cap="none" normalizeH="0" baseline="0" dirty="0">
                  <a:ln>
                    <a:noFill/>
                  </a:ln>
                  <a:solidFill>
                    <a:srgbClr val="BCBEC4"/>
                  </a:solidFill>
                  <a:effectLst/>
                  <a:latin typeface="Pointfree" panose="02000503000000000000" pitchFamily="1" charset="0"/>
                </a:rPr>
              </a:br>
              <a:r>
                <a:rPr kumimoji="0" lang="zh-CN" altLang="zh-CN" sz="900" b="0" i="0" u="none" strike="noStrike" cap="none" normalizeH="0" baseline="0" dirty="0">
                  <a:ln>
                    <a:noFill/>
                  </a:ln>
                  <a:solidFill>
                    <a:srgbClr val="BCBEC4"/>
                  </a:solidFill>
                  <a:effectLst/>
                  <a:latin typeface="Pointfree" panose="02000503000000000000" pitchFamily="1" charset="0"/>
                </a:rPr>
                <a:t>    decompInterface.toggleCCode(</a:t>
              </a:r>
              <a:r>
                <a:rPr kumimoji="0" lang="zh-CN" altLang="zh-CN" sz="900" b="0" i="0" u="none" strike="noStrike" cap="none" normalizeH="0" baseline="0" dirty="0">
                  <a:ln>
                    <a:noFill/>
                  </a:ln>
                  <a:solidFill>
                    <a:srgbClr val="CF8E6D"/>
                  </a:solidFill>
                  <a:effectLst/>
                  <a:latin typeface="Pointfree" panose="02000503000000000000" pitchFamily="1" charset="0"/>
                </a:rPr>
                <a:t>true</a:t>
              </a:r>
              <a:r>
                <a:rPr kumimoji="0" lang="zh-CN" altLang="zh-CN" sz="900" b="0" i="0" u="none" strike="noStrike" cap="none" normalizeH="0" baseline="0" dirty="0">
                  <a:ln>
                    <a:noFill/>
                  </a:ln>
                  <a:solidFill>
                    <a:srgbClr val="BCBEC4"/>
                  </a:solidFill>
                  <a:effectLst/>
                  <a:latin typeface="Pointfree" panose="02000503000000000000" pitchFamily="1" charset="0"/>
                </a:rPr>
                <a:t>);</a:t>
              </a:r>
              <a:br>
                <a:rPr kumimoji="0" lang="zh-CN" altLang="zh-CN" sz="900" b="0" i="0" u="none" strike="noStrike" cap="none" normalizeH="0" baseline="0" dirty="0">
                  <a:ln>
                    <a:noFill/>
                  </a:ln>
                  <a:solidFill>
                    <a:srgbClr val="BCBEC4"/>
                  </a:solidFill>
                  <a:effectLst/>
                  <a:latin typeface="Pointfree" panose="02000503000000000000" pitchFamily="1" charset="0"/>
                </a:rPr>
              </a:br>
              <a:r>
                <a:rPr kumimoji="0" lang="zh-CN" altLang="zh-CN" sz="900" b="0" i="0" u="none" strike="noStrike" cap="none" normalizeH="0" baseline="0" dirty="0">
                  <a:ln>
                    <a:noFill/>
                  </a:ln>
                  <a:solidFill>
                    <a:srgbClr val="BCBEC4"/>
                  </a:solidFill>
                  <a:effectLst/>
                  <a:latin typeface="Pointfree" panose="02000503000000000000" pitchFamily="1" charset="0"/>
                </a:rPr>
                <a:t>    decompInterface.toggleSyntaxTree(</a:t>
              </a:r>
              <a:r>
                <a:rPr kumimoji="0" lang="zh-CN" altLang="zh-CN" sz="900" b="0" i="0" u="none" strike="noStrike" cap="none" normalizeH="0" baseline="0" dirty="0">
                  <a:ln>
                    <a:noFill/>
                  </a:ln>
                  <a:solidFill>
                    <a:srgbClr val="CF8E6D"/>
                  </a:solidFill>
                  <a:effectLst/>
                  <a:latin typeface="Pointfree" panose="02000503000000000000" pitchFamily="1" charset="0"/>
                </a:rPr>
                <a:t>true</a:t>
              </a:r>
              <a:r>
                <a:rPr kumimoji="0" lang="zh-CN" altLang="zh-CN" sz="900" b="0" i="0" u="none" strike="noStrike" cap="none" normalizeH="0" baseline="0" dirty="0">
                  <a:ln>
                    <a:noFill/>
                  </a:ln>
                  <a:solidFill>
                    <a:srgbClr val="BCBEC4"/>
                  </a:solidFill>
                  <a:effectLst/>
                  <a:latin typeface="Pointfree" panose="02000503000000000000" pitchFamily="1" charset="0"/>
                </a:rPr>
                <a:t>);</a:t>
              </a:r>
              <a:br>
                <a:rPr kumimoji="0" lang="zh-CN" altLang="zh-CN" sz="900" b="0" i="0" u="none" strike="noStrike" cap="none" normalizeH="0" baseline="0" dirty="0">
                  <a:ln>
                    <a:noFill/>
                  </a:ln>
                  <a:solidFill>
                    <a:srgbClr val="BCBEC4"/>
                  </a:solidFill>
                  <a:effectLst/>
                  <a:latin typeface="Pointfree" panose="02000503000000000000" pitchFamily="1" charset="0"/>
                </a:rPr>
              </a:br>
              <a:r>
                <a:rPr kumimoji="0" lang="zh-CN" altLang="zh-CN" sz="900" b="0" i="0" u="none" strike="noStrike" cap="none" normalizeH="0" baseline="0" dirty="0">
                  <a:ln>
                    <a:noFill/>
                  </a:ln>
                  <a:solidFill>
                    <a:srgbClr val="BCBEC4"/>
                  </a:solidFill>
                  <a:effectLst/>
                  <a:latin typeface="Pointfree" panose="02000503000000000000" pitchFamily="1" charset="0"/>
                </a:rPr>
                <a:t>    decompInterface.setSimplificationStyle(</a:t>
              </a:r>
              <a:r>
                <a:rPr kumimoji="0" lang="zh-CN" altLang="zh-CN" sz="900" b="0" i="0" u="none" strike="noStrike" cap="none" normalizeH="0" baseline="0" dirty="0">
                  <a:ln>
                    <a:noFill/>
                  </a:ln>
                  <a:solidFill>
                    <a:srgbClr val="6AAB73"/>
                  </a:solidFill>
                  <a:effectLst/>
                  <a:latin typeface="Pointfree" panose="02000503000000000000" pitchFamily="1" charset="0"/>
                </a:rPr>
                <a:t>"decompile"</a:t>
              </a:r>
              <a:r>
                <a:rPr kumimoji="0" lang="zh-CN" altLang="zh-CN" sz="900" b="0" i="0" u="none" strike="noStrike" cap="none" normalizeH="0" baseline="0" dirty="0">
                  <a:ln>
                    <a:noFill/>
                  </a:ln>
                  <a:solidFill>
                    <a:srgbClr val="BCBEC4"/>
                  </a:solidFill>
                  <a:effectLst/>
                  <a:latin typeface="Pointfree" panose="02000503000000000000" pitchFamily="1" charset="0"/>
                </a:rPr>
                <a:t>);</a:t>
              </a:r>
              <a:br>
                <a:rPr kumimoji="0" lang="zh-CN" altLang="zh-CN" sz="900" b="0" i="0" u="none" strike="noStrike" cap="none" normalizeH="0" baseline="0" dirty="0">
                  <a:ln>
                    <a:noFill/>
                  </a:ln>
                  <a:solidFill>
                    <a:srgbClr val="BCBEC4"/>
                  </a:solidFill>
                  <a:effectLst/>
                  <a:latin typeface="Pointfree" panose="02000503000000000000" pitchFamily="1" charset="0"/>
                </a:rPr>
              </a:br>
              <a:r>
                <a:rPr kumimoji="0" lang="zh-CN" altLang="zh-CN" sz="900" b="0" i="0" u="none" strike="noStrike" cap="none" normalizeH="0" baseline="0" dirty="0">
                  <a:ln>
                    <a:noFill/>
                  </a:ln>
                  <a:solidFill>
                    <a:srgbClr val="BCBEC4"/>
                  </a:solidFill>
                  <a:effectLst/>
                  <a:latin typeface="Pointfree" panose="02000503000000000000" pitchFamily="1" charset="0"/>
                </a:rPr>
                <a:t>    </a:t>
              </a:r>
              <a:r>
                <a:rPr kumimoji="0" lang="zh-CN" altLang="zh-CN" sz="900" b="0" i="0" u="none" strike="noStrike" cap="none" normalizeH="0" baseline="0" dirty="0">
                  <a:ln>
                    <a:noFill/>
                  </a:ln>
                  <a:solidFill>
                    <a:srgbClr val="CF8E6D"/>
                  </a:solidFill>
                  <a:effectLst/>
                  <a:latin typeface="Pointfree" panose="02000503000000000000" pitchFamily="1" charset="0"/>
                </a:rPr>
                <a:t>if </a:t>
              </a:r>
              <a:r>
                <a:rPr kumimoji="0" lang="zh-CN" altLang="zh-CN" sz="900" b="0" i="0" u="none" strike="noStrike" cap="none" normalizeH="0" baseline="0" dirty="0">
                  <a:ln>
                    <a:noFill/>
                  </a:ln>
                  <a:solidFill>
                    <a:srgbClr val="BCBEC4"/>
                  </a:solidFill>
                  <a:effectLst/>
                  <a:latin typeface="Pointfree" panose="02000503000000000000" pitchFamily="1" charset="0"/>
                </a:rPr>
                <a:t>(!decompInterface.openProgram(</a:t>
              </a:r>
              <a:r>
                <a:rPr kumimoji="0" lang="zh-CN" altLang="zh-CN" sz="900" b="0" i="0" u="none" strike="noStrike" cap="none" normalizeH="0" baseline="0" dirty="0">
                  <a:ln>
                    <a:noFill/>
                  </a:ln>
                  <a:solidFill>
                    <a:srgbClr val="C77DBB"/>
                  </a:solidFill>
                  <a:effectLst/>
                  <a:latin typeface="Pointfree" panose="02000503000000000000" pitchFamily="1" charset="0"/>
                </a:rPr>
                <a:t>currentProgram</a:t>
              </a:r>
              <a:r>
                <a:rPr kumimoji="0" lang="zh-CN" altLang="zh-CN" sz="900" b="0" i="0" u="none" strike="noStrike" cap="none" normalizeH="0" baseline="0" dirty="0">
                  <a:ln>
                    <a:noFill/>
                  </a:ln>
                  <a:solidFill>
                    <a:srgbClr val="BCBEC4"/>
                  </a:solidFill>
                  <a:effectLst/>
                  <a:latin typeface="Pointfree" panose="02000503000000000000" pitchFamily="1" charset="0"/>
                </a:rPr>
                <a:t>)) {</a:t>
              </a:r>
              <a:br>
                <a:rPr kumimoji="0" lang="zh-CN" altLang="zh-CN" sz="900" b="0" i="0" u="none" strike="noStrike" cap="none" normalizeH="0" baseline="0" dirty="0">
                  <a:ln>
                    <a:noFill/>
                  </a:ln>
                  <a:solidFill>
                    <a:srgbClr val="BCBEC4"/>
                  </a:solidFill>
                  <a:effectLst/>
                  <a:latin typeface="Pointfree" panose="02000503000000000000" pitchFamily="1" charset="0"/>
                </a:rPr>
              </a:br>
              <a:r>
                <a:rPr kumimoji="0" lang="zh-CN" altLang="zh-CN" sz="900" b="0" i="0" u="none" strike="noStrike" cap="none" normalizeH="0" baseline="0" dirty="0">
                  <a:ln>
                    <a:noFill/>
                  </a:ln>
                  <a:solidFill>
                    <a:srgbClr val="BCBEC4"/>
                  </a:solidFill>
                  <a:effectLst/>
                  <a:latin typeface="Pointfree" panose="02000503000000000000" pitchFamily="1" charset="0"/>
                </a:rPr>
                <a:t>        </a:t>
              </a:r>
              <a:r>
                <a:rPr kumimoji="0" lang="zh-CN" altLang="zh-CN" sz="900" b="0" i="0" u="none" strike="noStrike" cap="none" normalizeH="0" baseline="0" dirty="0">
                  <a:ln>
                    <a:noFill/>
                  </a:ln>
                  <a:solidFill>
                    <a:srgbClr val="CF8E6D"/>
                  </a:solidFill>
                  <a:effectLst/>
                  <a:latin typeface="Pointfree" panose="02000503000000000000" pitchFamily="1" charset="0"/>
                </a:rPr>
                <a:t>throw new </a:t>
              </a:r>
              <a:r>
                <a:rPr kumimoji="0" lang="zh-CN" altLang="zh-CN" sz="900" b="0" i="0" u="none" strike="noStrike" cap="none" normalizeH="0" baseline="0" dirty="0">
                  <a:ln>
                    <a:noFill/>
                  </a:ln>
                  <a:solidFill>
                    <a:srgbClr val="BCBEC4"/>
                  </a:solidFill>
                  <a:effectLst/>
                  <a:latin typeface="Pointfree" panose="02000503000000000000" pitchFamily="1" charset="0"/>
                </a:rPr>
                <a:t>Exception(String.</a:t>
              </a:r>
              <a:r>
                <a:rPr kumimoji="0" lang="zh-CN" altLang="zh-CN" sz="900" b="0" i="1" u="none" strike="noStrike" cap="none" normalizeH="0" baseline="0" dirty="0">
                  <a:ln>
                    <a:noFill/>
                  </a:ln>
                  <a:solidFill>
                    <a:srgbClr val="BCBEC4"/>
                  </a:solidFill>
                  <a:effectLst/>
                  <a:latin typeface="Pointfree" panose="02000503000000000000" pitchFamily="1" charset="0"/>
                </a:rPr>
                <a:t>format</a:t>
              </a:r>
              <a:r>
                <a:rPr kumimoji="0" lang="zh-CN" altLang="zh-CN" sz="900" b="0" i="0" u="none" strike="noStrike" cap="none" normalizeH="0" baseline="0" dirty="0">
                  <a:ln>
                    <a:noFill/>
                  </a:ln>
                  <a:solidFill>
                    <a:srgbClr val="BCBEC4"/>
                  </a:solidFill>
                  <a:effectLst/>
                  <a:latin typeface="Pointfree" panose="02000503000000000000" pitchFamily="1" charset="0"/>
                </a:rPr>
                <a:t>(</a:t>
              </a:r>
              <a:r>
                <a:rPr kumimoji="0" lang="zh-CN" altLang="zh-CN" sz="900" b="0" i="0" u="none" strike="noStrike" cap="none" normalizeH="0" baseline="0" dirty="0">
                  <a:ln>
                    <a:noFill/>
                  </a:ln>
                  <a:solidFill>
                    <a:srgbClr val="6AAB73"/>
                  </a:solidFill>
                  <a:effectLst/>
                  <a:latin typeface="Pointfree" panose="02000503000000000000" pitchFamily="1" charset="0"/>
                </a:rPr>
                <a:t>"ERROR: Failed to open current program.</a:t>
              </a:r>
              <a:r>
                <a:rPr kumimoji="0" lang="zh-CN" altLang="zh-CN" sz="900" b="0" i="0" u="none" strike="noStrike" cap="none" normalizeH="0" baseline="0" dirty="0">
                  <a:ln>
                    <a:noFill/>
                  </a:ln>
                  <a:solidFill>
                    <a:srgbClr val="CF8E6D"/>
                  </a:solidFill>
                  <a:effectLst/>
                  <a:latin typeface="Pointfree" panose="02000503000000000000" pitchFamily="1" charset="0"/>
                </a:rPr>
                <a:t>\n</a:t>
              </a:r>
              <a:r>
                <a:rPr kumimoji="0" lang="zh-CN" altLang="zh-CN" sz="900" b="0" i="0" u="none" strike="noStrike" cap="none" normalizeH="0" baseline="0" dirty="0">
                  <a:ln>
                    <a:noFill/>
                  </a:ln>
                  <a:solidFill>
                    <a:srgbClr val="6AAB73"/>
                  </a:solidFill>
                  <a:effectLst/>
                  <a:latin typeface="Pointfree" panose="02000503000000000000" pitchFamily="1" charset="0"/>
                </a:rPr>
                <a:t>Error message: %s"</a:t>
              </a:r>
              <a:r>
                <a:rPr kumimoji="0" lang="zh-CN" altLang="zh-CN" sz="900" b="0" i="0" u="none" strike="noStrike" cap="none" normalizeH="0" baseline="0" dirty="0">
                  <a:ln>
                    <a:noFill/>
                  </a:ln>
                  <a:solidFill>
                    <a:srgbClr val="BCBEC4"/>
                  </a:solidFill>
                  <a:effectLst/>
                  <a:latin typeface="Pointfree" panose="02000503000000000000" pitchFamily="1" charset="0"/>
                </a:rPr>
                <a:t>,</a:t>
              </a:r>
              <a:br>
                <a:rPr kumimoji="0" lang="zh-CN" altLang="zh-CN" sz="900" b="0" i="0" u="none" strike="noStrike" cap="none" normalizeH="0" baseline="0" dirty="0">
                  <a:ln>
                    <a:noFill/>
                  </a:ln>
                  <a:solidFill>
                    <a:srgbClr val="BCBEC4"/>
                  </a:solidFill>
                  <a:effectLst/>
                  <a:latin typeface="Pointfree" panose="02000503000000000000" pitchFamily="1" charset="0"/>
                </a:rPr>
              </a:br>
              <a:r>
                <a:rPr kumimoji="0" lang="zh-CN" altLang="zh-CN" sz="900" b="0" i="0" u="none" strike="noStrike" cap="none" normalizeH="0" baseline="0" dirty="0">
                  <a:ln>
                    <a:noFill/>
                  </a:ln>
                  <a:solidFill>
                    <a:srgbClr val="BCBEC4"/>
                  </a:solidFill>
                  <a:effectLst/>
                  <a:latin typeface="Pointfree" panose="02000503000000000000" pitchFamily="1" charset="0"/>
                </a:rPr>
                <a:t>                decompInterface.getLastMessage()));</a:t>
              </a:r>
              <a:br>
                <a:rPr kumimoji="0" lang="zh-CN" altLang="zh-CN" sz="900" b="0" i="0" u="none" strike="noStrike" cap="none" normalizeH="0" baseline="0" dirty="0">
                  <a:ln>
                    <a:noFill/>
                  </a:ln>
                  <a:solidFill>
                    <a:srgbClr val="BCBEC4"/>
                  </a:solidFill>
                  <a:effectLst/>
                  <a:latin typeface="Pointfree" panose="02000503000000000000" pitchFamily="1" charset="0"/>
                </a:rPr>
              </a:br>
              <a:r>
                <a:rPr kumimoji="0" lang="zh-CN" altLang="zh-CN" sz="900" b="0" i="0" u="none" strike="noStrike" cap="none" normalizeH="0" baseline="0" dirty="0">
                  <a:ln>
                    <a:noFill/>
                  </a:ln>
                  <a:solidFill>
                    <a:srgbClr val="BCBEC4"/>
                  </a:solidFill>
                  <a:effectLst/>
                  <a:latin typeface="Pointfree" panose="02000503000000000000" pitchFamily="1" charset="0"/>
                </a:rPr>
                <a:t>    }</a:t>
              </a:r>
              <a:br>
                <a:rPr kumimoji="0" lang="zh-CN" altLang="zh-CN" sz="900" b="0" i="0" u="none" strike="noStrike" cap="none" normalizeH="0" baseline="0" dirty="0">
                  <a:ln>
                    <a:noFill/>
                  </a:ln>
                  <a:solidFill>
                    <a:srgbClr val="BCBEC4"/>
                  </a:solidFill>
                  <a:effectLst/>
                  <a:latin typeface="Pointfree" panose="02000503000000000000" pitchFamily="1" charset="0"/>
                </a:rPr>
              </a:br>
              <a:r>
                <a:rPr kumimoji="0" lang="zh-CN" altLang="zh-CN" sz="900" b="0" i="0" u="none" strike="noStrike" cap="none" normalizeH="0" baseline="0" dirty="0">
                  <a:ln>
                    <a:noFill/>
                  </a:ln>
                  <a:solidFill>
                    <a:srgbClr val="BCBEC4"/>
                  </a:solidFill>
                  <a:effectLst/>
                  <a:latin typeface="Pointfree" panose="02000503000000000000" pitchFamily="1" charset="0"/>
                </a:rPr>
                <a:t>    </a:t>
              </a:r>
              <a:r>
                <a:rPr kumimoji="0" lang="zh-CN" altLang="zh-CN" sz="900" b="0" i="0" u="none" strike="noStrike" cap="none" normalizeH="0" baseline="0" dirty="0">
                  <a:ln>
                    <a:noFill/>
                  </a:ln>
                  <a:solidFill>
                    <a:srgbClr val="CF8E6D"/>
                  </a:solidFill>
                  <a:effectLst/>
                  <a:latin typeface="Pointfree" panose="02000503000000000000" pitchFamily="1" charset="0"/>
                </a:rPr>
                <a:t>return </a:t>
              </a:r>
              <a:r>
                <a:rPr kumimoji="0" lang="zh-CN" altLang="zh-CN" sz="900" b="0" i="0" u="none" strike="noStrike" cap="none" normalizeH="0" baseline="0" dirty="0">
                  <a:ln>
                    <a:noFill/>
                  </a:ln>
                  <a:solidFill>
                    <a:srgbClr val="BCBEC4"/>
                  </a:solidFill>
                  <a:effectLst/>
                  <a:latin typeface="Pointfree" panose="02000503000000000000" pitchFamily="1" charset="0"/>
                </a:rPr>
                <a:t>decompInterface;</a:t>
              </a:r>
              <a:br>
                <a:rPr kumimoji="0" lang="zh-CN" altLang="zh-CN" sz="900" b="0" i="0" u="none" strike="noStrike" cap="none" normalizeH="0" baseline="0" dirty="0">
                  <a:ln>
                    <a:noFill/>
                  </a:ln>
                  <a:solidFill>
                    <a:srgbClr val="BCBEC4"/>
                  </a:solidFill>
                  <a:effectLst/>
                  <a:latin typeface="Pointfree" panose="02000503000000000000" pitchFamily="1" charset="0"/>
                </a:rPr>
              </a:br>
              <a:r>
                <a:rPr kumimoji="0" lang="zh-CN" altLang="zh-CN" sz="900" b="0" i="0" u="none" strike="noStrike" cap="none" normalizeH="0" baseline="0" dirty="0">
                  <a:ln>
                    <a:noFill/>
                  </a:ln>
                  <a:solidFill>
                    <a:srgbClr val="BCBEC4"/>
                  </a:solidFill>
                  <a:effectLst/>
                  <a:latin typeface="Pointfree" panose="02000503000000000000" pitchFamily="1" charset="0"/>
                </a:rPr>
                <a:t>}</a:t>
              </a:r>
              <a:endParaRPr kumimoji="0" lang="zh-CN" altLang="zh-CN" sz="1800" b="0" i="0" u="none" strike="noStrike" cap="none" normalizeH="0" baseline="0" dirty="0">
                <a:ln>
                  <a:noFill/>
                </a:ln>
                <a:solidFill>
                  <a:schemeClr val="tx1"/>
                </a:solidFill>
                <a:effectLst/>
                <a:latin typeface="Arial" panose="020B0604020202020204" pitchFamily="34" charset="0"/>
              </a:endParaRPr>
            </a:p>
          </p:txBody>
        </p:sp>
        <p:pic>
          <p:nvPicPr>
            <p:cNvPr id="8" name="Picture 13" descr="A dog with its paws on a black background&#10;&#10;Description automatically generated"/>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8569996" y="2792402"/>
              <a:ext cx="1033601" cy="748786"/>
            </a:xfrm>
            <a:prstGeom prst="rect">
              <a:avLst/>
            </a:prstGeom>
          </p:spPr>
        </p:pic>
      </p:grpSp>
      <p:pic>
        <p:nvPicPr>
          <p:cNvPr id="10" name="Picture 34" descr="A toy animal on a train&#10;&#10;Description automatically generated"/>
          <p:cNvPicPr>
            <a:picLocks noChangeAspect="1"/>
          </p:cNvPicPr>
          <p:nvPr/>
        </p:nvPicPr>
        <p:blipFill rotWithShape="1">
          <a:blip r:embed="rId2" cstate="print">
            <a:extLst>
              <a:ext uri="{BEBA8EAE-BF5A-486C-A8C5-ECC9F3942E4B}">
                <a14:imgProps xmlns:a14="http://schemas.microsoft.com/office/drawing/2010/main">
                  <a14:imgLayer r:embed="rId3">
                    <a14:imgEffect>
                      <a14:backgroundRemoval t="0" b="100000" l="0" r="100000">
                        <a14:foregroundMark x1="3647" y1="0" x2="3718" y2="466"/>
                        <a14:foregroundMark x1="39347" y1="34773" x2="27255" y2="46220"/>
                        <a14:foregroundMark x1="54319" y1="17711" x2="49712" y2="22462"/>
                        <a14:foregroundMark x1="66795" y1="31533" x2="52783" y2="46868"/>
                        <a14:foregroundMark x1="25144" y1="12311" x2="29367" y2="16199"/>
                        <a14:foregroundMark x1="21257" y1="9449" x2="23992" y2="9935"/>
                        <a14:foregroundMark x1="20345" y1="9287" x2="20617" y2="9335"/>
                        <a14:backgroundMark x1="42418" y1="23758" x2="40499" y2="17711"/>
                        <a14:backgroundMark x1="43570" y1="21166" x2="41651" y2="12095"/>
                        <a14:backgroundMark x1="89827" y1="31102" x2="98848" y2="66307"/>
                        <a14:backgroundMark x1="98848" y1="66307" x2="98464" y2="69546"/>
                        <a14:backgroundMark x1="90211" y1="44060" x2="90211" y2="45140"/>
                        <a14:backgroundMark x1="89827" y1="28078" x2="91555" y2="33477"/>
                        <a14:backgroundMark x1="88676" y1="50756" x2="88676" y2="65659"/>
                        <a14:backgroundMark x1="4031" y1="15335" x2="192" y2="1944"/>
                        <a14:backgroundMark x1="16699" y1="5616" x2="6142" y2="432"/>
                        <a14:backgroundMark x1="1727" y1="3888" x2="5758" y2="2376"/>
                        <a14:backgroundMark x1="4415" y1="6479" x2="4415" y2="13175"/>
                        <a14:backgroundMark x1="2687" y1="10151" x2="5374" y2="3024"/>
                        <a14:backgroundMark x1="3647" y1="432" x2="1536" y2="432"/>
                        <a14:backgroundMark x1="20921" y1="8855" x2="20345" y2="8855"/>
                        <a14:backgroundMark x1="7678" y1="3456" x2="2495" y2="8639"/>
                        <a14:backgroundMark x1="36232" y1="15961" x2="37101" y2="18893"/>
                        <a14:backgroundMark x1="72464" y1="13355" x2="77391" y2="18241"/>
                      </a14:backgroundRemoval>
                    </a14:imgEffect>
                  </a14:imgLayer>
                </a14:imgProps>
              </a:ext>
              <a:ext uri="{28A0092B-C50C-407E-A947-70E740481C1C}">
                <a14:useLocalDpi xmlns:a14="http://schemas.microsoft.com/office/drawing/2010/main" val="0"/>
              </a:ext>
            </a:extLst>
          </a:blip>
          <a:srcRect/>
          <a:stretch>
            <a:fillRect/>
          </a:stretch>
        </p:blipFill>
        <p:spPr>
          <a:xfrm>
            <a:off x="10960100" y="5721419"/>
            <a:ext cx="1280582" cy="1136581"/>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with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strips(downLeft)">
                                      <p:cBhvr>
                                        <p:cTn id="7" dur="500"/>
                                        <p:tgtEl>
                                          <p:spTgt spid="7">
                                            <p:txEl>
                                              <p:pRg st="0" end="0"/>
                                            </p:txEl>
                                          </p:spTgt>
                                        </p:tgtEl>
                                      </p:cBhvr>
                                    </p:animEffect>
                                  </p:childTnLst>
                                </p:cTn>
                              </p:par>
                              <p:par>
                                <p:cTn id="8" presetID="18" presetClass="entr" presetSubtype="12" fill="hold" nodeType="withEffect">
                                  <p:stCondLst>
                                    <p:cond delay="0"/>
                                  </p:stCondLst>
                                  <p:childTnLst>
                                    <p:set>
                                      <p:cBhvr>
                                        <p:cTn id="9" dur="1" fill="hold">
                                          <p:stCondLst>
                                            <p:cond delay="0"/>
                                          </p:stCondLst>
                                        </p:cTn>
                                        <p:tgtEl>
                                          <p:spTgt spid="7">
                                            <p:txEl>
                                              <p:pRg st="2" end="2"/>
                                            </p:txEl>
                                          </p:spTgt>
                                        </p:tgtEl>
                                        <p:attrNameLst>
                                          <p:attrName>style.visibility</p:attrName>
                                        </p:attrNameLst>
                                      </p:cBhvr>
                                      <p:to>
                                        <p:strVal val="visible"/>
                                      </p:to>
                                    </p:set>
                                    <p:animEffect transition="in" filter="strips(downLeft)">
                                      <p:cBhvr>
                                        <p:cTn id="10" dur="500"/>
                                        <p:tgtEl>
                                          <p:spTgt spid="7">
                                            <p:txEl>
                                              <p:pRg st="2" end="2"/>
                                            </p:txEl>
                                          </p:spTgt>
                                        </p:tgtEl>
                                      </p:cBhvr>
                                    </p:animEffect>
                                  </p:childTnLst>
                                </p:cTn>
                              </p:par>
                              <p:par>
                                <p:cTn id="11" presetID="18" presetClass="entr" presetSubtype="12" fill="hold" nodeType="withEffect">
                                  <p:stCondLst>
                                    <p:cond delay="0"/>
                                  </p:stCondLst>
                                  <p:childTnLst>
                                    <p:set>
                                      <p:cBhvr>
                                        <p:cTn id="12" dur="1" fill="hold">
                                          <p:stCondLst>
                                            <p:cond delay="0"/>
                                          </p:stCondLst>
                                        </p:cTn>
                                        <p:tgtEl>
                                          <p:spTgt spid="7">
                                            <p:txEl>
                                              <p:pRg st="3" end="3"/>
                                            </p:txEl>
                                          </p:spTgt>
                                        </p:tgtEl>
                                        <p:attrNameLst>
                                          <p:attrName>style.visibility</p:attrName>
                                        </p:attrNameLst>
                                      </p:cBhvr>
                                      <p:to>
                                        <p:strVal val="visible"/>
                                      </p:to>
                                    </p:set>
                                    <p:animEffect transition="in" filter="strips(downLeft)">
                                      <p:cBhvr>
                                        <p:cTn id="13" dur="500"/>
                                        <p:tgtEl>
                                          <p:spTgt spid="7">
                                            <p:txEl>
                                              <p:pRg st="3" end="3"/>
                                            </p:txEl>
                                          </p:spTgt>
                                        </p:tgtEl>
                                      </p:cBhvr>
                                    </p:animEffect>
                                  </p:childTnLst>
                                </p:cTn>
                              </p:par>
                              <p:par>
                                <p:cTn id="14" presetID="18" presetClass="entr" presetSubtype="12" fill="hold"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strips(downLeft)">
                                      <p:cBhvr>
                                        <p:cTn id="1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txBox="1"/>
          <p:nvPr/>
        </p:nvSpPr>
        <p:spPr>
          <a:xfrm>
            <a:off x="669924" y="1"/>
            <a:ext cx="10850563" cy="1028699"/>
          </a:xfrm>
          <a:prstGeom prst="rect">
            <a:avLst/>
          </a:prstGeom>
        </p:spPr>
        <p:txBody>
          <a:bodyPr/>
          <a:lstStyle>
            <a:lvl1pPr algn="l" defTabSz="914400" rtl="0" eaLnBrk="1" latinLnBrk="0" hangingPunct="1">
              <a:lnSpc>
                <a:spcPct val="90000"/>
              </a:lnSpc>
              <a:spcBef>
                <a:spcPct val="0"/>
              </a:spcBef>
              <a:buNone/>
              <a:defRPr sz="2800" b="0" kern="1200">
                <a:solidFill>
                  <a:schemeClr val="bg1"/>
                </a:solidFill>
                <a:latin typeface="+mj-lt"/>
                <a:ea typeface="+mj-ea"/>
                <a:cs typeface="+mj-cs"/>
              </a:defRPr>
            </a:lvl1pPr>
          </a:lstStyle>
          <a:p>
            <a:endParaRPr lang="en-US" altLang="zh-CN" dirty="0"/>
          </a:p>
          <a:p>
            <a:r>
              <a:rPr lang="en-US" altLang="zh-CN" dirty="0"/>
              <a:t>E. </a:t>
            </a:r>
            <a:r>
              <a:rPr lang="en-US" altLang="zh-CN" dirty="0" err="1"/>
              <a:t>Ghidra</a:t>
            </a:r>
            <a:r>
              <a:rPr lang="en-US" altLang="zh-CN" dirty="0"/>
              <a:t> APIs —— </a:t>
            </a:r>
            <a:r>
              <a:rPr lang="en-US" altLang="zh-CN" dirty="0" err="1"/>
              <a:t>DecompInterface</a:t>
            </a:r>
            <a:r>
              <a:rPr lang="en-US" altLang="zh-CN" dirty="0"/>
              <a:t> </a:t>
            </a:r>
            <a:r>
              <a:rPr lang="zh-CN" altLang="en-US" dirty="0"/>
              <a:t>类</a:t>
            </a:r>
            <a:endParaRPr lang="zh-CN" altLang="en-US" dirty="0"/>
          </a:p>
        </p:txBody>
      </p:sp>
      <p:sp>
        <p:nvSpPr>
          <p:cNvPr id="6" name="文本框 5"/>
          <p:cNvSpPr txBox="1"/>
          <p:nvPr/>
        </p:nvSpPr>
        <p:spPr>
          <a:xfrm>
            <a:off x="669924" y="839496"/>
            <a:ext cx="3070226" cy="369332"/>
          </a:xfrm>
          <a:prstGeom prst="rect">
            <a:avLst/>
          </a:prstGeom>
          <a:noFill/>
        </p:spPr>
        <p:txBody>
          <a:bodyPr wrap="square" rtlCol="0">
            <a:spAutoFit/>
          </a:bodyPr>
          <a:lstStyle/>
          <a:p>
            <a:r>
              <a:rPr lang="en-US" altLang="zh-CN" dirty="0" err="1">
                <a:solidFill>
                  <a:schemeClr val="bg1"/>
                </a:solidFill>
                <a:latin typeface="+mn-ea"/>
              </a:rPr>
              <a:t>Ghidra</a:t>
            </a:r>
            <a:r>
              <a:rPr lang="en-US" altLang="zh-CN" dirty="0">
                <a:solidFill>
                  <a:schemeClr val="bg1"/>
                </a:solidFill>
                <a:latin typeface="+mn-ea"/>
              </a:rPr>
              <a:t> APIs</a:t>
            </a:r>
            <a:endParaRPr lang="zh-CN" altLang="en-US" dirty="0">
              <a:solidFill>
                <a:schemeClr val="bg1"/>
              </a:solidFill>
              <a:latin typeface="+mn-ea"/>
            </a:endParaRPr>
          </a:p>
        </p:txBody>
      </p:sp>
      <p:sp>
        <p:nvSpPr>
          <p:cNvPr id="7" name="文本框 6"/>
          <p:cNvSpPr txBox="1"/>
          <p:nvPr/>
        </p:nvSpPr>
        <p:spPr>
          <a:xfrm>
            <a:off x="1276350" y="1555614"/>
            <a:ext cx="9525000" cy="1705532"/>
          </a:xfrm>
          <a:prstGeom prst="rect">
            <a:avLst/>
          </a:prstGeom>
          <a:noFill/>
        </p:spPr>
        <p:txBody>
          <a:bodyPr wrap="square" rtlCol="0">
            <a:spAutoFit/>
          </a:bodyPr>
          <a:lstStyle/>
          <a:p>
            <a:pPr>
              <a:lnSpc>
                <a:spcPct val="150000"/>
              </a:lnSpc>
            </a:pPr>
            <a:r>
              <a:rPr lang="en-US" altLang="zh-CN" dirty="0">
                <a:solidFill>
                  <a:schemeClr val="accent2"/>
                </a:solidFill>
                <a:latin typeface="+mn-ea"/>
              </a:rPr>
              <a:t>Package</a:t>
            </a:r>
            <a:r>
              <a:rPr lang="zh-CN" altLang="en-US" dirty="0">
                <a:solidFill>
                  <a:schemeClr val="accent2"/>
                </a:solidFill>
                <a:latin typeface="+mn-ea"/>
              </a:rPr>
              <a:t>：</a:t>
            </a:r>
            <a:r>
              <a:rPr lang="en-US" altLang="zh-CN" dirty="0" err="1">
                <a:solidFill>
                  <a:schemeClr val="accent2"/>
                </a:solidFill>
                <a:latin typeface="+mn-ea"/>
              </a:rPr>
              <a:t>ghidra.app.decompiler</a:t>
            </a:r>
            <a:endParaRPr lang="en-US" altLang="zh-CN" dirty="0">
              <a:solidFill>
                <a:schemeClr val="accent2"/>
              </a:solidFill>
              <a:latin typeface="+mn-ea"/>
            </a:endParaRPr>
          </a:p>
          <a:p>
            <a:pPr>
              <a:lnSpc>
                <a:spcPct val="150000"/>
              </a:lnSpc>
            </a:pPr>
            <a:endParaRPr lang="en-US" altLang="zh-CN" dirty="0">
              <a:solidFill>
                <a:schemeClr val="tx2"/>
              </a:solidFill>
              <a:latin typeface="+mn-ea"/>
            </a:endParaRPr>
          </a:p>
          <a:p>
            <a:pPr>
              <a:lnSpc>
                <a:spcPct val="150000"/>
              </a:lnSpc>
            </a:pPr>
            <a:r>
              <a:rPr lang="zh-CN" altLang="en-US" dirty="0">
                <a:solidFill>
                  <a:schemeClr val="tx2"/>
                </a:solidFill>
                <a:latin typeface="+mn-ea"/>
              </a:rPr>
              <a:t>反汇编类，在脚本中主要用于借助其生成</a:t>
            </a:r>
            <a:r>
              <a:rPr lang="en-US" altLang="zh-CN" dirty="0">
                <a:solidFill>
                  <a:schemeClr val="tx2"/>
                </a:solidFill>
                <a:latin typeface="+mn-ea"/>
              </a:rPr>
              <a:t> High-level P-code</a:t>
            </a:r>
            <a:r>
              <a:rPr lang="zh-CN" altLang="en-US" dirty="0">
                <a:solidFill>
                  <a:schemeClr val="tx2"/>
                </a:solidFill>
                <a:latin typeface="+mn-ea"/>
              </a:rPr>
              <a:t> 序列。在官网中有代码示例。</a:t>
            </a:r>
            <a:endParaRPr lang="en-US" altLang="zh-CN" dirty="0">
              <a:solidFill>
                <a:schemeClr val="tx2"/>
              </a:solidFill>
              <a:latin typeface="+mn-ea"/>
            </a:endParaRPr>
          </a:p>
          <a:p>
            <a:pPr>
              <a:lnSpc>
                <a:spcPct val="150000"/>
              </a:lnSpc>
            </a:pPr>
            <a:r>
              <a:rPr lang="zh-CN" altLang="en-US" dirty="0">
                <a:solidFill>
                  <a:schemeClr val="accent1"/>
                </a:solidFill>
                <a:latin typeface="+mn-ea"/>
              </a:rPr>
              <a:t>反汇编函数模板：</a:t>
            </a:r>
            <a:endParaRPr lang="en-US" altLang="zh-CN" dirty="0">
              <a:solidFill>
                <a:schemeClr val="accent1"/>
              </a:solidFill>
              <a:latin typeface="+mn-ea"/>
            </a:endParaRPr>
          </a:p>
        </p:txBody>
      </p:sp>
      <p:grpSp>
        <p:nvGrpSpPr>
          <p:cNvPr id="12" name="组合 11"/>
          <p:cNvGrpSpPr/>
          <p:nvPr/>
        </p:nvGrpSpPr>
        <p:grpSpPr>
          <a:xfrm>
            <a:off x="2104230" y="3720311"/>
            <a:ext cx="8343891" cy="2201790"/>
            <a:chOff x="2364580" y="3910811"/>
            <a:chExt cx="8343891" cy="2201790"/>
          </a:xfrm>
        </p:grpSpPr>
        <p:sp>
          <p:nvSpPr>
            <p:cNvPr id="2" name="Rectangle 1"/>
            <p:cNvSpPr>
              <a:spLocks noChangeArrowheads="1"/>
            </p:cNvSpPr>
            <p:nvPr/>
          </p:nvSpPr>
          <p:spPr bwMode="auto">
            <a:xfrm>
              <a:off x="2364580" y="3910811"/>
              <a:ext cx="7461250" cy="2201790"/>
            </a:xfrm>
            <a:prstGeom prst="roundRect">
              <a:avLst>
                <a:gd name="adj" fmla="val 3687"/>
              </a:avLst>
            </a:prstGeom>
            <a:solidFill>
              <a:srgbClr val="1E1F22"/>
            </a:solidFill>
            <a:ln>
              <a:noFill/>
            </a:ln>
            <a:effectLst>
              <a:glow rad="228600">
                <a:schemeClr val="accent3">
                  <a:satMod val="175000"/>
                  <a:alpha val="40000"/>
                </a:schemeClr>
              </a:glow>
              <a:outerShdw dist="35921" dir="2700000" algn="ctr" rotWithShape="0">
                <a:schemeClr val="bg2"/>
              </a:outerShdw>
            </a:effectLst>
            <a:scene3d>
              <a:camera prst="orthographicFront"/>
              <a:lightRig rig="threePt" dir="t"/>
            </a:scene3d>
            <a:sp3d>
              <a:bevelT/>
            </a:sp3d>
            <a:extLst>
              <a:ext uri="{91240B29-F687-4F45-9708-019B960494DF}">
                <a14:hiddenLine xmlns:a14="http://schemas.microsoft.com/office/drawing/2010/main" w="9525">
                  <a:solidFill>
                    <a:schemeClr val="tx1"/>
                  </a:solidFill>
                  <a:miter lim="800000"/>
                  <a:headEnd/>
                  <a:tailEnd/>
                </a14:hiddenLine>
              </a:ext>
            </a:extLst>
          </p:spPr>
          <p:txBody>
            <a:bodyPr vert="horz" wrap="square" lIns="91440" tIns="36000" rIns="91440" bIns="45720" numCol="1" anchor="ctr" anchorCtr="0" compatLnSpc="1">
              <a:spAutoFit/>
            </a:bodyPr>
            <a:lstStyle/>
            <a:p>
              <a:pPr marL="0" marR="0" lvl="0" indent="0" algn="l" defTabSz="914400" rtl="0" eaLnBrk="0" fontAlgn="base" latinLnBrk="0" hangingPunct="0">
                <a:lnSpc>
                  <a:spcPct val="100000"/>
                </a:lnSpc>
                <a:spcBef>
                  <a:spcPct val="0"/>
                </a:spcBef>
                <a:spcAft>
                  <a:spcPct val="0"/>
                </a:spcAft>
                <a:buClrTx/>
                <a:buSzTx/>
                <a:buFontTx/>
                <a:buNone/>
              </a:pPr>
              <a:r>
                <a:rPr kumimoji="0" lang="zh-CN" altLang="zh-CN" sz="900" b="0" i="0" u="none" strike="noStrike" cap="none" normalizeH="0" baseline="0" dirty="0">
                  <a:ln>
                    <a:noFill/>
                  </a:ln>
                  <a:solidFill>
                    <a:srgbClr val="CF8E6D"/>
                  </a:solidFill>
                  <a:effectLst/>
                  <a:latin typeface="Pointfree" panose="02000503000000000000" pitchFamily="1" charset="0"/>
                </a:rPr>
                <a:t>public </a:t>
              </a:r>
              <a:r>
                <a:rPr kumimoji="0" lang="zh-CN" altLang="zh-CN" sz="900" b="0" i="0" u="none" strike="noStrike" cap="none" normalizeH="0" baseline="0" dirty="0">
                  <a:ln>
                    <a:noFill/>
                  </a:ln>
                  <a:solidFill>
                    <a:srgbClr val="BCBEC4"/>
                  </a:solidFill>
                  <a:effectLst/>
                  <a:latin typeface="Pointfree" panose="02000503000000000000" pitchFamily="1" charset="0"/>
                </a:rPr>
                <a:t>HighFunction </a:t>
              </a:r>
              <a:r>
                <a:rPr kumimoji="0" lang="zh-CN" altLang="zh-CN" sz="900" b="0" i="0" u="none" strike="noStrike" cap="none" normalizeH="0" baseline="0" dirty="0">
                  <a:ln>
                    <a:noFill/>
                  </a:ln>
                  <a:solidFill>
                    <a:srgbClr val="56A8F5"/>
                  </a:solidFill>
                  <a:effectLst/>
                  <a:latin typeface="Pointfree" panose="02000503000000000000" pitchFamily="1" charset="0"/>
                </a:rPr>
                <a:t>decompileFunction</a:t>
              </a:r>
              <a:r>
                <a:rPr kumimoji="0" lang="zh-CN" altLang="zh-CN" sz="900" b="0" i="0" u="none" strike="noStrike" cap="none" normalizeH="0" baseline="0" dirty="0">
                  <a:ln>
                    <a:noFill/>
                  </a:ln>
                  <a:solidFill>
                    <a:srgbClr val="BCBEC4"/>
                  </a:solidFill>
                  <a:effectLst/>
                  <a:latin typeface="Pointfree" panose="02000503000000000000" pitchFamily="1" charset="0"/>
                </a:rPr>
                <a:t>(DecompInterface decompiler, Function func) </a:t>
              </a:r>
              <a:r>
                <a:rPr kumimoji="0" lang="zh-CN" altLang="zh-CN" sz="900" b="0" i="0" u="none" strike="noStrike" cap="none" normalizeH="0" baseline="0" dirty="0">
                  <a:ln>
                    <a:noFill/>
                  </a:ln>
                  <a:solidFill>
                    <a:srgbClr val="CF8E6D"/>
                  </a:solidFill>
                  <a:effectLst/>
                  <a:latin typeface="Pointfree" panose="02000503000000000000" pitchFamily="1" charset="0"/>
                </a:rPr>
                <a:t>throws </a:t>
              </a:r>
              <a:r>
                <a:rPr kumimoji="0" lang="zh-CN" altLang="zh-CN" sz="900" b="0" i="0" u="none" strike="noStrike" cap="none" normalizeH="0" baseline="0" dirty="0">
                  <a:ln>
                    <a:noFill/>
                  </a:ln>
                  <a:solidFill>
                    <a:srgbClr val="BCBEC4"/>
                  </a:solidFill>
                  <a:effectLst/>
                  <a:latin typeface="Pointfree" panose="02000503000000000000" pitchFamily="1" charset="0"/>
                </a:rPr>
                <a:t>Exception {</a:t>
              </a:r>
              <a:br>
                <a:rPr kumimoji="0" lang="zh-CN" altLang="zh-CN" sz="900" b="0" i="0" u="none" strike="noStrike" cap="none" normalizeH="0" baseline="0" dirty="0">
                  <a:ln>
                    <a:noFill/>
                  </a:ln>
                  <a:solidFill>
                    <a:srgbClr val="BCBEC4"/>
                  </a:solidFill>
                  <a:effectLst/>
                  <a:latin typeface="Pointfree" panose="02000503000000000000" pitchFamily="1" charset="0"/>
                </a:rPr>
              </a:br>
              <a:r>
                <a:rPr kumimoji="0" lang="zh-CN" altLang="zh-CN" sz="900" b="0" i="0" u="none" strike="noStrike" cap="none" normalizeH="0" baseline="0" dirty="0">
                  <a:ln>
                    <a:noFill/>
                  </a:ln>
                  <a:solidFill>
                    <a:srgbClr val="BCBEC4"/>
                  </a:solidFill>
                  <a:effectLst/>
                  <a:latin typeface="Pointfree" panose="02000503000000000000" pitchFamily="1" charset="0"/>
                </a:rPr>
                <a:t>    HighFunction hFunction;</a:t>
              </a:r>
              <a:br>
                <a:rPr kumimoji="0" lang="zh-CN" altLang="zh-CN" sz="900" b="0" i="0" u="none" strike="noStrike" cap="none" normalizeH="0" baseline="0" dirty="0">
                  <a:ln>
                    <a:noFill/>
                  </a:ln>
                  <a:solidFill>
                    <a:srgbClr val="BCBEC4"/>
                  </a:solidFill>
                  <a:effectLst/>
                  <a:latin typeface="Pointfree" panose="02000503000000000000" pitchFamily="1" charset="0"/>
                </a:rPr>
              </a:br>
              <a:br>
                <a:rPr kumimoji="0" lang="zh-CN" altLang="zh-CN" sz="900" b="0" i="0" u="none" strike="noStrike" cap="none" normalizeH="0" baseline="0" dirty="0">
                  <a:ln>
                    <a:noFill/>
                  </a:ln>
                  <a:solidFill>
                    <a:srgbClr val="BCBEC4"/>
                  </a:solidFill>
                  <a:effectLst/>
                  <a:latin typeface="Pointfree" panose="02000503000000000000" pitchFamily="1" charset="0"/>
                </a:rPr>
              </a:br>
              <a:r>
                <a:rPr kumimoji="0" lang="zh-CN" altLang="zh-CN" sz="900" b="0" i="0" u="none" strike="noStrike" cap="none" normalizeH="0" baseline="0" dirty="0">
                  <a:ln>
                    <a:noFill/>
                  </a:ln>
                  <a:solidFill>
                    <a:srgbClr val="BCBEC4"/>
                  </a:solidFill>
                  <a:effectLst/>
                  <a:latin typeface="Pointfree" panose="02000503000000000000" pitchFamily="1" charset="0"/>
                </a:rPr>
                <a:t>    </a:t>
              </a:r>
              <a:r>
                <a:rPr kumimoji="0" lang="zh-CN" altLang="zh-CN" sz="900" b="0" i="0" u="none" strike="noStrike" cap="none" normalizeH="0" baseline="0" dirty="0">
                  <a:ln>
                    <a:noFill/>
                  </a:ln>
                  <a:solidFill>
                    <a:srgbClr val="CF8E6D"/>
                  </a:solidFill>
                  <a:effectLst/>
                  <a:latin typeface="Pointfree" panose="02000503000000000000" pitchFamily="1" charset="0"/>
                </a:rPr>
                <a:t>try </a:t>
              </a:r>
              <a:r>
                <a:rPr kumimoji="0" lang="zh-CN" altLang="zh-CN" sz="900" b="0" i="0" u="none" strike="noStrike" cap="none" normalizeH="0" baseline="0" dirty="0">
                  <a:ln>
                    <a:noFill/>
                  </a:ln>
                  <a:solidFill>
                    <a:srgbClr val="BCBEC4"/>
                  </a:solidFill>
                  <a:effectLst/>
                  <a:latin typeface="Pointfree" panose="02000503000000000000" pitchFamily="1" charset="0"/>
                </a:rPr>
                <a:t>{</a:t>
              </a:r>
              <a:br>
                <a:rPr kumimoji="0" lang="zh-CN" altLang="zh-CN" sz="900" b="0" i="0" u="none" strike="noStrike" cap="none" normalizeH="0" baseline="0" dirty="0">
                  <a:ln>
                    <a:noFill/>
                  </a:ln>
                  <a:solidFill>
                    <a:srgbClr val="BCBEC4"/>
                  </a:solidFill>
                  <a:effectLst/>
                  <a:latin typeface="Pointfree" panose="02000503000000000000" pitchFamily="1" charset="0"/>
                </a:rPr>
              </a:br>
              <a:r>
                <a:rPr kumimoji="0" lang="zh-CN" altLang="zh-CN" sz="900" b="0" i="0" u="none" strike="noStrike" cap="none" normalizeH="0" baseline="0" dirty="0">
                  <a:ln>
                    <a:noFill/>
                  </a:ln>
                  <a:solidFill>
                    <a:srgbClr val="BCBEC4"/>
                  </a:solidFill>
                  <a:effectLst/>
                  <a:latin typeface="Pointfree" panose="02000503000000000000" pitchFamily="1" charset="0"/>
                </a:rPr>
                <a:t>        DecompileResults dRes = decompiler.decompileFunction(func,</a:t>
              </a:r>
              <a:br>
                <a:rPr kumimoji="0" lang="zh-CN" altLang="zh-CN" sz="900" b="0" i="0" u="none" strike="noStrike" cap="none" normalizeH="0" baseline="0" dirty="0">
                  <a:ln>
                    <a:noFill/>
                  </a:ln>
                  <a:solidFill>
                    <a:srgbClr val="BCBEC4"/>
                  </a:solidFill>
                  <a:effectLst/>
                  <a:latin typeface="Pointfree" panose="02000503000000000000" pitchFamily="1" charset="0"/>
                </a:rPr>
              </a:br>
              <a:r>
                <a:rPr kumimoji="0" lang="zh-CN" altLang="zh-CN" sz="900" b="0" i="0" u="none" strike="noStrike" cap="none" normalizeH="0" baseline="0" dirty="0">
                  <a:ln>
                    <a:noFill/>
                  </a:ln>
                  <a:solidFill>
                    <a:srgbClr val="BCBEC4"/>
                  </a:solidFill>
                  <a:effectLst/>
                  <a:latin typeface="Pointfree" panose="02000503000000000000" pitchFamily="1" charset="0"/>
                </a:rPr>
                <a:t>                decompiler.getOptions().getDefaultTimeout(), </a:t>
              </a:r>
              <a:r>
                <a:rPr kumimoji="0" lang="zh-CN" altLang="zh-CN" sz="900" b="0" i="0" u="none" strike="noStrike" cap="none" normalizeH="0" baseline="0" dirty="0">
                  <a:ln>
                    <a:noFill/>
                  </a:ln>
                  <a:solidFill>
                    <a:srgbClr val="CF8E6D"/>
                  </a:solidFill>
                  <a:effectLst/>
                  <a:latin typeface="Pointfree" panose="02000503000000000000" pitchFamily="1" charset="0"/>
                </a:rPr>
                <a:t>this</a:t>
              </a:r>
              <a:r>
                <a:rPr kumimoji="0" lang="zh-CN" altLang="zh-CN" sz="900" b="0" i="0" u="none" strike="noStrike" cap="none" normalizeH="0" baseline="0" dirty="0">
                  <a:ln>
                    <a:noFill/>
                  </a:ln>
                  <a:solidFill>
                    <a:srgbClr val="BCBEC4"/>
                  </a:solidFill>
                  <a:effectLst/>
                  <a:latin typeface="Pointfree" panose="02000503000000000000" pitchFamily="1" charset="0"/>
                </a:rPr>
                <a:t>.getMonitor());</a:t>
              </a:r>
              <a:br>
                <a:rPr kumimoji="0" lang="zh-CN" altLang="zh-CN" sz="900" b="0" i="0" u="none" strike="noStrike" cap="none" normalizeH="0" baseline="0" dirty="0">
                  <a:ln>
                    <a:noFill/>
                  </a:ln>
                  <a:solidFill>
                    <a:srgbClr val="BCBEC4"/>
                  </a:solidFill>
                  <a:effectLst/>
                  <a:latin typeface="Pointfree" panose="02000503000000000000" pitchFamily="1" charset="0"/>
                </a:rPr>
              </a:br>
              <a:r>
                <a:rPr kumimoji="0" lang="zh-CN" altLang="zh-CN" sz="900" b="0" i="0" u="none" strike="noStrike" cap="none" normalizeH="0" baseline="0" dirty="0">
                  <a:ln>
                    <a:noFill/>
                  </a:ln>
                  <a:solidFill>
                    <a:srgbClr val="BCBEC4"/>
                  </a:solidFill>
                  <a:effectLst/>
                  <a:latin typeface="Pointfree" panose="02000503000000000000" pitchFamily="1" charset="0"/>
                </a:rPr>
                <a:t>        hFunction = dRes.getHighFunction();</a:t>
              </a:r>
              <a:br>
                <a:rPr kumimoji="0" lang="zh-CN" altLang="zh-CN" sz="900" b="0" i="0" u="none" strike="noStrike" cap="none" normalizeH="0" baseline="0" dirty="0">
                  <a:ln>
                    <a:noFill/>
                  </a:ln>
                  <a:solidFill>
                    <a:srgbClr val="BCBEC4"/>
                  </a:solidFill>
                  <a:effectLst/>
                  <a:latin typeface="Pointfree" panose="02000503000000000000" pitchFamily="1" charset="0"/>
                </a:rPr>
              </a:br>
              <a:r>
                <a:rPr kumimoji="0" lang="zh-CN" altLang="zh-CN" sz="900" b="0" i="0" u="none" strike="noStrike" cap="none" normalizeH="0" baseline="0" dirty="0">
                  <a:ln>
                    <a:noFill/>
                  </a:ln>
                  <a:solidFill>
                    <a:srgbClr val="BCBEC4"/>
                  </a:solidFill>
                  <a:effectLst/>
                  <a:latin typeface="Pointfree" panose="02000503000000000000" pitchFamily="1" charset="0"/>
                </a:rPr>
                <a:t>    }</a:t>
              </a:r>
              <a:br>
                <a:rPr kumimoji="0" lang="zh-CN" altLang="zh-CN" sz="900" b="0" i="0" u="none" strike="noStrike" cap="none" normalizeH="0" baseline="0" dirty="0">
                  <a:ln>
                    <a:noFill/>
                  </a:ln>
                  <a:solidFill>
                    <a:srgbClr val="BCBEC4"/>
                  </a:solidFill>
                  <a:effectLst/>
                  <a:latin typeface="Pointfree" panose="02000503000000000000" pitchFamily="1" charset="0"/>
                </a:rPr>
              </a:br>
              <a:r>
                <a:rPr kumimoji="0" lang="zh-CN" altLang="zh-CN" sz="900" b="0" i="0" u="none" strike="noStrike" cap="none" normalizeH="0" baseline="0" dirty="0">
                  <a:ln>
                    <a:noFill/>
                  </a:ln>
                  <a:solidFill>
                    <a:srgbClr val="BCBEC4"/>
                  </a:solidFill>
                  <a:effectLst/>
                  <a:latin typeface="Pointfree" panose="02000503000000000000" pitchFamily="1" charset="0"/>
                </a:rPr>
                <a:t>    </a:t>
              </a:r>
              <a:r>
                <a:rPr kumimoji="0" lang="zh-CN" altLang="zh-CN" sz="900" b="0" i="0" u="none" strike="noStrike" cap="none" normalizeH="0" baseline="0" dirty="0">
                  <a:ln>
                    <a:noFill/>
                  </a:ln>
                  <a:solidFill>
                    <a:srgbClr val="CF8E6D"/>
                  </a:solidFill>
                  <a:effectLst/>
                  <a:latin typeface="Pointfree" panose="02000503000000000000" pitchFamily="1" charset="0"/>
                </a:rPr>
                <a:t>catch </a:t>
              </a:r>
              <a:r>
                <a:rPr kumimoji="0" lang="zh-CN" altLang="zh-CN" sz="900" b="0" i="0" u="none" strike="noStrike" cap="none" normalizeH="0" baseline="0" dirty="0">
                  <a:ln>
                    <a:noFill/>
                  </a:ln>
                  <a:solidFill>
                    <a:srgbClr val="BCBEC4"/>
                  </a:solidFill>
                  <a:effectLst/>
                  <a:latin typeface="Pointfree" panose="02000503000000000000" pitchFamily="1" charset="0"/>
                </a:rPr>
                <a:t>(Exception e) {</a:t>
              </a:r>
              <a:br>
                <a:rPr kumimoji="0" lang="zh-CN" altLang="zh-CN" sz="900" b="0" i="0" u="none" strike="noStrike" cap="none" normalizeH="0" baseline="0" dirty="0">
                  <a:ln>
                    <a:noFill/>
                  </a:ln>
                  <a:solidFill>
                    <a:srgbClr val="BCBEC4"/>
                  </a:solidFill>
                  <a:effectLst/>
                  <a:latin typeface="Pointfree" panose="02000503000000000000" pitchFamily="1" charset="0"/>
                </a:rPr>
              </a:br>
              <a:r>
                <a:rPr kumimoji="0" lang="zh-CN" altLang="zh-CN" sz="900" b="0" i="0" u="none" strike="noStrike" cap="none" normalizeH="0" baseline="0" dirty="0">
                  <a:ln>
                    <a:noFill/>
                  </a:ln>
                  <a:solidFill>
                    <a:srgbClr val="BCBEC4"/>
                  </a:solidFill>
                  <a:effectLst/>
                  <a:latin typeface="Pointfree" panose="02000503000000000000" pitchFamily="1" charset="0"/>
                </a:rPr>
                <a:t>        </a:t>
              </a:r>
              <a:r>
                <a:rPr kumimoji="0" lang="zh-CN" altLang="zh-CN" sz="900" b="0" i="0" u="none" strike="noStrike" cap="none" normalizeH="0" baseline="0" dirty="0">
                  <a:ln>
                    <a:noFill/>
                  </a:ln>
                  <a:solidFill>
                    <a:srgbClr val="CF8E6D"/>
                  </a:solidFill>
                  <a:effectLst/>
                  <a:latin typeface="Pointfree" panose="02000503000000000000" pitchFamily="1" charset="0"/>
                </a:rPr>
                <a:t>throw new </a:t>
              </a:r>
              <a:r>
                <a:rPr kumimoji="0" lang="zh-CN" altLang="zh-CN" sz="900" b="0" i="0" u="none" strike="noStrike" cap="none" normalizeH="0" baseline="0" dirty="0">
                  <a:ln>
                    <a:noFill/>
                  </a:ln>
                  <a:solidFill>
                    <a:srgbClr val="BCBEC4"/>
                  </a:solidFill>
                  <a:effectLst/>
                  <a:latin typeface="Pointfree" panose="02000503000000000000" pitchFamily="1" charset="0"/>
                </a:rPr>
                <a:t>Exception(String.</a:t>
              </a:r>
              <a:r>
                <a:rPr kumimoji="0" lang="zh-CN" altLang="zh-CN" sz="900" b="0" i="1" u="none" strike="noStrike" cap="none" normalizeH="0" baseline="0" dirty="0">
                  <a:ln>
                    <a:noFill/>
                  </a:ln>
                  <a:solidFill>
                    <a:srgbClr val="BCBEC4"/>
                  </a:solidFill>
                  <a:effectLst/>
                  <a:latin typeface="Pointfree" panose="02000503000000000000" pitchFamily="1" charset="0"/>
                </a:rPr>
                <a:t>format</a:t>
              </a:r>
              <a:r>
                <a:rPr kumimoji="0" lang="zh-CN" altLang="zh-CN" sz="900" b="0" i="0" u="none" strike="noStrike" cap="none" normalizeH="0" baseline="0" dirty="0">
                  <a:ln>
                    <a:noFill/>
                  </a:ln>
                  <a:solidFill>
                    <a:srgbClr val="BCBEC4"/>
                  </a:solidFill>
                  <a:effectLst/>
                  <a:latin typeface="Pointfree" panose="02000503000000000000" pitchFamily="1" charset="0"/>
                </a:rPr>
                <a:t>(</a:t>
              </a:r>
              <a:br>
                <a:rPr kumimoji="0" lang="zh-CN" altLang="zh-CN" sz="900" b="0" i="0" u="none" strike="noStrike" cap="none" normalizeH="0" baseline="0" dirty="0">
                  <a:ln>
                    <a:noFill/>
                  </a:ln>
                  <a:solidFill>
                    <a:srgbClr val="BCBEC4"/>
                  </a:solidFill>
                  <a:effectLst/>
                  <a:latin typeface="Pointfree" panose="02000503000000000000" pitchFamily="1" charset="0"/>
                </a:rPr>
              </a:br>
              <a:r>
                <a:rPr kumimoji="0" lang="zh-CN" altLang="zh-CN" sz="900" b="0" i="0" u="none" strike="noStrike" cap="none" normalizeH="0" baseline="0" dirty="0">
                  <a:ln>
                    <a:noFill/>
                  </a:ln>
                  <a:solidFill>
                    <a:srgbClr val="BCBEC4"/>
                  </a:solidFill>
                  <a:effectLst/>
                  <a:latin typeface="Pointfree" panose="02000503000000000000" pitchFamily="1" charset="0"/>
                </a:rPr>
                <a:t>                </a:t>
              </a:r>
              <a:r>
                <a:rPr kumimoji="0" lang="zh-CN" altLang="zh-CN" sz="900" b="0" i="0" u="none" strike="noStrike" cap="none" normalizeH="0" baseline="0" dirty="0">
                  <a:ln>
                    <a:noFill/>
                  </a:ln>
                  <a:solidFill>
                    <a:srgbClr val="6AAB73"/>
                  </a:solidFill>
                  <a:effectLst/>
                  <a:latin typeface="Pointfree" panose="02000503000000000000" pitchFamily="1" charset="0"/>
                </a:rPr>
                <a:t>"ERROR: Failed to decompile function specified.</a:t>
              </a:r>
              <a:r>
                <a:rPr kumimoji="0" lang="zh-CN" altLang="zh-CN" sz="900" b="0" i="0" u="none" strike="noStrike" cap="none" normalizeH="0" baseline="0" dirty="0">
                  <a:ln>
                    <a:noFill/>
                  </a:ln>
                  <a:solidFill>
                    <a:srgbClr val="CF8E6D"/>
                  </a:solidFill>
                  <a:effectLst/>
                  <a:latin typeface="Pointfree" panose="02000503000000000000" pitchFamily="1" charset="0"/>
                </a:rPr>
                <a:t>\n</a:t>
              </a:r>
              <a:r>
                <a:rPr kumimoji="0" lang="zh-CN" altLang="zh-CN" sz="900" b="0" i="0" u="none" strike="noStrike" cap="none" normalizeH="0" baseline="0" dirty="0">
                  <a:ln>
                    <a:noFill/>
                  </a:ln>
                  <a:solidFill>
                    <a:srgbClr val="6AAB73"/>
                  </a:solidFill>
                  <a:effectLst/>
                  <a:latin typeface="Pointfree" panose="02000503000000000000" pitchFamily="1" charset="0"/>
                </a:rPr>
                <a:t>Error message: %s"</a:t>
              </a:r>
              <a:r>
                <a:rPr kumimoji="0" lang="zh-CN" altLang="zh-CN" sz="900" b="0" i="0" u="none" strike="noStrike" cap="none" normalizeH="0" baseline="0" dirty="0">
                  <a:ln>
                    <a:noFill/>
                  </a:ln>
                  <a:solidFill>
                    <a:srgbClr val="BCBEC4"/>
                  </a:solidFill>
                  <a:effectLst/>
                  <a:latin typeface="Pointfree" panose="02000503000000000000" pitchFamily="1" charset="0"/>
                </a:rPr>
                <a:t>, e.getMessage()));</a:t>
              </a:r>
              <a:br>
                <a:rPr kumimoji="0" lang="zh-CN" altLang="zh-CN" sz="900" b="0" i="0" u="none" strike="noStrike" cap="none" normalizeH="0" baseline="0" dirty="0">
                  <a:ln>
                    <a:noFill/>
                  </a:ln>
                  <a:solidFill>
                    <a:srgbClr val="BCBEC4"/>
                  </a:solidFill>
                  <a:effectLst/>
                  <a:latin typeface="Pointfree" panose="02000503000000000000" pitchFamily="1" charset="0"/>
                </a:rPr>
              </a:br>
              <a:r>
                <a:rPr kumimoji="0" lang="zh-CN" altLang="zh-CN" sz="900" b="0" i="0" u="none" strike="noStrike" cap="none" normalizeH="0" baseline="0" dirty="0">
                  <a:ln>
                    <a:noFill/>
                  </a:ln>
                  <a:solidFill>
                    <a:srgbClr val="BCBEC4"/>
                  </a:solidFill>
                  <a:effectLst/>
                  <a:latin typeface="Pointfree" panose="02000503000000000000" pitchFamily="1" charset="0"/>
                </a:rPr>
                <a:t>    }</a:t>
              </a:r>
              <a:br>
                <a:rPr kumimoji="0" lang="zh-CN" altLang="zh-CN" sz="900" b="0" i="0" u="none" strike="noStrike" cap="none" normalizeH="0" baseline="0" dirty="0">
                  <a:ln>
                    <a:noFill/>
                  </a:ln>
                  <a:solidFill>
                    <a:srgbClr val="BCBEC4"/>
                  </a:solidFill>
                  <a:effectLst/>
                  <a:latin typeface="Pointfree" panose="02000503000000000000" pitchFamily="1" charset="0"/>
                </a:rPr>
              </a:br>
              <a:br>
                <a:rPr kumimoji="0" lang="zh-CN" altLang="zh-CN" sz="900" b="0" i="0" u="none" strike="noStrike" cap="none" normalizeH="0" baseline="0" dirty="0">
                  <a:ln>
                    <a:noFill/>
                  </a:ln>
                  <a:solidFill>
                    <a:srgbClr val="BCBEC4"/>
                  </a:solidFill>
                  <a:effectLst/>
                  <a:latin typeface="Pointfree" panose="02000503000000000000" pitchFamily="1" charset="0"/>
                </a:rPr>
              </a:br>
              <a:r>
                <a:rPr kumimoji="0" lang="zh-CN" altLang="zh-CN" sz="900" b="0" i="0" u="none" strike="noStrike" cap="none" normalizeH="0" baseline="0" dirty="0">
                  <a:ln>
                    <a:noFill/>
                  </a:ln>
                  <a:solidFill>
                    <a:srgbClr val="BCBEC4"/>
                  </a:solidFill>
                  <a:effectLst/>
                  <a:latin typeface="Pointfree" panose="02000503000000000000" pitchFamily="1" charset="0"/>
                </a:rPr>
                <a:t>    </a:t>
              </a:r>
              <a:r>
                <a:rPr kumimoji="0" lang="zh-CN" altLang="zh-CN" sz="900" b="0" i="0" u="none" strike="noStrike" cap="none" normalizeH="0" baseline="0" dirty="0">
                  <a:ln>
                    <a:noFill/>
                  </a:ln>
                  <a:solidFill>
                    <a:srgbClr val="CF8E6D"/>
                  </a:solidFill>
                  <a:effectLst/>
                  <a:latin typeface="Pointfree" panose="02000503000000000000" pitchFamily="1" charset="0"/>
                </a:rPr>
                <a:t>return </a:t>
              </a:r>
              <a:r>
                <a:rPr kumimoji="0" lang="zh-CN" altLang="zh-CN" sz="900" b="0" i="0" u="none" strike="noStrike" cap="none" normalizeH="0" baseline="0" dirty="0">
                  <a:ln>
                    <a:noFill/>
                  </a:ln>
                  <a:solidFill>
                    <a:srgbClr val="BCBEC4"/>
                  </a:solidFill>
                  <a:effectLst/>
                  <a:latin typeface="Pointfree" panose="02000503000000000000" pitchFamily="1" charset="0"/>
                </a:rPr>
                <a:t>hFunction;</a:t>
              </a:r>
              <a:br>
                <a:rPr kumimoji="0" lang="zh-CN" altLang="zh-CN" sz="900" b="0" i="0" u="none" strike="noStrike" cap="none" normalizeH="0" baseline="0" dirty="0">
                  <a:ln>
                    <a:noFill/>
                  </a:ln>
                  <a:solidFill>
                    <a:srgbClr val="BCBEC4"/>
                  </a:solidFill>
                  <a:effectLst/>
                  <a:latin typeface="Pointfree" panose="02000503000000000000" pitchFamily="1" charset="0"/>
                </a:rPr>
              </a:br>
              <a:r>
                <a:rPr kumimoji="0" lang="zh-CN" altLang="zh-CN" sz="900" b="0" i="0" u="none" strike="noStrike" cap="none" normalizeH="0" baseline="0" dirty="0">
                  <a:ln>
                    <a:noFill/>
                  </a:ln>
                  <a:solidFill>
                    <a:srgbClr val="BCBEC4"/>
                  </a:solidFill>
                  <a:effectLst/>
                  <a:latin typeface="Pointfree" panose="02000503000000000000" pitchFamily="1" charset="0"/>
                </a:rPr>
                <a:t>}</a:t>
              </a:r>
              <a:endParaRPr kumimoji="0" lang="zh-CN" altLang="zh-CN" sz="1800" b="0" i="0" u="none" strike="noStrike" cap="none" normalizeH="0" baseline="0" dirty="0">
                <a:ln>
                  <a:noFill/>
                </a:ln>
                <a:solidFill>
                  <a:schemeClr val="tx1"/>
                </a:solidFill>
                <a:effectLst/>
                <a:latin typeface="Arial" panose="020B0604020202020204" pitchFamily="34" charset="0"/>
              </a:endParaRPr>
            </a:p>
          </p:txBody>
        </p:sp>
        <p:pic>
          <p:nvPicPr>
            <p:cNvPr id="10" name="Picture 11" descr="A cartoon crocodile with sunglasses&#10;&#10;Description automatically generated"/>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rot="5400000">
              <a:off x="9423072" y="4263668"/>
              <a:ext cx="1490798" cy="1080000"/>
            </a:xfrm>
            <a:prstGeom prst="rect">
              <a:avLst/>
            </a:prstGeom>
          </p:spPr>
        </p:pic>
      </p:grpSp>
      <p:pic>
        <p:nvPicPr>
          <p:cNvPr id="11" name="Picture 31" descr="A cartoon character in a game&#10;&#10;Description automatically generated with medium confidence"/>
          <p:cNvPicPr>
            <a:picLocks noChangeAspect="1"/>
          </p:cNvPicPr>
          <p:nvPr/>
        </p:nvPicPr>
        <p:blipFill rotWithShape="1">
          <a:blip r:embed="rId2">
            <a:extLst>
              <a:ext uri="{BEBA8EAE-BF5A-486C-A8C5-ECC9F3942E4B}">
                <a14:imgProps xmlns:a14="http://schemas.microsoft.com/office/drawing/2010/main">
                  <a14:imgLayer r:embed="rId3">
                    <a14:imgEffect>
                      <a14:backgroundRemoval t="10000" b="95313" l="9962" r="89850">
                        <a14:foregroundMark x1="45301" y1="80625" x2="52632" y2="80625"/>
                        <a14:foregroundMark x1="52632" y1="80625" x2="57331" y2="74688"/>
                        <a14:foregroundMark x1="44925" y1="57813" x2="43985" y2="59062"/>
                        <a14:foregroundMark x1="46805" y1="69375" x2="49812" y2="77813"/>
                        <a14:foregroundMark x1="55263" y1="72813" x2="62030" y2="76250"/>
                        <a14:foregroundMark x1="62030" y1="76250" x2="62030" y2="76250"/>
                        <a14:foregroundMark x1="55451" y1="81250" x2="54699" y2="81250"/>
                        <a14:backgroundMark x1="49812" y1="28125" x2="69925" y2="73438"/>
                        <a14:backgroundMark x1="40226" y1="58750" x2="45113" y2="49688"/>
                        <a14:backgroundMark x1="34023" y1="70938" x2="38534" y2="81563"/>
                        <a14:backgroundMark x1="38534" y1="81563" x2="38534" y2="81563"/>
                        <a14:backgroundMark x1="50188" y1="67500" x2="53759" y2="70000"/>
                        <a14:backgroundMark x1="61466" y1="80625" x2="57895" y2="95313"/>
                        <a14:backgroundMark x1="57895" y1="95313" x2="58083" y2="97813"/>
                      </a14:backgroundRemoval>
                    </a14:imgEffect>
                  </a14:imgLayer>
                </a14:imgProps>
              </a:ext>
              <a:ext uri="{28A0092B-C50C-407E-A947-70E740481C1C}">
                <a14:useLocalDpi xmlns:a14="http://schemas.microsoft.com/office/drawing/2010/main" val="0"/>
              </a:ext>
            </a:extLst>
          </a:blip>
          <a:srcRect l="9489" t="23053" r="45631" b="6097"/>
          <a:stretch>
            <a:fillRect/>
          </a:stretch>
        </p:blipFill>
        <p:spPr>
          <a:xfrm>
            <a:off x="10622023" y="5367202"/>
            <a:ext cx="1569977" cy="1490798"/>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with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strips(downLeft)">
                                      <p:cBhvr>
                                        <p:cTn id="7" dur="500"/>
                                        <p:tgtEl>
                                          <p:spTgt spid="7">
                                            <p:txEl>
                                              <p:pRg st="0" end="0"/>
                                            </p:txEl>
                                          </p:spTgt>
                                        </p:tgtEl>
                                      </p:cBhvr>
                                    </p:animEffect>
                                  </p:childTnLst>
                                </p:cTn>
                              </p:par>
                              <p:par>
                                <p:cTn id="8" presetID="18" presetClass="entr" presetSubtype="12" fill="hold" nodeType="withEffect">
                                  <p:stCondLst>
                                    <p:cond delay="0"/>
                                  </p:stCondLst>
                                  <p:childTnLst>
                                    <p:set>
                                      <p:cBhvr>
                                        <p:cTn id="9" dur="1" fill="hold">
                                          <p:stCondLst>
                                            <p:cond delay="0"/>
                                          </p:stCondLst>
                                        </p:cTn>
                                        <p:tgtEl>
                                          <p:spTgt spid="7">
                                            <p:txEl>
                                              <p:pRg st="2" end="2"/>
                                            </p:txEl>
                                          </p:spTgt>
                                        </p:tgtEl>
                                        <p:attrNameLst>
                                          <p:attrName>style.visibility</p:attrName>
                                        </p:attrNameLst>
                                      </p:cBhvr>
                                      <p:to>
                                        <p:strVal val="visible"/>
                                      </p:to>
                                    </p:set>
                                    <p:animEffect transition="in" filter="strips(downLeft)">
                                      <p:cBhvr>
                                        <p:cTn id="10" dur="500"/>
                                        <p:tgtEl>
                                          <p:spTgt spid="7">
                                            <p:txEl>
                                              <p:pRg st="2" end="2"/>
                                            </p:txEl>
                                          </p:spTgt>
                                        </p:tgtEl>
                                      </p:cBhvr>
                                    </p:animEffect>
                                  </p:childTnLst>
                                </p:cTn>
                              </p:par>
                              <p:par>
                                <p:cTn id="11" presetID="18" presetClass="entr" presetSubtype="12" fill="hold" nodeType="withEffect">
                                  <p:stCondLst>
                                    <p:cond delay="0"/>
                                  </p:stCondLst>
                                  <p:childTnLst>
                                    <p:set>
                                      <p:cBhvr>
                                        <p:cTn id="12" dur="1" fill="hold">
                                          <p:stCondLst>
                                            <p:cond delay="0"/>
                                          </p:stCondLst>
                                        </p:cTn>
                                        <p:tgtEl>
                                          <p:spTgt spid="7">
                                            <p:txEl>
                                              <p:pRg st="3" end="3"/>
                                            </p:txEl>
                                          </p:spTgt>
                                        </p:tgtEl>
                                        <p:attrNameLst>
                                          <p:attrName>style.visibility</p:attrName>
                                        </p:attrNameLst>
                                      </p:cBhvr>
                                      <p:to>
                                        <p:strVal val="visible"/>
                                      </p:to>
                                    </p:set>
                                    <p:animEffect transition="in" filter="strips(downLeft)">
                                      <p:cBhvr>
                                        <p:cTn id="13" dur="500"/>
                                        <p:tgtEl>
                                          <p:spTgt spid="7">
                                            <p:txEl>
                                              <p:pRg st="3" end="3"/>
                                            </p:txEl>
                                          </p:spTgt>
                                        </p:tgtEl>
                                      </p:cBhvr>
                                    </p:animEffect>
                                  </p:childTnLst>
                                </p:cTn>
                              </p:par>
                              <p:par>
                                <p:cTn id="14" presetID="18" presetClass="entr" presetSubtype="12" fill="hold" nodeType="with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strips(downLeft)">
                                      <p:cBhvr>
                                        <p:cTn id="1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txBox="1"/>
          <p:nvPr/>
        </p:nvSpPr>
        <p:spPr>
          <a:xfrm>
            <a:off x="669924" y="1"/>
            <a:ext cx="10850563" cy="1028699"/>
          </a:xfrm>
          <a:prstGeom prst="rect">
            <a:avLst/>
          </a:prstGeom>
        </p:spPr>
        <p:txBody>
          <a:bodyPr/>
          <a:lstStyle>
            <a:lvl1pPr algn="l" defTabSz="914400" rtl="0" eaLnBrk="1" latinLnBrk="0" hangingPunct="1">
              <a:lnSpc>
                <a:spcPct val="90000"/>
              </a:lnSpc>
              <a:spcBef>
                <a:spcPct val="0"/>
              </a:spcBef>
              <a:buNone/>
              <a:defRPr sz="2800" b="0" kern="1200">
                <a:solidFill>
                  <a:schemeClr val="bg1"/>
                </a:solidFill>
                <a:latin typeface="+mj-lt"/>
                <a:ea typeface="+mj-ea"/>
                <a:cs typeface="+mj-cs"/>
              </a:defRPr>
            </a:lvl1pPr>
          </a:lstStyle>
          <a:p>
            <a:endParaRPr lang="en-US" altLang="zh-CN" dirty="0"/>
          </a:p>
          <a:p>
            <a:r>
              <a:rPr lang="en-US" altLang="zh-CN" dirty="0"/>
              <a:t>E. </a:t>
            </a:r>
            <a:r>
              <a:rPr lang="en-US" altLang="zh-CN" dirty="0" err="1"/>
              <a:t>Ghidra</a:t>
            </a:r>
            <a:r>
              <a:rPr lang="en-US" altLang="zh-CN" dirty="0"/>
              <a:t> APIs —— Function </a:t>
            </a:r>
            <a:r>
              <a:rPr lang="zh-CN" altLang="en-US" dirty="0"/>
              <a:t>接口</a:t>
            </a:r>
            <a:endParaRPr lang="zh-CN" altLang="en-US" dirty="0"/>
          </a:p>
        </p:txBody>
      </p:sp>
      <p:sp>
        <p:nvSpPr>
          <p:cNvPr id="6" name="文本框 5"/>
          <p:cNvSpPr txBox="1"/>
          <p:nvPr/>
        </p:nvSpPr>
        <p:spPr>
          <a:xfrm>
            <a:off x="669924" y="839496"/>
            <a:ext cx="3070226" cy="369332"/>
          </a:xfrm>
          <a:prstGeom prst="rect">
            <a:avLst/>
          </a:prstGeom>
          <a:noFill/>
        </p:spPr>
        <p:txBody>
          <a:bodyPr wrap="square" rtlCol="0">
            <a:spAutoFit/>
          </a:bodyPr>
          <a:lstStyle/>
          <a:p>
            <a:r>
              <a:rPr lang="en-US" altLang="zh-CN" dirty="0" err="1">
                <a:solidFill>
                  <a:schemeClr val="bg1"/>
                </a:solidFill>
                <a:latin typeface="+mn-ea"/>
              </a:rPr>
              <a:t>Ghidra</a:t>
            </a:r>
            <a:r>
              <a:rPr lang="en-US" altLang="zh-CN" dirty="0">
                <a:solidFill>
                  <a:schemeClr val="bg1"/>
                </a:solidFill>
                <a:latin typeface="+mn-ea"/>
              </a:rPr>
              <a:t> APIs</a:t>
            </a:r>
            <a:endParaRPr lang="zh-CN" altLang="en-US" dirty="0">
              <a:solidFill>
                <a:schemeClr val="bg1"/>
              </a:solidFill>
              <a:latin typeface="+mn-ea"/>
            </a:endParaRPr>
          </a:p>
        </p:txBody>
      </p:sp>
      <p:sp>
        <p:nvSpPr>
          <p:cNvPr id="7" name="文本框 6"/>
          <p:cNvSpPr txBox="1"/>
          <p:nvPr/>
        </p:nvSpPr>
        <p:spPr>
          <a:xfrm>
            <a:off x="1276350" y="1555614"/>
            <a:ext cx="9525000" cy="3783023"/>
          </a:xfrm>
          <a:prstGeom prst="rect">
            <a:avLst/>
          </a:prstGeom>
          <a:noFill/>
        </p:spPr>
        <p:txBody>
          <a:bodyPr wrap="square" rtlCol="0">
            <a:spAutoFit/>
          </a:bodyPr>
          <a:lstStyle/>
          <a:p>
            <a:pPr>
              <a:lnSpc>
                <a:spcPct val="150000"/>
              </a:lnSpc>
            </a:pPr>
            <a:r>
              <a:rPr lang="en-US" altLang="zh-CN" dirty="0">
                <a:solidFill>
                  <a:schemeClr val="accent2"/>
                </a:solidFill>
                <a:latin typeface="+mn-ea"/>
              </a:rPr>
              <a:t>Package</a:t>
            </a:r>
            <a:r>
              <a:rPr lang="zh-CN" altLang="en-US" dirty="0">
                <a:solidFill>
                  <a:schemeClr val="accent2"/>
                </a:solidFill>
                <a:latin typeface="+mn-ea"/>
              </a:rPr>
              <a:t>：</a:t>
            </a:r>
            <a:r>
              <a:rPr lang="en-US" altLang="zh-CN" dirty="0" err="1">
                <a:solidFill>
                  <a:schemeClr val="accent2"/>
                </a:solidFill>
                <a:latin typeface="+mn-ea"/>
              </a:rPr>
              <a:t>ghidra.program.model.listing</a:t>
            </a:r>
            <a:endParaRPr lang="en-US" altLang="zh-CN" dirty="0">
              <a:solidFill>
                <a:schemeClr val="accent2"/>
              </a:solidFill>
              <a:latin typeface="+mn-ea"/>
            </a:endParaRPr>
          </a:p>
          <a:p>
            <a:pPr>
              <a:lnSpc>
                <a:spcPct val="150000"/>
              </a:lnSpc>
            </a:pPr>
            <a:endParaRPr lang="en-US" altLang="zh-CN" dirty="0">
              <a:solidFill>
                <a:schemeClr val="tx2"/>
              </a:solidFill>
              <a:latin typeface="+mn-ea"/>
            </a:endParaRPr>
          </a:p>
          <a:p>
            <a:pPr>
              <a:lnSpc>
                <a:spcPct val="150000"/>
              </a:lnSpc>
            </a:pPr>
            <a:r>
              <a:rPr lang="zh-CN" altLang="en-US" dirty="0">
                <a:solidFill>
                  <a:schemeClr val="tx2"/>
                </a:solidFill>
                <a:latin typeface="+mn-ea"/>
              </a:rPr>
              <a:t>函数接口，包含各类与函数操作相关的方法。</a:t>
            </a:r>
            <a:endParaRPr lang="en-US" altLang="zh-CN" dirty="0">
              <a:solidFill>
                <a:schemeClr val="tx2"/>
              </a:solidFill>
              <a:latin typeface="+mn-ea"/>
            </a:endParaRPr>
          </a:p>
          <a:p>
            <a:pPr>
              <a:lnSpc>
                <a:spcPct val="150000"/>
              </a:lnSpc>
            </a:pPr>
            <a:r>
              <a:rPr lang="zh-CN" altLang="en-US" dirty="0">
                <a:solidFill>
                  <a:schemeClr val="tx2"/>
                </a:solidFill>
                <a:latin typeface="+mn-ea"/>
              </a:rPr>
              <a:t>常用方法：</a:t>
            </a:r>
            <a:endParaRPr lang="en-US" altLang="zh-CN" dirty="0">
              <a:solidFill>
                <a:schemeClr val="tx2"/>
              </a:solidFill>
              <a:latin typeface="+mn-ea"/>
            </a:endParaRPr>
          </a:p>
          <a:p>
            <a:pPr>
              <a:lnSpc>
                <a:spcPct val="150000"/>
              </a:lnSpc>
            </a:pPr>
            <a:r>
              <a:rPr lang="en-US" altLang="zh-CN" dirty="0">
                <a:solidFill>
                  <a:schemeClr val="accent1"/>
                </a:solidFill>
                <a:latin typeface="+mn-ea"/>
              </a:rPr>
              <a:t>String </a:t>
            </a:r>
            <a:r>
              <a:rPr lang="en-US" altLang="zh-CN" dirty="0" err="1">
                <a:solidFill>
                  <a:schemeClr val="accent1"/>
                </a:solidFill>
                <a:latin typeface="+mn-ea"/>
              </a:rPr>
              <a:t>getName</a:t>
            </a:r>
            <a:r>
              <a:rPr lang="en-US" altLang="zh-CN" dirty="0">
                <a:solidFill>
                  <a:schemeClr val="accent1"/>
                </a:solidFill>
                <a:latin typeface="+mn-ea"/>
              </a:rPr>
              <a:t>()</a:t>
            </a:r>
            <a:endParaRPr lang="en-US" altLang="zh-CN" dirty="0">
              <a:solidFill>
                <a:schemeClr val="accent1"/>
              </a:solidFill>
              <a:latin typeface="+mn-ea"/>
            </a:endParaRPr>
          </a:p>
          <a:p>
            <a:pPr>
              <a:lnSpc>
                <a:spcPct val="150000"/>
              </a:lnSpc>
            </a:pPr>
            <a:r>
              <a:rPr lang="en-US" altLang="zh-CN" dirty="0" err="1">
                <a:solidFill>
                  <a:schemeClr val="accent1"/>
                </a:solidFill>
                <a:latin typeface="+mn-ea"/>
              </a:rPr>
              <a:t>AddressSetView</a:t>
            </a:r>
            <a:r>
              <a:rPr lang="en-US" altLang="zh-CN" dirty="0">
                <a:solidFill>
                  <a:schemeClr val="accent1"/>
                </a:solidFill>
                <a:latin typeface="+mn-ea"/>
              </a:rPr>
              <a:t> </a:t>
            </a:r>
            <a:r>
              <a:rPr lang="en-US" altLang="zh-CN" dirty="0" err="1">
                <a:solidFill>
                  <a:schemeClr val="accent1"/>
                </a:solidFill>
                <a:latin typeface="+mn-ea"/>
              </a:rPr>
              <a:t>getBody</a:t>
            </a:r>
            <a:r>
              <a:rPr lang="en-US" altLang="zh-CN" dirty="0">
                <a:solidFill>
                  <a:schemeClr val="accent1"/>
                </a:solidFill>
                <a:latin typeface="+mn-ea"/>
              </a:rPr>
              <a:t>() </a:t>
            </a:r>
            <a:r>
              <a:rPr lang="zh-CN" altLang="en-US" dirty="0">
                <a:solidFill>
                  <a:schemeClr val="accent1"/>
                </a:solidFill>
                <a:latin typeface="+mn-ea"/>
              </a:rPr>
              <a:t>（父接口</a:t>
            </a:r>
            <a:r>
              <a:rPr lang="en-US" altLang="zh-CN" dirty="0" err="1">
                <a:solidFill>
                  <a:schemeClr val="accent1"/>
                </a:solidFill>
                <a:latin typeface="+mn-ea"/>
              </a:rPr>
              <a:t>ghidra.program.model.symbol.Namespace</a:t>
            </a:r>
            <a:r>
              <a:rPr lang="zh-CN" altLang="en-US" dirty="0">
                <a:solidFill>
                  <a:schemeClr val="accent1"/>
                </a:solidFill>
                <a:latin typeface="+mn-ea"/>
              </a:rPr>
              <a:t>定义）</a:t>
            </a:r>
            <a:endParaRPr lang="en-US" altLang="zh-CN" dirty="0">
              <a:solidFill>
                <a:schemeClr val="accent1"/>
              </a:solidFill>
              <a:latin typeface="+mn-ea"/>
            </a:endParaRPr>
          </a:p>
          <a:p>
            <a:pPr>
              <a:lnSpc>
                <a:spcPct val="150000"/>
              </a:lnSpc>
            </a:pPr>
            <a:r>
              <a:rPr lang="en-US" altLang="zh-CN" dirty="0">
                <a:solidFill>
                  <a:schemeClr val="accent1"/>
                </a:solidFill>
                <a:latin typeface="+mn-ea"/>
              </a:rPr>
              <a:t>Parameter </a:t>
            </a:r>
            <a:r>
              <a:rPr lang="en-US" altLang="zh-CN" dirty="0" err="1">
                <a:solidFill>
                  <a:schemeClr val="accent1"/>
                </a:solidFill>
                <a:latin typeface="+mn-ea"/>
              </a:rPr>
              <a:t>getReturn</a:t>
            </a:r>
            <a:r>
              <a:rPr lang="en-US" altLang="zh-CN" dirty="0">
                <a:solidFill>
                  <a:schemeClr val="accent1"/>
                </a:solidFill>
                <a:latin typeface="+mn-ea"/>
              </a:rPr>
              <a:t>()</a:t>
            </a:r>
            <a:endParaRPr lang="en-US" altLang="zh-CN" dirty="0">
              <a:solidFill>
                <a:schemeClr val="accent1"/>
              </a:solidFill>
              <a:latin typeface="+mn-ea"/>
            </a:endParaRPr>
          </a:p>
          <a:p>
            <a:pPr>
              <a:lnSpc>
                <a:spcPct val="150000"/>
              </a:lnSpc>
            </a:pPr>
            <a:r>
              <a:rPr lang="en-US" altLang="zh-CN" dirty="0" err="1">
                <a:solidFill>
                  <a:schemeClr val="accent1"/>
                </a:solidFill>
                <a:latin typeface="+mn-ea"/>
              </a:rPr>
              <a:t>DataType</a:t>
            </a:r>
            <a:r>
              <a:rPr lang="en-US" altLang="zh-CN" dirty="0">
                <a:solidFill>
                  <a:schemeClr val="accent1"/>
                </a:solidFill>
                <a:latin typeface="+mn-ea"/>
              </a:rPr>
              <a:t> </a:t>
            </a:r>
            <a:r>
              <a:rPr lang="en-US" altLang="zh-CN" dirty="0" err="1">
                <a:solidFill>
                  <a:schemeClr val="accent1"/>
                </a:solidFill>
                <a:latin typeface="+mn-ea"/>
              </a:rPr>
              <a:t>getReturnType</a:t>
            </a:r>
            <a:r>
              <a:rPr lang="en-US" altLang="zh-CN" dirty="0">
                <a:solidFill>
                  <a:schemeClr val="accent1"/>
                </a:solidFill>
                <a:latin typeface="+mn-ea"/>
              </a:rPr>
              <a:t>()</a:t>
            </a:r>
            <a:endParaRPr lang="en-US" altLang="zh-CN" dirty="0">
              <a:solidFill>
                <a:schemeClr val="accent1"/>
              </a:solidFill>
              <a:latin typeface="+mn-ea"/>
            </a:endParaRPr>
          </a:p>
          <a:p>
            <a:pPr>
              <a:lnSpc>
                <a:spcPct val="150000"/>
              </a:lnSpc>
            </a:pPr>
            <a:r>
              <a:rPr lang="en-US" altLang="zh-CN" dirty="0">
                <a:solidFill>
                  <a:schemeClr val="accent1"/>
                </a:solidFill>
                <a:latin typeface="+mn-ea"/>
              </a:rPr>
              <a:t>Address </a:t>
            </a:r>
            <a:r>
              <a:rPr lang="en-US" altLang="zh-CN" dirty="0" err="1">
                <a:solidFill>
                  <a:schemeClr val="accent1"/>
                </a:solidFill>
                <a:latin typeface="+mn-ea"/>
              </a:rPr>
              <a:t>getEntryPoint</a:t>
            </a:r>
            <a:r>
              <a:rPr lang="en-US" altLang="zh-CN" dirty="0">
                <a:solidFill>
                  <a:schemeClr val="accent1"/>
                </a:solidFill>
                <a:latin typeface="+mn-ea"/>
              </a:rPr>
              <a:t>()</a:t>
            </a:r>
            <a:endParaRPr lang="en-US" altLang="zh-CN" dirty="0">
              <a:solidFill>
                <a:schemeClr val="accent1"/>
              </a:solidFill>
              <a:latin typeface="+mn-ea"/>
            </a:endParaRPr>
          </a:p>
        </p:txBody>
      </p:sp>
      <p:pic>
        <p:nvPicPr>
          <p:cNvPr id="9" name="Picture 27" descr="A cartoon character holding an object&#10;&#10;Description automatically generated"/>
          <p:cNvPicPr>
            <a:picLocks noChangeAspect="1"/>
          </p:cNvPicPr>
          <p:nvPr/>
        </p:nvPicPr>
        <p:blipFill rotWithShape="1">
          <a:blip r:embed="rId1">
            <a:extLst>
              <a:ext uri="{BEBA8EAE-BF5A-486C-A8C5-ECC9F3942E4B}">
                <a14:imgProps xmlns:a14="http://schemas.microsoft.com/office/drawing/2010/main">
                  <a14:imgLayer r:embed="rId2">
                    <a14:imgEffect>
                      <a14:backgroundRemoval t="10000" b="90000" l="6015" r="89850">
                        <a14:foregroundMark x1="7519" y1="47188" x2="20113" y2="46250"/>
                        <a14:foregroundMark x1="20113" y1="46250" x2="25940" y2="53438"/>
                        <a14:foregroundMark x1="8271" y1="41875" x2="12594" y2="49688"/>
                        <a14:foregroundMark x1="8459" y1="55313" x2="11278" y2="43125"/>
                        <a14:foregroundMark x1="6579" y1="46563" x2="7331" y2="55313"/>
                        <a14:foregroundMark x1="13346" y1="55313" x2="6767" y2="50313"/>
                        <a14:foregroundMark x1="6767" y1="50313" x2="6767" y2="49375"/>
                        <a14:foregroundMark x1="9586" y1="37813" x2="14098" y2="43438"/>
                        <a14:foregroundMark x1="13589" y1="55587" x2="6015" y2="54688"/>
                        <a14:foregroundMark x1="6015" y1="54688" x2="6203" y2="49688"/>
                        <a14:foregroundMark x1="27068" y1="40938" x2="28195" y2="47500"/>
                        <a14:foregroundMark x1="29887" y1="50625" x2="29135" y2="58125"/>
                        <a14:foregroundMark x1="13504" y1="55854" x2="6767" y2="57188"/>
                        <a14:foregroundMark x1="6767" y1="57188" x2="6015" y2="55313"/>
                        <a14:foregroundMark x1="11278" y1="57813" x2="7143" y2="57500"/>
                        <a14:foregroundMark x1="15038" y1="55313" x2="11466" y2="57500"/>
                        <a14:foregroundMark x1="10338" y1="36875" x2="8459" y2="37188"/>
                        <a14:foregroundMark x1="6015" y1="46250" x2="6015" y2="49688"/>
                        <a14:backgroundMark x1="16710" y1="58699" x2="18609" y2="59375"/>
                        <a14:backgroundMark x1="19361" y1="57813" x2="21241" y2="58125"/>
                      </a14:backgroundRemoval>
                    </a14:imgEffect>
                  </a14:imgLayer>
                </a14:imgProps>
              </a:ext>
              <a:ext uri="{28A0092B-C50C-407E-A947-70E740481C1C}">
                <a14:useLocalDpi xmlns:a14="http://schemas.microsoft.com/office/drawing/2010/main" val="0"/>
              </a:ext>
            </a:extLst>
          </a:blip>
          <a:srcRect t="29764" r="67778" b="35772"/>
          <a:stretch>
            <a:fillRect/>
          </a:stretch>
        </p:blipFill>
        <p:spPr>
          <a:xfrm>
            <a:off x="-132217" y="5665843"/>
            <a:ext cx="1764167" cy="1135006"/>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with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strips(downLeft)">
                                      <p:cBhvr>
                                        <p:cTn id="7" dur="500"/>
                                        <p:tgtEl>
                                          <p:spTgt spid="7">
                                            <p:txEl>
                                              <p:pRg st="0" end="0"/>
                                            </p:txEl>
                                          </p:spTgt>
                                        </p:tgtEl>
                                      </p:cBhvr>
                                    </p:animEffect>
                                  </p:childTnLst>
                                </p:cTn>
                              </p:par>
                              <p:par>
                                <p:cTn id="8" presetID="18" presetClass="entr" presetSubtype="12" fill="hold" nodeType="withEffect">
                                  <p:stCondLst>
                                    <p:cond delay="0"/>
                                  </p:stCondLst>
                                  <p:childTnLst>
                                    <p:set>
                                      <p:cBhvr>
                                        <p:cTn id="9" dur="1" fill="hold">
                                          <p:stCondLst>
                                            <p:cond delay="0"/>
                                          </p:stCondLst>
                                        </p:cTn>
                                        <p:tgtEl>
                                          <p:spTgt spid="7">
                                            <p:txEl>
                                              <p:pRg st="2" end="2"/>
                                            </p:txEl>
                                          </p:spTgt>
                                        </p:tgtEl>
                                        <p:attrNameLst>
                                          <p:attrName>style.visibility</p:attrName>
                                        </p:attrNameLst>
                                      </p:cBhvr>
                                      <p:to>
                                        <p:strVal val="visible"/>
                                      </p:to>
                                    </p:set>
                                    <p:animEffect transition="in" filter="strips(downLeft)">
                                      <p:cBhvr>
                                        <p:cTn id="10" dur="500"/>
                                        <p:tgtEl>
                                          <p:spTgt spid="7">
                                            <p:txEl>
                                              <p:pRg st="2" end="2"/>
                                            </p:txEl>
                                          </p:spTgt>
                                        </p:tgtEl>
                                      </p:cBhvr>
                                    </p:animEffect>
                                  </p:childTnLst>
                                </p:cTn>
                              </p:par>
                              <p:par>
                                <p:cTn id="11" presetID="18" presetClass="entr" presetSubtype="12" fill="hold" nodeType="withEffect">
                                  <p:stCondLst>
                                    <p:cond delay="0"/>
                                  </p:stCondLst>
                                  <p:childTnLst>
                                    <p:set>
                                      <p:cBhvr>
                                        <p:cTn id="12" dur="1" fill="hold">
                                          <p:stCondLst>
                                            <p:cond delay="0"/>
                                          </p:stCondLst>
                                        </p:cTn>
                                        <p:tgtEl>
                                          <p:spTgt spid="7">
                                            <p:txEl>
                                              <p:pRg st="3" end="3"/>
                                            </p:txEl>
                                          </p:spTgt>
                                        </p:tgtEl>
                                        <p:attrNameLst>
                                          <p:attrName>style.visibility</p:attrName>
                                        </p:attrNameLst>
                                      </p:cBhvr>
                                      <p:to>
                                        <p:strVal val="visible"/>
                                      </p:to>
                                    </p:set>
                                    <p:animEffect transition="in" filter="strips(downLeft)">
                                      <p:cBhvr>
                                        <p:cTn id="13" dur="500"/>
                                        <p:tgtEl>
                                          <p:spTgt spid="7">
                                            <p:txEl>
                                              <p:pRg st="3" end="3"/>
                                            </p:txEl>
                                          </p:spTgt>
                                        </p:tgtEl>
                                      </p:cBhvr>
                                    </p:animEffect>
                                  </p:childTnLst>
                                </p:cTn>
                              </p:par>
                              <p:par>
                                <p:cTn id="14" presetID="18" presetClass="entr" presetSubtype="12" fill="hold" nodeType="withEffect">
                                  <p:stCondLst>
                                    <p:cond delay="0"/>
                                  </p:stCondLst>
                                  <p:childTnLst>
                                    <p:set>
                                      <p:cBhvr>
                                        <p:cTn id="15" dur="1" fill="hold">
                                          <p:stCondLst>
                                            <p:cond delay="0"/>
                                          </p:stCondLst>
                                        </p:cTn>
                                        <p:tgtEl>
                                          <p:spTgt spid="7">
                                            <p:txEl>
                                              <p:pRg st="4" end="4"/>
                                            </p:txEl>
                                          </p:spTgt>
                                        </p:tgtEl>
                                        <p:attrNameLst>
                                          <p:attrName>style.visibility</p:attrName>
                                        </p:attrNameLst>
                                      </p:cBhvr>
                                      <p:to>
                                        <p:strVal val="visible"/>
                                      </p:to>
                                    </p:set>
                                    <p:animEffect transition="in" filter="strips(downLeft)">
                                      <p:cBhvr>
                                        <p:cTn id="16" dur="500"/>
                                        <p:tgtEl>
                                          <p:spTgt spid="7">
                                            <p:txEl>
                                              <p:pRg st="4" end="4"/>
                                            </p:txEl>
                                          </p:spTgt>
                                        </p:tgtEl>
                                      </p:cBhvr>
                                    </p:animEffect>
                                  </p:childTnLst>
                                </p:cTn>
                              </p:par>
                              <p:par>
                                <p:cTn id="17" presetID="18" presetClass="entr" presetSubtype="12" fill="hold" nodeType="withEffect">
                                  <p:stCondLst>
                                    <p:cond delay="0"/>
                                  </p:stCondLst>
                                  <p:childTnLst>
                                    <p:set>
                                      <p:cBhvr>
                                        <p:cTn id="18" dur="1" fill="hold">
                                          <p:stCondLst>
                                            <p:cond delay="0"/>
                                          </p:stCondLst>
                                        </p:cTn>
                                        <p:tgtEl>
                                          <p:spTgt spid="7">
                                            <p:txEl>
                                              <p:pRg st="5" end="5"/>
                                            </p:txEl>
                                          </p:spTgt>
                                        </p:tgtEl>
                                        <p:attrNameLst>
                                          <p:attrName>style.visibility</p:attrName>
                                        </p:attrNameLst>
                                      </p:cBhvr>
                                      <p:to>
                                        <p:strVal val="visible"/>
                                      </p:to>
                                    </p:set>
                                    <p:animEffect transition="in" filter="strips(downLeft)">
                                      <p:cBhvr>
                                        <p:cTn id="19" dur="500"/>
                                        <p:tgtEl>
                                          <p:spTgt spid="7">
                                            <p:txEl>
                                              <p:pRg st="5" end="5"/>
                                            </p:txEl>
                                          </p:spTgt>
                                        </p:tgtEl>
                                      </p:cBhvr>
                                    </p:animEffect>
                                  </p:childTnLst>
                                </p:cTn>
                              </p:par>
                              <p:par>
                                <p:cTn id="20" presetID="18" presetClass="entr" presetSubtype="12" fill="hold" nodeType="withEffect">
                                  <p:stCondLst>
                                    <p:cond delay="0"/>
                                  </p:stCondLst>
                                  <p:childTnLst>
                                    <p:set>
                                      <p:cBhvr>
                                        <p:cTn id="21" dur="1" fill="hold">
                                          <p:stCondLst>
                                            <p:cond delay="0"/>
                                          </p:stCondLst>
                                        </p:cTn>
                                        <p:tgtEl>
                                          <p:spTgt spid="7">
                                            <p:txEl>
                                              <p:pRg st="6" end="6"/>
                                            </p:txEl>
                                          </p:spTgt>
                                        </p:tgtEl>
                                        <p:attrNameLst>
                                          <p:attrName>style.visibility</p:attrName>
                                        </p:attrNameLst>
                                      </p:cBhvr>
                                      <p:to>
                                        <p:strVal val="visible"/>
                                      </p:to>
                                    </p:set>
                                    <p:animEffect transition="in" filter="strips(downLeft)">
                                      <p:cBhvr>
                                        <p:cTn id="22" dur="500"/>
                                        <p:tgtEl>
                                          <p:spTgt spid="7">
                                            <p:txEl>
                                              <p:pRg st="6" end="6"/>
                                            </p:txEl>
                                          </p:spTgt>
                                        </p:tgtEl>
                                      </p:cBhvr>
                                    </p:animEffect>
                                  </p:childTnLst>
                                </p:cTn>
                              </p:par>
                              <p:par>
                                <p:cTn id="23" presetID="18" presetClass="entr" presetSubtype="12" fill="hold" nodeType="withEffect">
                                  <p:stCondLst>
                                    <p:cond delay="0"/>
                                  </p:stCondLst>
                                  <p:childTnLst>
                                    <p:set>
                                      <p:cBhvr>
                                        <p:cTn id="24" dur="1" fill="hold">
                                          <p:stCondLst>
                                            <p:cond delay="0"/>
                                          </p:stCondLst>
                                        </p:cTn>
                                        <p:tgtEl>
                                          <p:spTgt spid="7">
                                            <p:txEl>
                                              <p:pRg st="7" end="7"/>
                                            </p:txEl>
                                          </p:spTgt>
                                        </p:tgtEl>
                                        <p:attrNameLst>
                                          <p:attrName>style.visibility</p:attrName>
                                        </p:attrNameLst>
                                      </p:cBhvr>
                                      <p:to>
                                        <p:strVal val="visible"/>
                                      </p:to>
                                    </p:set>
                                    <p:animEffect transition="in" filter="strips(downLeft)">
                                      <p:cBhvr>
                                        <p:cTn id="25" dur="500"/>
                                        <p:tgtEl>
                                          <p:spTgt spid="7">
                                            <p:txEl>
                                              <p:pRg st="7" end="7"/>
                                            </p:txEl>
                                          </p:spTgt>
                                        </p:tgtEl>
                                      </p:cBhvr>
                                    </p:animEffect>
                                  </p:childTnLst>
                                </p:cTn>
                              </p:par>
                              <p:par>
                                <p:cTn id="26" presetID="18" presetClass="entr" presetSubtype="12" fill="hold" nodeType="withEffect">
                                  <p:stCondLst>
                                    <p:cond delay="0"/>
                                  </p:stCondLst>
                                  <p:childTnLst>
                                    <p:set>
                                      <p:cBhvr>
                                        <p:cTn id="27" dur="1" fill="hold">
                                          <p:stCondLst>
                                            <p:cond delay="0"/>
                                          </p:stCondLst>
                                        </p:cTn>
                                        <p:tgtEl>
                                          <p:spTgt spid="7">
                                            <p:txEl>
                                              <p:pRg st="8" end="8"/>
                                            </p:txEl>
                                          </p:spTgt>
                                        </p:tgtEl>
                                        <p:attrNameLst>
                                          <p:attrName>style.visibility</p:attrName>
                                        </p:attrNameLst>
                                      </p:cBhvr>
                                      <p:to>
                                        <p:strVal val="visible"/>
                                      </p:to>
                                    </p:set>
                                    <p:animEffect transition="in" filter="strips(downLeft)">
                                      <p:cBhvr>
                                        <p:cTn id="28" dur="500"/>
                                        <p:tgtEl>
                                          <p:spTgt spid="7">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txBox="1"/>
          <p:nvPr/>
        </p:nvSpPr>
        <p:spPr>
          <a:xfrm>
            <a:off x="669924" y="1"/>
            <a:ext cx="10850563" cy="1028699"/>
          </a:xfrm>
          <a:prstGeom prst="rect">
            <a:avLst/>
          </a:prstGeom>
        </p:spPr>
        <p:txBody>
          <a:bodyPr/>
          <a:lstStyle>
            <a:lvl1pPr algn="l" defTabSz="914400" rtl="0" eaLnBrk="1" latinLnBrk="0" hangingPunct="1">
              <a:lnSpc>
                <a:spcPct val="90000"/>
              </a:lnSpc>
              <a:spcBef>
                <a:spcPct val="0"/>
              </a:spcBef>
              <a:buNone/>
              <a:defRPr sz="2800" b="0" kern="1200">
                <a:solidFill>
                  <a:schemeClr val="bg1"/>
                </a:solidFill>
                <a:latin typeface="+mj-lt"/>
                <a:ea typeface="+mj-ea"/>
                <a:cs typeface="+mj-cs"/>
              </a:defRPr>
            </a:lvl1pPr>
          </a:lstStyle>
          <a:p>
            <a:endParaRPr lang="en-US" altLang="zh-CN" dirty="0"/>
          </a:p>
          <a:p>
            <a:r>
              <a:rPr lang="en-US" altLang="zh-CN" dirty="0"/>
              <a:t>E. </a:t>
            </a:r>
            <a:r>
              <a:rPr lang="en-US" altLang="zh-CN" dirty="0" err="1"/>
              <a:t>Ghidra</a:t>
            </a:r>
            <a:r>
              <a:rPr lang="en-US" altLang="zh-CN" dirty="0"/>
              <a:t> APIs —— </a:t>
            </a:r>
            <a:r>
              <a:rPr lang="en-US" altLang="zh-CN" dirty="0" err="1"/>
              <a:t>HighFunction</a:t>
            </a:r>
            <a:r>
              <a:rPr lang="en-US" altLang="zh-CN" dirty="0"/>
              <a:t> </a:t>
            </a:r>
            <a:r>
              <a:rPr lang="zh-CN" altLang="en-US" dirty="0"/>
              <a:t>类</a:t>
            </a:r>
            <a:endParaRPr lang="zh-CN" altLang="en-US" dirty="0"/>
          </a:p>
        </p:txBody>
      </p:sp>
      <p:sp>
        <p:nvSpPr>
          <p:cNvPr id="6" name="文本框 5"/>
          <p:cNvSpPr txBox="1"/>
          <p:nvPr/>
        </p:nvSpPr>
        <p:spPr>
          <a:xfrm>
            <a:off x="669924" y="839496"/>
            <a:ext cx="3070226" cy="369332"/>
          </a:xfrm>
          <a:prstGeom prst="rect">
            <a:avLst/>
          </a:prstGeom>
          <a:noFill/>
        </p:spPr>
        <p:txBody>
          <a:bodyPr wrap="square" rtlCol="0">
            <a:spAutoFit/>
          </a:bodyPr>
          <a:lstStyle/>
          <a:p>
            <a:r>
              <a:rPr lang="en-US" altLang="zh-CN" dirty="0" err="1">
                <a:solidFill>
                  <a:schemeClr val="bg1"/>
                </a:solidFill>
                <a:latin typeface="+mn-ea"/>
              </a:rPr>
              <a:t>Ghidra</a:t>
            </a:r>
            <a:r>
              <a:rPr lang="en-US" altLang="zh-CN" dirty="0">
                <a:solidFill>
                  <a:schemeClr val="bg1"/>
                </a:solidFill>
                <a:latin typeface="+mn-ea"/>
              </a:rPr>
              <a:t> APIs</a:t>
            </a:r>
            <a:endParaRPr lang="zh-CN" altLang="en-US" dirty="0">
              <a:solidFill>
                <a:schemeClr val="bg1"/>
              </a:solidFill>
              <a:latin typeface="+mn-ea"/>
            </a:endParaRPr>
          </a:p>
        </p:txBody>
      </p:sp>
      <p:sp>
        <p:nvSpPr>
          <p:cNvPr id="7" name="文本框 6"/>
          <p:cNvSpPr txBox="1"/>
          <p:nvPr/>
        </p:nvSpPr>
        <p:spPr>
          <a:xfrm>
            <a:off x="1276350" y="1555614"/>
            <a:ext cx="10534650" cy="3783023"/>
          </a:xfrm>
          <a:prstGeom prst="rect">
            <a:avLst/>
          </a:prstGeom>
          <a:noFill/>
        </p:spPr>
        <p:txBody>
          <a:bodyPr wrap="square" rtlCol="0">
            <a:spAutoFit/>
          </a:bodyPr>
          <a:lstStyle/>
          <a:p>
            <a:pPr>
              <a:lnSpc>
                <a:spcPct val="150000"/>
              </a:lnSpc>
            </a:pPr>
            <a:r>
              <a:rPr lang="en-US" altLang="zh-CN" dirty="0">
                <a:solidFill>
                  <a:schemeClr val="accent2"/>
                </a:solidFill>
                <a:latin typeface="+mn-ea"/>
              </a:rPr>
              <a:t>Package</a:t>
            </a:r>
            <a:r>
              <a:rPr lang="zh-CN" altLang="en-US" dirty="0">
                <a:solidFill>
                  <a:schemeClr val="accent2"/>
                </a:solidFill>
                <a:latin typeface="+mn-ea"/>
              </a:rPr>
              <a:t>：</a:t>
            </a:r>
            <a:r>
              <a:rPr lang="en-US" altLang="zh-CN" dirty="0" err="1">
                <a:solidFill>
                  <a:schemeClr val="accent2"/>
                </a:solidFill>
                <a:latin typeface="+mn-ea"/>
              </a:rPr>
              <a:t>ghidra.program.model.pcode</a:t>
            </a:r>
            <a:endParaRPr lang="en-US" altLang="zh-CN" dirty="0">
              <a:solidFill>
                <a:schemeClr val="accent2"/>
              </a:solidFill>
              <a:latin typeface="+mn-ea"/>
            </a:endParaRPr>
          </a:p>
          <a:p>
            <a:pPr>
              <a:lnSpc>
                <a:spcPct val="150000"/>
              </a:lnSpc>
            </a:pPr>
            <a:endParaRPr lang="en-US" altLang="zh-CN" dirty="0">
              <a:solidFill>
                <a:schemeClr val="tx2"/>
              </a:solidFill>
              <a:latin typeface="+mn-ea"/>
            </a:endParaRPr>
          </a:p>
          <a:p>
            <a:pPr>
              <a:lnSpc>
                <a:spcPct val="150000"/>
              </a:lnSpc>
            </a:pPr>
            <a:r>
              <a:rPr lang="zh-CN" altLang="en-US" dirty="0">
                <a:solidFill>
                  <a:schemeClr val="tx2"/>
                </a:solidFill>
                <a:latin typeface="+mn-ea"/>
              </a:rPr>
              <a:t>函数经反汇编分析后得到，主要用于程序分析与修改。</a:t>
            </a:r>
            <a:endParaRPr lang="en-US" altLang="zh-CN" dirty="0">
              <a:solidFill>
                <a:schemeClr val="tx2"/>
              </a:solidFill>
              <a:latin typeface="+mn-ea"/>
            </a:endParaRPr>
          </a:p>
          <a:p>
            <a:pPr>
              <a:lnSpc>
                <a:spcPct val="150000"/>
              </a:lnSpc>
            </a:pPr>
            <a:r>
              <a:rPr lang="zh-CN" altLang="en-US" dirty="0">
                <a:solidFill>
                  <a:schemeClr val="tx2"/>
                </a:solidFill>
                <a:latin typeface="+mn-ea"/>
              </a:rPr>
              <a:t>常用方法：</a:t>
            </a:r>
            <a:endParaRPr lang="en-US" altLang="zh-CN" dirty="0">
              <a:solidFill>
                <a:schemeClr val="tx2"/>
              </a:solidFill>
              <a:latin typeface="+mn-ea"/>
            </a:endParaRPr>
          </a:p>
          <a:p>
            <a:pPr>
              <a:lnSpc>
                <a:spcPct val="150000"/>
              </a:lnSpc>
            </a:pPr>
            <a:r>
              <a:rPr lang="en-US" altLang="zh-CN" dirty="0">
                <a:solidFill>
                  <a:schemeClr val="accent1"/>
                </a:solidFill>
                <a:latin typeface="+mn-ea"/>
              </a:rPr>
              <a:t>Function </a:t>
            </a:r>
            <a:r>
              <a:rPr lang="en-US" altLang="zh-CN" dirty="0" err="1">
                <a:solidFill>
                  <a:schemeClr val="accent1"/>
                </a:solidFill>
                <a:latin typeface="+mn-ea"/>
              </a:rPr>
              <a:t>getFunction</a:t>
            </a:r>
            <a:r>
              <a:rPr lang="en-US" altLang="zh-CN" dirty="0">
                <a:solidFill>
                  <a:schemeClr val="accent1"/>
                </a:solidFill>
                <a:latin typeface="+mn-ea"/>
              </a:rPr>
              <a:t>()</a:t>
            </a:r>
            <a:endParaRPr lang="en-US" altLang="zh-CN" dirty="0">
              <a:solidFill>
                <a:schemeClr val="accent1"/>
              </a:solidFill>
              <a:latin typeface="+mn-ea"/>
            </a:endParaRPr>
          </a:p>
          <a:p>
            <a:pPr>
              <a:lnSpc>
                <a:spcPct val="150000"/>
              </a:lnSpc>
            </a:pPr>
            <a:r>
              <a:rPr lang="en-US" altLang="zh-CN" dirty="0" err="1">
                <a:solidFill>
                  <a:schemeClr val="accent1"/>
                </a:solidFill>
                <a:latin typeface="+mn-ea"/>
              </a:rPr>
              <a:t>PcodeOp</a:t>
            </a:r>
            <a:r>
              <a:rPr lang="en-US" altLang="zh-CN" dirty="0">
                <a:solidFill>
                  <a:schemeClr val="accent1"/>
                </a:solidFill>
                <a:latin typeface="+mn-ea"/>
              </a:rPr>
              <a:t> </a:t>
            </a:r>
            <a:r>
              <a:rPr lang="en-US" altLang="zh-CN" dirty="0" err="1">
                <a:solidFill>
                  <a:schemeClr val="accent1"/>
                </a:solidFill>
                <a:latin typeface="+mn-ea"/>
              </a:rPr>
              <a:t>getPcodeOp</a:t>
            </a:r>
            <a:r>
              <a:rPr lang="en-US" altLang="zh-CN" dirty="0">
                <a:solidFill>
                  <a:schemeClr val="accent1"/>
                </a:solidFill>
                <a:latin typeface="+mn-ea"/>
              </a:rPr>
              <a:t>(</a:t>
            </a:r>
            <a:r>
              <a:rPr lang="en-US" altLang="zh-CN" dirty="0" err="1">
                <a:solidFill>
                  <a:schemeClr val="accent1"/>
                </a:solidFill>
                <a:latin typeface="+mn-ea"/>
              </a:rPr>
              <a:t>SequenceNumber</a:t>
            </a:r>
            <a:r>
              <a:rPr lang="en-US" altLang="zh-CN" dirty="0">
                <a:solidFill>
                  <a:schemeClr val="accent1"/>
                </a:solidFill>
                <a:latin typeface="+mn-ea"/>
              </a:rPr>
              <a:t> sq) </a:t>
            </a:r>
            <a:r>
              <a:rPr lang="zh-CN" altLang="en-US" sz="1200" dirty="0">
                <a:solidFill>
                  <a:schemeClr val="accent1"/>
                </a:solidFill>
                <a:latin typeface="+mn-ea"/>
              </a:rPr>
              <a:t>（父类</a:t>
            </a:r>
            <a:r>
              <a:rPr lang="en-US" altLang="zh-CN" sz="1200" dirty="0" err="1">
                <a:solidFill>
                  <a:schemeClr val="accent1"/>
                </a:solidFill>
                <a:latin typeface="+mn-ea"/>
              </a:rPr>
              <a:t>ghidra.program.model.pcode.PcodeSyntaxTree</a:t>
            </a:r>
            <a:r>
              <a:rPr lang="zh-CN" altLang="en-US" sz="1200" dirty="0">
                <a:solidFill>
                  <a:schemeClr val="accent1"/>
                </a:solidFill>
                <a:latin typeface="+mn-ea"/>
              </a:rPr>
              <a:t>定义）</a:t>
            </a:r>
            <a:endParaRPr lang="en-US" altLang="zh-CN" sz="1200" dirty="0">
              <a:solidFill>
                <a:schemeClr val="accent1"/>
              </a:solidFill>
              <a:latin typeface="+mn-ea"/>
            </a:endParaRPr>
          </a:p>
          <a:p>
            <a:pPr>
              <a:lnSpc>
                <a:spcPct val="150000"/>
              </a:lnSpc>
            </a:pPr>
            <a:r>
              <a:rPr lang="en-US" altLang="zh-CN" dirty="0">
                <a:solidFill>
                  <a:schemeClr val="accent1"/>
                </a:solidFill>
                <a:latin typeface="+mn-ea"/>
              </a:rPr>
              <a:t>Iterator&lt;</a:t>
            </a:r>
            <a:r>
              <a:rPr lang="en-US" altLang="zh-CN" dirty="0" err="1">
                <a:solidFill>
                  <a:schemeClr val="accent1"/>
                </a:solidFill>
                <a:latin typeface="+mn-ea"/>
              </a:rPr>
              <a:t>PcodeOpAST</a:t>
            </a:r>
            <a:r>
              <a:rPr lang="en-US" altLang="zh-CN" dirty="0">
                <a:solidFill>
                  <a:schemeClr val="accent1"/>
                </a:solidFill>
                <a:latin typeface="+mn-ea"/>
              </a:rPr>
              <a:t>&gt; </a:t>
            </a:r>
            <a:r>
              <a:rPr lang="en-US" altLang="zh-CN" dirty="0" err="1">
                <a:solidFill>
                  <a:schemeClr val="accent1"/>
                </a:solidFill>
                <a:latin typeface="+mn-ea"/>
              </a:rPr>
              <a:t>getPcodeOps</a:t>
            </a:r>
            <a:r>
              <a:rPr lang="en-US" altLang="zh-CN" dirty="0">
                <a:solidFill>
                  <a:schemeClr val="accent1"/>
                </a:solidFill>
                <a:latin typeface="+mn-ea"/>
              </a:rPr>
              <a:t>() </a:t>
            </a:r>
            <a:r>
              <a:rPr lang="zh-CN" altLang="en-US" sz="1200" dirty="0">
                <a:solidFill>
                  <a:srgbClr val="739BFA"/>
                </a:solidFill>
                <a:latin typeface="Chill Round Gothic Medium" panose="020B0400000000000000" charset="-122"/>
              </a:rPr>
              <a:t>（父类</a:t>
            </a:r>
            <a:r>
              <a:rPr lang="en-US" altLang="zh-CN" sz="1200" dirty="0" err="1">
                <a:solidFill>
                  <a:srgbClr val="739BFA"/>
                </a:solidFill>
                <a:latin typeface="Chill Round Gothic Medium" panose="020B0400000000000000" charset="-122"/>
              </a:rPr>
              <a:t>ghidra.program.model.pcode.PcodeSyntaxTree</a:t>
            </a:r>
            <a:r>
              <a:rPr lang="zh-CN" altLang="en-US" sz="1200" dirty="0">
                <a:solidFill>
                  <a:srgbClr val="739BFA"/>
                </a:solidFill>
                <a:latin typeface="Chill Round Gothic Medium" panose="020B0400000000000000" charset="-122"/>
              </a:rPr>
              <a:t>定义）</a:t>
            </a:r>
            <a:endParaRPr lang="en-US" altLang="zh-CN" dirty="0">
              <a:solidFill>
                <a:schemeClr val="accent1"/>
              </a:solidFill>
              <a:latin typeface="+mn-ea"/>
            </a:endParaRPr>
          </a:p>
          <a:p>
            <a:pPr lvl="0">
              <a:lnSpc>
                <a:spcPct val="150000"/>
              </a:lnSpc>
            </a:pPr>
            <a:r>
              <a:rPr lang="en-US" altLang="zh-CN" dirty="0">
                <a:solidFill>
                  <a:schemeClr val="accent1"/>
                </a:solidFill>
                <a:latin typeface="+mn-ea"/>
              </a:rPr>
              <a:t>Iterator&lt;</a:t>
            </a:r>
            <a:r>
              <a:rPr lang="en-US" altLang="zh-CN" dirty="0" err="1">
                <a:solidFill>
                  <a:schemeClr val="accent1"/>
                </a:solidFill>
                <a:latin typeface="+mn-ea"/>
              </a:rPr>
              <a:t>PcodeOpAST</a:t>
            </a:r>
            <a:r>
              <a:rPr lang="en-US" altLang="zh-CN" dirty="0">
                <a:solidFill>
                  <a:schemeClr val="accent1"/>
                </a:solidFill>
                <a:latin typeface="+mn-ea"/>
              </a:rPr>
              <a:t>&gt; </a:t>
            </a:r>
            <a:r>
              <a:rPr lang="en-US" altLang="zh-CN" dirty="0" err="1">
                <a:solidFill>
                  <a:schemeClr val="accent1"/>
                </a:solidFill>
                <a:latin typeface="+mn-ea"/>
              </a:rPr>
              <a:t>getPcodeOps</a:t>
            </a:r>
            <a:r>
              <a:rPr lang="en-US" altLang="zh-CN" dirty="0">
                <a:solidFill>
                  <a:schemeClr val="accent1"/>
                </a:solidFill>
                <a:latin typeface="+mn-ea"/>
              </a:rPr>
              <a:t>(Address </a:t>
            </a:r>
            <a:r>
              <a:rPr lang="en-US" altLang="zh-CN" dirty="0" err="1">
                <a:solidFill>
                  <a:schemeClr val="accent1"/>
                </a:solidFill>
                <a:latin typeface="+mn-ea"/>
              </a:rPr>
              <a:t>addr</a:t>
            </a:r>
            <a:r>
              <a:rPr lang="en-US" altLang="zh-CN" dirty="0">
                <a:solidFill>
                  <a:schemeClr val="accent1"/>
                </a:solidFill>
                <a:latin typeface="+mn-ea"/>
              </a:rPr>
              <a:t>) </a:t>
            </a:r>
            <a:r>
              <a:rPr lang="zh-CN" altLang="en-US" sz="1200" dirty="0">
                <a:solidFill>
                  <a:srgbClr val="739BFA"/>
                </a:solidFill>
                <a:latin typeface="Chill Round Gothic Medium" panose="020B0400000000000000" charset="-122"/>
              </a:rPr>
              <a:t>（父类</a:t>
            </a:r>
            <a:r>
              <a:rPr lang="en-US" altLang="zh-CN" sz="1200" dirty="0" err="1">
                <a:solidFill>
                  <a:srgbClr val="739BFA"/>
                </a:solidFill>
                <a:latin typeface="Chill Round Gothic Medium" panose="020B0400000000000000" charset="-122"/>
              </a:rPr>
              <a:t>ghidra.program.model.pcode.PcodeSyntaxTree</a:t>
            </a:r>
            <a:r>
              <a:rPr lang="zh-CN" altLang="en-US" sz="1200" dirty="0">
                <a:solidFill>
                  <a:srgbClr val="739BFA"/>
                </a:solidFill>
                <a:latin typeface="Chill Round Gothic Medium" panose="020B0400000000000000" charset="-122"/>
              </a:rPr>
              <a:t>定义）</a:t>
            </a:r>
            <a:endParaRPr lang="en-US" altLang="zh-CN" dirty="0">
              <a:solidFill>
                <a:srgbClr val="739BFA"/>
              </a:solidFill>
              <a:latin typeface="Chill Round Gothic Medium" panose="020B0400000000000000" charset="-122"/>
            </a:endParaRPr>
          </a:p>
          <a:p>
            <a:pPr>
              <a:lnSpc>
                <a:spcPct val="150000"/>
              </a:lnSpc>
            </a:pPr>
            <a:endParaRPr lang="en-US" altLang="zh-CN" dirty="0">
              <a:solidFill>
                <a:schemeClr val="accent1"/>
              </a:solidFill>
              <a:latin typeface="+mn-ea"/>
            </a:endParaRPr>
          </a:p>
        </p:txBody>
      </p:sp>
      <p:pic>
        <p:nvPicPr>
          <p:cNvPr id="10" name="Picture 25" descr="A toy rabbit in a shopping cart&#10;&#10;Description automatically generated"/>
          <p:cNvPicPr>
            <a:picLocks noChangeAspect="1"/>
          </p:cNvPicPr>
          <p:nvPr/>
        </p:nvPicPr>
        <p:blipFill rotWithShape="1">
          <a:blip r:embed="rId1">
            <a:extLst>
              <a:ext uri="{BEBA8EAE-BF5A-486C-A8C5-ECC9F3942E4B}">
                <a14:imgProps xmlns:a14="http://schemas.microsoft.com/office/drawing/2010/main">
                  <a14:imgLayer r:embed="rId2">
                    <a14:imgEffect>
                      <a14:backgroundRemoval t="10000" b="90000" l="10000" r="90000">
                        <a14:foregroundMark x1="44737" y1="23438" x2="47368" y2="42500"/>
                        <a14:foregroundMark x1="47368" y1="42500" x2="55451" y2="45313"/>
                        <a14:foregroundMark x1="55451" y1="45313" x2="54887" y2="61250"/>
                        <a14:foregroundMark x1="54887" y1="61250" x2="48684" y2="65000"/>
                        <a14:foregroundMark x1="43797" y1="16875" x2="43985" y2="21875"/>
                        <a14:foregroundMark x1="56015" y1="37813" x2="57707" y2="50938"/>
                        <a14:foregroundMark x1="57707" y1="50938" x2="56391" y2="53125"/>
                        <a14:foregroundMark x1="54887" y1="72500" x2="53008" y2="64375"/>
                        <a14:foregroundMark x1="49436" y1="81563" x2="51128" y2="71563"/>
                        <a14:backgroundMark x1="29135" y1="19063" x2="25752" y2="67500"/>
                        <a14:backgroundMark x1="25752" y1="67500" x2="26316" y2="79063"/>
                        <a14:backgroundMark x1="50000" y1="13438" x2="52820" y2="30938"/>
                        <a14:backgroundMark x1="33271" y1="26250" x2="32143" y2="38750"/>
                      </a14:backgroundRemoval>
                    </a14:imgEffect>
                    <a14:imgEffect>
                      <a14:brightnessContrast bright="40000"/>
                    </a14:imgEffect>
                  </a14:imgLayer>
                </a14:imgProps>
              </a:ext>
              <a:ext uri="{28A0092B-C50C-407E-A947-70E740481C1C}">
                <a14:useLocalDpi xmlns:a14="http://schemas.microsoft.com/office/drawing/2010/main" val="0"/>
              </a:ext>
            </a:extLst>
          </a:blip>
          <a:srcRect l="25193" t="11259" r="31771" b="11415"/>
          <a:stretch>
            <a:fillRect/>
          </a:stretch>
        </p:blipFill>
        <p:spPr>
          <a:xfrm>
            <a:off x="104040" y="5226049"/>
            <a:ext cx="1509965" cy="16319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with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strips(downLeft)">
                                      <p:cBhvr>
                                        <p:cTn id="7" dur="500"/>
                                        <p:tgtEl>
                                          <p:spTgt spid="7">
                                            <p:txEl>
                                              <p:pRg st="0" end="0"/>
                                            </p:txEl>
                                          </p:spTgt>
                                        </p:tgtEl>
                                      </p:cBhvr>
                                    </p:animEffect>
                                  </p:childTnLst>
                                </p:cTn>
                              </p:par>
                              <p:par>
                                <p:cTn id="8" presetID="18" presetClass="entr" presetSubtype="12" fill="hold" nodeType="withEffect">
                                  <p:stCondLst>
                                    <p:cond delay="0"/>
                                  </p:stCondLst>
                                  <p:childTnLst>
                                    <p:set>
                                      <p:cBhvr>
                                        <p:cTn id="9" dur="1" fill="hold">
                                          <p:stCondLst>
                                            <p:cond delay="0"/>
                                          </p:stCondLst>
                                        </p:cTn>
                                        <p:tgtEl>
                                          <p:spTgt spid="7">
                                            <p:txEl>
                                              <p:pRg st="2" end="2"/>
                                            </p:txEl>
                                          </p:spTgt>
                                        </p:tgtEl>
                                        <p:attrNameLst>
                                          <p:attrName>style.visibility</p:attrName>
                                        </p:attrNameLst>
                                      </p:cBhvr>
                                      <p:to>
                                        <p:strVal val="visible"/>
                                      </p:to>
                                    </p:set>
                                    <p:animEffect transition="in" filter="strips(downLeft)">
                                      <p:cBhvr>
                                        <p:cTn id="10" dur="500"/>
                                        <p:tgtEl>
                                          <p:spTgt spid="7">
                                            <p:txEl>
                                              <p:pRg st="2" end="2"/>
                                            </p:txEl>
                                          </p:spTgt>
                                        </p:tgtEl>
                                      </p:cBhvr>
                                    </p:animEffect>
                                  </p:childTnLst>
                                </p:cTn>
                              </p:par>
                              <p:par>
                                <p:cTn id="11" presetID="18" presetClass="entr" presetSubtype="12" fill="hold" nodeType="withEffect">
                                  <p:stCondLst>
                                    <p:cond delay="0"/>
                                  </p:stCondLst>
                                  <p:childTnLst>
                                    <p:set>
                                      <p:cBhvr>
                                        <p:cTn id="12" dur="1" fill="hold">
                                          <p:stCondLst>
                                            <p:cond delay="0"/>
                                          </p:stCondLst>
                                        </p:cTn>
                                        <p:tgtEl>
                                          <p:spTgt spid="7">
                                            <p:txEl>
                                              <p:pRg st="3" end="3"/>
                                            </p:txEl>
                                          </p:spTgt>
                                        </p:tgtEl>
                                        <p:attrNameLst>
                                          <p:attrName>style.visibility</p:attrName>
                                        </p:attrNameLst>
                                      </p:cBhvr>
                                      <p:to>
                                        <p:strVal val="visible"/>
                                      </p:to>
                                    </p:set>
                                    <p:animEffect transition="in" filter="strips(downLeft)">
                                      <p:cBhvr>
                                        <p:cTn id="13" dur="500"/>
                                        <p:tgtEl>
                                          <p:spTgt spid="7">
                                            <p:txEl>
                                              <p:pRg st="3" end="3"/>
                                            </p:txEl>
                                          </p:spTgt>
                                        </p:tgtEl>
                                      </p:cBhvr>
                                    </p:animEffect>
                                  </p:childTnLst>
                                </p:cTn>
                              </p:par>
                              <p:par>
                                <p:cTn id="14" presetID="18" presetClass="entr" presetSubtype="12" fill="hold" nodeType="withEffect">
                                  <p:stCondLst>
                                    <p:cond delay="0"/>
                                  </p:stCondLst>
                                  <p:childTnLst>
                                    <p:set>
                                      <p:cBhvr>
                                        <p:cTn id="15" dur="1" fill="hold">
                                          <p:stCondLst>
                                            <p:cond delay="0"/>
                                          </p:stCondLst>
                                        </p:cTn>
                                        <p:tgtEl>
                                          <p:spTgt spid="7">
                                            <p:txEl>
                                              <p:pRg st="4" end="4"/>
                                            </p:txEl>
                                          </p:spTgt>
                                        </p:tgtEl>
                                        <p:attrNameLst>
                                          <p:attrName>style.visibility</p:attrName>
                                        </p:attrNameLst>
                                      </p:cBhvr>
                                      <p:to>
                                        <p:strVal val="visible"/>
                                      </p:to>
                                    </p:set>
                                    <p:animEffect transition="in" filter="strips(downLeft)">
                                      <p:cBhvr>
                                        <p:cTn id="16" dur="500"/>
                                        <p:tgtEl>
                                          <p:spTgt spid="7">
                                            <p:txEl>
                                              <p:pRg st="4" end="4"/>
                                            </p:txEl>
                                          </p:spTgt>
                                        </p:tgtEl>
                                      </p:cBhvr>
                                    </p:animEffect>
                                  </p:childTnLst>
                                </p:cTn>
                              </p:par>
                              <p:par>
                                <p:cTn id="17" presetID="18" presetClass="entr" presetSubtype="12" fill="hold" nodeType="withEffect">
                                  <p:stCondLst>
                                    <p:cond delay="0"/>
                                  </p:stCondLst>
                                  <p:childTnLst>
                                    <p:set>
                                      <p:cBhvr>
                                        <p:cTn id="18" dur="1" fill="hold">
                                          <p:stCondLst>
                                            <p:cond delay="0"/>
                                          </p:stCondLst>
                                        </p:cTn>
                                        <p:tgtEl>
                                          <p:spTgt spid="7">
                                            <p:txEl>
                                              <p:pRg st="5" end="5"/>
                                            </p:txEl>
                                          </p:spTgt>
                                        </p:tgtEl>
                                        <p:attrNameLst>
                                          <p:attrName>style.visibility</p:attrName>
                                        </p:attrNameLst>
                                      </p:cBhvr>
                                      <p:to>
                                        <p:strVal val="visible"/>
                                      </p:to>
                                    </p:set>
                                    <p:animEffect transition="in" filter="strips(downLeft)">
                                      <p:cBhvr>
                                        <p:cTn id="19" dur="500"/>
                                        <p:tgtEl>
                                          <p:spTgt spid="7">
                                            <p:txEl>
                                              <p:pRg st="5" end="5"/>
                                            </p:txEl>
                                          </p:spTgt>
                                        </p:tgtEl>
                                      </p:cBhvr>
                                    </p:animEffect>
                                  </p:childTnLst>
                                </p:cTn>
                              </p:par>
                              <p:par>
                                <p:cTn id="20" presetID="18" presetClass="entr" presetSubtype="12" fill="hold" nodeType="withEffect">
                                  <p:stCondLst>
                                    <p:cond delay="0"/>
                                  </p:stCondLst>
                                  <p:childTnLst>
                                    <p:set>
                                      <p:cBhvr>
                                        <p:cTn id="21" dur="1" fill="hold">
                                          <p:stCondLst>
                                            <p:cond delay="0"/>
                                          </p:stCondLst>
                                        </p:cTn>
                                        <p:tgtEl>
                                          <p:spTgt spid="7">
                                            <p:txEl>
                                              <p:pRg st="6" end="6"/>
                                            </p:txEl>
                                          </p:spTgt>
                                        </p:tgtEl>
                                        <p:attrNameLst>
                                          <p:attrName>style.visibility</p:attrName>
                                        </p:attrNameLst>
                                      </p:cBhvr>
                                      <p:to>
                                        <p:strVal val="visible"/>
                                      </p:to>
                                    </p:set>
                                    <p:animEffect transition="in" filter="strips(downLeft)">
                                      <p:cBhvr>
                                        <p:cTn id="22" dur="500"/>
                                        <p:tgtEl>
                                          <p:spTgt spid="7">
                                            <p:txEl>
                                              <p:pRg st="6" end="6"/>
                                            </p:txEl>
                                          </p:spTgt>
                                        </p:tgtEl>
                                      </p:cBhvr>
                                    </p:animEffect>
                                  </p:childTnLst>
                                </p:cTn>
                              </p:par>
                              <p:par>
                                <p:cTn id="23" presetID="18" presetClass="entr" presetSubtype="12" fill="hold" nodeType="withEffect">
                                  <p:stCondLst>
                                    <p:cond delay="0"/>
                                  </p:stCondLst>
                                  <p:childTnLst>
                                    <p:set>
                                      <p:cBhvr>
                                        <p:cTn id="24" dur="1" fill="hold">
                                          <p:stCondLst>
                                            <p:cond delay="0"/>
                                          </p:stCondLst>
                                        </p:cTn>
                                        <p:tgtEl>
                                          <p:spTgt spid="7">
                                            <p:txEl>
                                              <p:pRg st="7" end="7"/>
                                            </p:txEl>
                                          </p:spTgt>
                                        </p:tgtEl>
                                        <p:attrNameLst>
                                          <p:attrName>style.visibility</p:attrName>
                                        </p:attrNameLst>
                                      </p:cBhvr>
                                      <p:to>
                                        <p:strVal val="visible"/>
                                      </p:to>
                                    </p:set>
                                    <p:animEffect transition="in" filter="strips(downLeft)">
                                      <p:cBhvr>
                                        <p:cTn id="25" dur="500"/>
                                        <p:tgtEl>
                                          <p:spTgt spid="7">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txBox="1"/>
          <p:nvPr/>
        </p:nvSpPr>
        <p:spPr>
          <a:xfrm>
            <a:off x="669924" y="1"/>
            <a:ext cx="10850563" cy="1028699"/>
          </a:xfrm>
          <a:prstGeom prst="rect">
            <a:avLst/>
          </a:prstGeom>
        </p:spPr>
        <p:txBody>
          <a:bodyPr/>
          <a:lstStyle>
            <a:lvl1pPr algn="l" defTabSz="914400" rtl="0" eaLnBrk="1" latinLnBrk="0" hangingPunct="1">
              <a:lnSpc>
                <a:spcPct val="90000"/>
              </a:lnSpc>
              <a:spcBef>
                <a:spcPct val="0"/>
              </a:spcBef>
              <a:buNone/>
              <a:defRPr sz="2800" b="0" kern="1200">
                <a:solidFill>
                  <a:schemeClr val="bg1"/>
                </a:solidFill>
                <a:latin typeface="+mj-lt"/>
                <a:ea typeface="+mj-ea"/>
                <a:cs typeface="+mj-cs"/>
              </a:defRPr>
            </a:lvl1pPr>
          </a:lstStyle>
          <a:p>
            <a:endParaRPr lang="en-US" altLang="zh-CN" dirty="0"/>
          </a:p>
          <a:p>
            <a:r>
              <a:rPr lang="en-US" altLang="zh-CN" dirty="0"/>
              <a:t>E. </a:t>
            </a:r>
            <a:r>
              <a:rPr lang="en-US" altLang="zh-CN" dirty="0" err="1"/>
              <a:t>Ghidra</a:t>
            </a:r>
            <a:r>
              <a:rPr lang="en-US" altLang="zh-CN" dirty="0"/>
              <a:t> APIs —— </a:t>
            </a:r>
            <a:r>
              <a:rPr lang="en-US" altLang="zh-CN" dirty="0" err="1"/>
              <a:t>PcodeOp</a:t>
            </a:r>
            <a:r>
              <a:rPr lang="en-US" altLang="zh-CN" dirty="0"/>
              <a:t> / </a:t>
            </a:r>
            <a:r>
              <a:rPr lang="en-US" altLang="zh-CN" dirty="0" err="1"/>
              <a:t>PcodeOpAST</a:t>
            </a:r>
            <a:r>
              <a:rPr lang="en-US" altLang="zh-CN" dirty="0"/>
              <a:t> </a:t>
            </a:r>
            <a:r>
              <a:rPr lang="zh-CN" altLang="en-US" dirty="0"/>
              <a:t>类</a:t>
            </a:r>
            <a:endParaRPr lang="zh-CN" altLang="en-US" dirty="0"/>
          </a:p>
        </p:txBody>
      </p:sp>
      <p:sp>
        <p:nvSpPr>
          <p:cNvPr id="6" name="文本框 5"/>
          <p:cNvSpPr txBox="1"/>
          <p:nvPr/>
        </p:nvSpPr>
        <p:spPr>
          <a:xfrm>
            <a:off x="669924" y="839496"/>
            <a:ext cx="3070226" cy="369332"/>
          </a:xfrm>
          <a:prstGeom prst="rect">
            <a:avLst/>
          </a:prstGeom>
          <a:noFill/>
        </p:spPr>
        <p:txBody>
          <a:bodyPr wrap="square" rtlCol="0">
            <a:spAutoFit/>
          </a:bodyPr>
          <a:lstStyle/>
          <a:p>
            <a:r>
              <a:rPr lang="en-US" altLang="zh-CN" dirty="0" err="1">
                <a:solidFill>
                  <a:schemeClr val="bg1"/>
                </a:solidFill>
                <a:latin typeface="+mn-ea"/>
              </a:rPr>
              <a:t>Ghidra</a:t>
            </a:r>
            <a:r>
              <a:rPr lang="en-US" altLang="zh-CN" dirty="0">
                <a:solidFill>
                  <a:schemeClr val="bg1"/>
                </a:solidFill>
                <a:latin typeface="+mn-ea"/>
              </a:rPr>
              <a:t> APIs</a:t>
            </a:r>
            <a:endParaRPr lang="zh-CN" altLang="en-US" dirty="0">
              <a:solidFill>
                <a:schemeClr val="bg1"/>
              </a:solidFill>
              <a:latin typeface="+mn-ea"/>
            </a:endParaRPr>
          </a:p>
        </p:txBody>
      </p:sp>
      <p:sp>
        <p:nvSpPr>
          <p:cNvPr id="7" name="文本框 6"/>
          <p:cNvSpPr txBox="1"/>
          <p:nvPr/>
        </p:nvSpPr>
        <p:spPr>
          <a:xfrm>
            <a:off x="827880" y="1208828"/>
            <a:ext cx="10534650" cy="5445017"/>
          </a:xfrm>
          <a:prstGeom prst="rect">
            <a:avLst/>
          </a:prstGeom>
          <a:noFill/>
        </p:spPr>
        <p:txBody>
          <a:bodyPr wrap="square" rtlCol="0">
            <a:spAutoFit/>
          </a:bodyPr>
          <a:lstStyle/>
          <a:p>
            <a:pPr>
              <a:lnSpc>
                <a:spcPct val="150000"/>
              </a:lnSpc>
            </a:pPr>
            <a:r>
              <a:rPr lang="en-US" altLang="zh-CN" dirty="0">
                <a:solidFill>
                  <a:schemeClr val="accent2"/>
                </a:solidFill>
                <a:latin typeface="+mn-ea"/>
              </a:rPr>
              <a:t>Package</a:t>
            </a:r>
            <a:r>
              <a:rPr lang="zh-CN" altLang="en-US" dirty="0">
                <a:solidFill>
                  <a:schemeClr val="accent2"/>
                </a:solidFill>
                <a:latin typeface="+mn-ea"/>
              </a:rPr>
              <a:t>：</a:t>
            </a:r>
            <a:r>
              <a:rPr lang="en-US" altLang="zh-CN" dirty="0" err="1">
                <a:solidFill>
                  <a:schemeClr val="accent2"/>
                </a:solidFill>
                <a:latin typeface="+mn-ea"/>
              </a:rPr>
              <a:t>ghidra.program.model.pcode</a:t>
            </a:r>
            <a:endParaRPr lang="en-US" altLang="zh-CN" dirty="0">
              <a:solidFill>
                <a:schemeClr val="accent2"/>
              </a:solidFill>
              <a:latin typeface="+mn-ea"/>
            </a:endParaRPr>
          </a:p>
          <a:p>
            <a:pPr>
              <a:lnSpc>
                <a:spcPct val="150000"/>
              </a:lnSpc>
            </a:pPr>
            <a:endParaRPr lang="en-US" altLang="zh-CN" dirty="0">
              <a:solidFill>
                <a:schemeClr val="tx2"/>
              </a:solidFill>
              <a:latin typeface="+mn-ea"/>
            </a:endParaRPr>
          </a:p>
          <a:p>
            <a:pPr>
              <a:lnSpc>
                <a:spcPct val="150000"/>
              </a:lnSpc>
            </a:pPr>
            <a:r>
              <a:rPr lang="en-US" altLang="zh-CN" dirty="0">
                <a:solidFill>
                  <a:schemeClr val="tx2"/>
                </a:solidFill>
                <a:latin typeface="+mn-ea"/>
              </a:rPr>
              <a:t>P-code </a:t>
            </a:r>
            <a:r>
              <a:rPr lang="zh-CN" altLang="en-US" dirty="0">
                <a:solidFill>
                  <a:schemeClr val="tx2"/>
                </a:solidFill>
                <a:latin typeface="+mn-ea"/>
              </a:rPr>
              <a:t>实例，</a:t>
            </a:r>
            <a:r>
              <a:rPr lang="en-US" altLang="zh-CN" dirty="0" err="1">
                <a:solidFill>
                  <a:schemeClr val="tx2"/>
                </a:solidFill>
                <a:latin typeface="+mn-ea"/>
              </a:rPr>
              <a:t>PcodeOpAST</a:t>
            </a:r>
            <a:r>
              <a:rPr lang="en-US" altLang="zh-CN" dirty="0">
                <a:solidFill>
                  <a:schemeClr val="tx2"/>
                </a:solidFill>
                <a:latin typeface="+mn-ea"/>
              </a:rPr>
              <a:t> </a:t>
            </a:r>
            <a:r>
              <a:rPr lang="zh-CN" altLang="en-US" dirty="0">
                <a:solidFill>
                  <a:schemeClr val="tx2"/>
                </a:solidFill>
                <a:latin typeface="+mn-ea"/>
              </a:rPr>
              <a:t>为分析完成后的</a:t>
            </a:r>
            <a:r>
              <a:rPr lang="en-US" altLang="zh-CN" dirty="0">
                <a:solidFill>
                  <a:schemeClr val="tx2"/>
                </a:solidFill>
                <a:latin typeface="+mn-ea"/>
              </a:rPr>
              <a:t> P-code </a:t>
            </a:r>
            <a:r>
              <a:rPr lang="zh-CN" altLang="en-US" dirty="0">
                <a:solidFill>
                  <a:schemeClr val="tx2"/>
                </a:solidFill>
                <a:latin typeface="+mn-ea"/>
              </a:rPr>
              <a:t>实例，为 </a:t>
            </a:r>
            <a:r>
              <a:rPr lang="en-US" altLang="zh-CN" dirty="0" err="1">
                <a:solidFill>
                  <a:schemeClr val="tx2"/>
                </a:solidFill>
                <a:latin typeface="+mn-ea"/>
              </a:rPr>
              <a:t>PcodeOp</a:t>
            </a:r>
            <a:r>
              <a:rPr lang="en-US" altLang="zh-CN" dirty="0">
                <a:solidFill>
                  <a:schemeClr val="tx2"/>
                </a:solidFill>
                <a:latin typeface="+mn-ea"/>
              </a:rPr>
              <a:t> </a:t>
            </a:r>
            <a:r>
              <a:rPr lang="zh-CN" altLang="en-US" dirty="0">
                <a:solidFill>
                  <a:schemeClr val="tx2"/>
                </a:solidFill>
                <a:latin typeface="+mn-ea"/>
              </a:rPr>
              <a:t>的子类，其包含的</a:t>
            </a:r>
            <a:r>
              <a:rPr lang="en-US" altLang="zh-CN" dirty="0">
                <a:solidFill>
                  <a:schemeClr val="tx2"/>
                </a:solidFill>
                <a:latin typeface="+mn-ea"/>
              </a:rPr>
              <a:t> </a:t>
            </a:r>
            <a:r>
              <a:rPr lang="en-US" altLang="zh-CN" dirty="0" err="1">
                <a:solidFill>
                  <a:schemeClr val="tx2"/>
                </a:solidFill>
                <a:latin typeface="+mn-ea"/>
              </a:rPr>
              <a:t>Varnode</a:t>
            </a:r>
            <a:r>
              <a:rPr lang="en-US" altLang="zh-CN" dirty="0">
                <a:solidFill>
                  <a:schemeClr val="tx2"/>
                </a:solidFill>
                <a:latin typeface="+mn-ea"/>
              </a:rPr>
              <a:t> </a:t>
            </a:r>
            <a:r>
              <a:rPr lang="zh-CN" altLang="en-US" dirty="0">
                <a:solidFill>
                  <a:schemeClr val="tx2"/>
                </a:solidFill>
                <a:latin typeface="+mn-ea"/>
              </a:rPr>
              <a:t>具备更多可用信息。</a:t>
            </a:r>
            <a:endParaRPr lang="en-US" altLang="zh-CN" dirty="0">
              <a:solidFill>
                <a:schemeClr val="tx2"/>
              </a:solidFill>
              <a:latin typeface="+mn-ea"/>
            </a:endParaRPr>
          </a:p>
          <a:p>
            <a:pPr>
              <a:lnSpc>
                <a:spcPct val="150000"/>
              </a:lnSpc>
            </a:pPr>
            <a:r>
              <a:rPr lang="zh-CN" altLang="en-US" dirty="0">
                <a:solidFill>
                  <a:schemeClr val="tx2"/>
                </a:solidFill>
                <a:latin typeface="+mn-ea"/>
              </a:rPr>
              <a:t>所有 </a:t>
            </a:r>
            <a:r>
              <a:rPr lang="en-US" altLang="zh-CN" dirty="0">
                <a:solidFill>
                  <a:schemeClr val="tx2"/>
                </a:solidFill>
                <a:latin typeface="+mn-ea"/>
              </a:rPr>
              <a:t>P-code </a:t>
            </a:r>
            <a:r>
              <a:rPr lang="zh-CN" altLang="en-US" dirty="0">
                <a:solidFill>
                  <a:schemeClr val="tx2"/>
                </a:solidFill>
                <a:latin typeface="+mn-ea"/>
              </a:rPr>
              <a:t>指令以 </a:t>
            </a:r>
            <a:r>
              <a:rPr lang="en-US" altLang="zh-CN" dirty="0">
                <a:solidFill>
                  <a:schemeClr val="tx2"/>
                </a:solidFill>
                <a:latin typeface="+mn-ea"/>
              </a:rPr>
              <a:t>static int </a:t>
            </a:r>
            <a:r>
              <a:rPr lang="zh-CN" altLang="en-US" dirty="0">
                <a:solidFill>
                  <a:schemeClr val="tx2"/>
                </a:solidFill>
                <a:latin typeface="+mn-ea"/>
              </a:rPr>
              <a:t>类型保存于 </a:t>
            </a:r>
            <a:r>
              <a:rPr lang="en-US" altLang="zh-CN" dirty="0" err="1">
                <a:solidFill>
                  <a:schemeClr val="tx2"/>
                </a:solidFill>
                <a:latin typeface="+mn-ea"/>
              </a:rPr>
              <a:t>PcodeOp</a:t>
            </a:r>
            <a:r>
              <a:rPr lang="en-US" altLang="zh-CN" dirty="0">
                <a:solidFill>
                  <a:schemeClr val="tx2"/>
                </a:solidFill>
                <a:latin typeface="+mn-ea"/>
              </a:rPr>
              <a:t> </a:t>
            </a:r>
            <a:r>
              <a:rPr lang="zh-CN" altLang="en-US" dirty="0">
                <a:solidFill>
                  <a:schemeClr val="tx2"/>
                </a:solidFill>
                <a:latin typeface="+mn-ea"/>
              </a:rPr>
              <a:t>类中。</a:t>
            </a:r>
            <a:endParaRPr lang="en-US" altLang="zh-CN" dirty="0">
              <a:solidFill>
                <a:schemeClr val="tx2"/>
              </a:solidFill>
              <a:latin typeface="+mn-ea"/>
            </a:endParaRPr>
          </a:p>
          <a:p>
            <a:pPr>
              <a:lnSpc>
                <a:spcPct val="150000"/>
              </a:lnSpc>
            </a:pPr>
            <a:endParaRPr lang="en-US" altLang="zh-CN" dirty="0">
              <a:solidFill>
                <a:schemeClr val="tx2"/>
              </a:solidFill>
              <a:latin typeface="+mn-ea"/>
            </a:endParaRPr>
          </a:p>
          <a:p>
            <a:pPr>
              <a:lnSpc>
                <a:spcPct val="150000"/>
              </a:lnSpc>
            </a:pPr>
            <a:r>
              <a:rPr lang="zh-CN" altLang="en-US" dirty="0">
                <a:solidFill>
                  <a:schemeClr val="tx2"/>
                </a:solidFill>
                <a:latin typeface="+mn-ea"/>
              </a:rPr>
              <a:t>常用方法：</a:t>
            </a:r>
            <a:endParaRPr lang="en-US" altLang="zh-CN" dirty="0">
              <a:solidFill>
                <a:schemeClr val="tx2"/>
              </a:solidFill>
              <a:latin typeface="+mn-ea"/>
            </a:endParaRPr>
          </a:p>
          <a:p>
            <a:pPr>
              <a:lnSpc>
                <a:spcPct val="150000"/>
              </a:lnSpc>
            </a:pPr>
            <a:r>
              <a:rPr lang="en-US" altLang="zh-CN" dirty="0">
                <a:solidFill>
                  <a:schemeClr val="accent1"/>
                </a:solidFill>
                <a:latin typeface="+mn-ea"/>
              </a:rPr>
              <a:t>String </a:t>
            </a:r>
            <a:r>
              <a:rPr lang="en-US" altLang="zh-CN" dirty="0" err="1">
                <a:solidFill>
                  <a:schemeClr val="accent1"/>
                </a:solidFill>
                <a:latin typeface="+mn-ea"/>
              </a:rPr>
              <a:t>getMnemonic</a:t>
            </a:r>
            <a:r>
              <a:rPr lang="en-US" altLang="zh-CN" dirty="0">
                <a:solidFill>
                  <a:schemeClr val="accent1"/>
                </a:solidFill>
                <a:latin typeface="+mn-ea"/>
              </a:rPr>
              <a:t>()</a:t>
            </a:r>
            <a:endParaRPr lang="en-US" altLang="zh-CN" dirty="0">
              <a:solidFill>
                <a:schemeClr val="accent1"/>
              </a:solidFill>
              <a:latin typeface="+mn-ea"/>
            </a:endParaRPr>
          </a:p>
          <a:p>
            <a:pPr>
              <a:lnSpc>
                <a:spcPct val="150000"/>
              </a:lnSpc>
            </a:pPr>
            <a:r>
              <a:rPr lang="en-US" altLang="zh-CN" dirty="0" err="1">
                <a:solidFill>
                  <a:schemeClr val="accent1"/>
                </a:solidFill>
                <a:latin typeface="+mn-ea"/>
              </a:rPr>
              <a:t>Varnode</a:t>
            </a:r>
            <a:r>
              <a:rPr lang="en-US" altLang="zh-CN" dirty="0">
                <a:solidFill>
                  <a:schemeClr val="accent1"/>
                </a:solidFill>
                <a:latin typeface="+mn-ea"/>
              </a:rPr>
              <a:t> </a:t>
            </a:r>
            <a:r>
              <a:rPr lang="en-US" altLang="zh-CN" dirty="0" err="1">
                <a:solidFill>
                  <a:schemeClr val="accent1"/>
                </a:solidFill>
                <a:latin typeface="+mn-ea"/>
              </a:rPr>
              <a:t>getInput</a:t>
            </a:r>
            <a:r>
              <a:rPr lang="en-US" altLang="zh-CN" dirty="0">
                <a:solidFill>
                  <a:schemeClr val="accent1"/>
                </a:solidFill>
                <a:latin typeface="+mn-ea"/>
              </a:rPr>
              <a:t>(int </a:t>
            </a:r>
            <a:r>
              <a:rPr lang="en-US" altLang="zh-CN" dirty="0" err="1">
                <a:solidFill>
                  <a:schemeClr val="accent1"/>
                </a:solidFill>
                <a:latin typeface="+mn-ea"/>
              </a:rPr>
              <a:t>i</a:t>
            </a:r>
            <a:r>
              <a:rPr lang="en-US" altLang="zh-CN" dirty="0">
                <a:solidFill>
                  <a:schemeClr val="accent1"/>
                </a:solidFill>
                <a:latin typeface="+mn-ea"/>
              </a:rPr>
              <a:t>)</a:t>
            </a:r>
            <a:endParaRPr lang="en-US" altLang="zh-CN" dirty="0">
              <a:solidFill>
                <a:schemeClr val="accent1"/>
              </a:solidFill>
              <a:latin typeface="+mn-ea"/>
            </a:endParaRPr>
          </a:p>
          <a:p>
            <a:pPr>
              <a:lnSpc>
                <a:spcPct val="150000"/>
              </a:lnSpc>
            </a:pPr>
            <a:r>
              <a:rPr lang="en-US" altLang="zh-CN" dirty="0" err="1">
                <a:solidFill>
                  <a:schemeClr val="accent1"/>
                </a:solidFill>
                <a:latin typeface="+mn-ea"/>
              </a:rPr>
              <a:t>Varnode</a:t>
            </a:r>
            <a:r>
              <a:rPr lang="en-US" altLang="zh-CN" dirty="0">
                <a:solidFill>
                  <a:schemeClr val="accent1"/>
                </a:solidFill>
                <a:latin typeface="+mn-ea"/>
              </a:rPr>
              <a:t>[] </a:t>
            </a:r>
            <a:r>
              <a:rPr lang="en-US" altLang="zh-CN" dirty="0" err="1">
                <a:solidFill>
                  <a:schemeClr val="accent1"/>
                </a:solidFill>
                <a:latin typeface="+mn-ea"/>
              </a:rPr>
              <a:t>getInputs</a:t>
            </a:r>
            <a:r>
              <a:rPr lang="en-US" altLang="zh-CN" dirty="0">
                <a:solidFill>
                  <a:schemeClr val="accent1"/>
                </a:solidFill>
                <a:latin typeface="+mn-ea"/>
              </a:rPr>
              <a:t>()</a:t>
            </a:r>
            <a:endParaRPr lang="en-US" altLang="zh-CN" dirty="0">
              <a:solidFill>
                <a:schemeClr val="accent1"/>
              </a:solidFill>
              <a:latin typeface="+mn-ea"/>
            </a:endParaRPr>
          </a:p>
          <a:p>
            <a:pPr>
              <a:lnSpc>
                <a:spcPct val="150000"/>
              </a:lnSpc>
            </a:pPr>
            <a:r>
              <a:rPr lang="en-US" altLang="zh-CN" dirty="0">
                <a:solidFill>
                  <a:schemeClr val="accent1"/>
                </a:solidFill>
                <a:latin typeface="+mn-ea"/>
              </a:rPr>
              <a:t>int </a:t>
            </a:r>
            <a:r>
              <a:rPr lang="en-US" altLang="zh-CN" dirty="0" err="1">
                <a:solidFill>
                  <a:schemeClr val="accent1"/>
                </a:solidFill>
                <a:latin typeface="+mn-ea"/>
              </a:rPr>
              <a:t>getNumInputs</a:t>
            </a:r>
            <a:r>
              <a:rPr lang="en-US" altLang="zh-CN" dirty="0">
                <a:solidFill>
                  <a:schemeClr val="accent1"/>
                </a:solidFill>
                <a:latin typeface="+mn-ea"/>
              </a:rPr>
              <a:t>()</a:t>
            </a:r>
            <a:endParaRPr lang="en-US" altLang="zh-CN" dirty="0">
              <a:solidFill>
                <a:schemeClr val="accent1"/>
              </a:solidFill>
              <a:latin typeface="+mn-ea"/>
            </a:endParaRPr>
          </a:p>
          <a:p>
            <a:pPr>
              <a:lnSpc>
                <a:spcPct val="150000"/>
              </a:lnSpc>
            </a:pPr>
            <a:r>
              <a:rPr lang="en-US" altLang="zh-CN" dirty="0">
                <a:solidFill>
                  <a:schemeClr val="accent1"/>
                </a:solidFill>
                <a:latin typeface="+mn-ea"/>
              </a:rPr>
              <a:t>Int </a:t>
            </a:r>
            <a:r>
              <a:rPr lang="en-US" altLang="zh-CN" dirty="0" err="1">
                <a:solidFill>
                  <a:schemeClr val="accent1"/>
                </a:solidFill>
                <a:latin typeface="+mn-ea"/>
              </a:rPr>
              <a:t>getOpcode</a:t>
            </a:r>
            <a:r>
              <a:rPr lang="en-US" altLang="zh-CN" dirty="0">
                <a:solidFill>
                  <a:schemeClr val="accent1"/>
                </a:solidFill>
                <a:latin typeface="+mn-ea"/>
              </a:rPr>
              <a:t>()</a:t>
            </a:r>
            <a:endParaRPr lang="en-US" altLang="zh-CN" dirty="0">
              <a:solidFill>
                <a:schemeClr val="accent1"/>
              </a:solidFill>
              <a:latin typeface="+mn-ea"/>
            </a:endParaRPr>
          </a:p>
          <a:p>
            <a:pPr>
              <a:lnSpc>
                <a:spcPct val="150000"/>
              </a:lnSpc>
            </a:pPr>
            <a:r>
              <a:rPr lang="en-US" altLang="zh-CN" dirty="0" err="1">
                <a:solidFill>
                  <a:schemeClr val="accent1"/>
                </a:solidFill>
                <a:latin typeface="+mn-ea"/>
              </a:rPr>
              <a:t>Varnode</a:t>
            </a:r>
            <a:r>
              <a:rPr lang="en-US" altLang="zh-CN" dirty="0">
                <a:solidFill>
                  <a:schemeClr val="accent1"/>
                </a:solidFill>
                <a:latin typeface="+mn-ea"/>
              </a:rPr>
              <a:t> </a:t>
            </a:r>
            <a:r>
              <a:rPr lang="en-US" altLang="zh-CN" dirty="0" err="1">
                <a:solidFill>
                  <a:schemeClr val="accent1"/>
                </a:solidFill>
                <a:latin typeface="+mn-ea"/>
              </a:rPr>
              <a:t>getOutput</a:t>
            </a:r>
            <a:r>
              <a:rPr lang="en-US" altLang="zh-CN" dirty="0">
                <a:solidFill>
                  <a:schemeClr val="accent1"/>
                </a:solidFill>
                <a:latin typeface="+mn-ea"/>
              </a:rPr>
              <a:t>()</a:t>
            </a:r>
            <a:endParaRPr lang="en-US" altLang="zh-CN" dirty="0">
              <a:solidFill>
                <a:schemeClr val="accent1"/>
              </a:solidFill>
              <a:latin typeface="+mn-ea"/>
            </a:endParaRPr>
          </a:p>
        </p:txBody>
      </p:sp>
      <p:pic>
        <p:nvPicPr>
          <p:cNvPr id="8" name="Picture 29" descr="A group of stuffed animals on a carpet&#10;&#10;Description automatically generated"/>
          <p:cNvPicPr>
            <a:picLocks noChangeAspect="1"/>
          </p:cNvPicPr>
          <p:nvPr/>
        </p:nvPicPr>
        <p:blipFill rotWithShape="1">
          <a:blip r:embed="rId1">
            <a:extLst>
              <a:ext uri="{BEBA8EAE-BF5A-486C-A8C5-ECC9F3942E4B}">
                <a14:imgProps xmlns:a14="http://schemas.microsoft.com/office/drawing/2010/main">
                  <a14:imgLayer r:embed="rId2">
                    <a14:imgEffect>
                      <a14:backgroundRemoval t="10000" b="90000" l="60538" r="95615">
                        <a14:foregroundMark x1="82331" y1="39063" x2="78008" y2="50313"/>
                        <a14:foregroundMark x1="78008" y1="50313" x2="77444" y2="50938"/>
                        <a14:foregroundMark x1="75752" y1="45313" x2="80263" y2="41875"/>
                        <a14:foregroundMark x1="75752" y1="56875" x2="74624" y2="63125"/>
                        <a14:backgroundMark x1="83647" y1="66875" x2="78759" y2="79688"/>
                        <a14:backgroundMark x1="78759" y1="79688" x2="75940" y2="79688"/>
                        <a14:backgroundMark x1="63346" y1="45625" x2="58835" y2="52500"/>
                        <a14:backgroundMark x1="66165" y1="47188" x2="65414" y2="48750"/>
                        <a14:backgroundMark x1="80263" y1="62813" x2="82519" y2="66250"/>
                      </a14:backgroundRemoval>
                    </a14:imgEffect>
                  </a14:imgLayer>
                </a14:imgProps>
              </a:ext>
              <a:ext uri="{28A0092B-C50C-407E-A947-70E740481C1C}">
                <a14:useLocalDpi xmlns:a14="http://schemas.microsoft.com/office/drawing/2010/main" val="0"/>
              </a:ext>
            </a:extLst>
          </a:blip>
          <a:srcRect l="56153" t="12301" b="20397"/>
          <a:stretch>
            <a:fillRect/>
          </a:stretch>
        </p:blipFill>
        <p:spPr>
          <a:xfrm>
            <a:off x="10648950" y="5302386"/>
            <a:ext cx="1636542" cy="1510986"/>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with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strips(downLeft)">
                                      <p:cBhvr>
                                        <p:cTn id="7" dur="500"/>
                                        <p:tgtEl>
                                          <p:spTgt spid="7">
                                            <p:txEl>
                                              <p:pRg st="0" end="0"/>
                                            </p:txEl>
                                          </p:spTgt>
                                        </p:tgtEl>
                                      </p:cBhvr>
                                    </p:animEffect>
                                  </p:childTnLst>
                                </p:cTn>
                              </p:par>
                              <p:par>
                                <p:cTn id="8" presetID="18" presetClass="entr" presetSubtype="12" fill="hold" nodeType="withEffect">
                                  <p:stCondLst>
                                    <p:cond delay="0"/>
                                  </p:stCondLst>
                                  <p:childTnLst>
                                    <p:set>
                                      <p:cBhvr>
                                        <p:cTn id="9" dur="1" fill="hold">
                                          <p:stCondLst>
                                            <p:cond delay="0"/>
                                          </p:stCondLst>
                                        </p:cTn>
                                        <p:tgtEl>
                                          <p:spTgt spid="7">
                                            <p:txEl>
                                              <p:pRg st="2" end="2"/>
                                            </p:txEl>
                                          </p:spTgt>
                                        </p:tgtEl>
                                        <p:attrNameLst>
                                          <p:attrName>style.visibility</p:attrName>
                                        </p:attrNameLst>
                                      </p:cBhvr>
                                      <p:to>
                                        <p:strVal val="visible"/>
                                      </p:to>
                                    </p:set>
                                    <p:animEffect transition="in" filter="strips(downLeft)">
                                      <p:cBhvr>
                                        <p:cTn id="10" dur="500"/>
                                        <p:tgtEl>
                                          <p:spTgt spid="7">
                                            <p:txEl>
                                              <p:pRg st="2" end="2"/>
                                            </p:txEl>
                                          </p:spTgt>
                                        </p:tgtEl>
                                      </p:cBhvr>
                                    </p:animEffect>
                                  </p:childTnLst>
                                </p:cTn>
                              </p:par>
                              <p:par>
                                <p:cTn id="11" presetID="18" presetClass="entr" presetSubtype="12" fill="hold" nodeType="withEffect">
                                  <p:stCondLst>
                                    <p:cond delay="0"/>
                                  </p:stCondLst>
                                  <p:childTnLst>
                                    <p:set>
                                      <p:cBhvr>
                                        <p:cTn id="12" dur="1" fill="hold">
                                          <p:stCondLst>
                                            <p:cond delay="0"/>
                                          </p:stCondLst>
                                        </p:cTn>
                                        <p:tgtEl>
                                          <p:spTgt spid="7">
                                            <p:txEl>
                                              <p:pRg st="3" end="3"/>
                                            </p:txEl>
                                          </p:spTgt>
                                        </p:tgtEl>
                                        <p:attrNameLst>
                                          <p:attrName>style.visibility</p:attrName>
                                        </p:attrNameLst>
                                      </p:cBhvr>
                                      <p:to>
                                        <p:strVal val="visible"/>
                                      </p:to>
                                    </p:set>
                                    <p:animEffect transition="in" filter="strips(downLeft)">
                                      <p:cBhvr>
                                        <p:cTn id="13" dur="500"/>
                                        <p:tgtEl>
                                          <p:spTgt spid="7">
                                            <p:txEl>
                                              <p:pRg st="3" end="3"/>
                                            </p:txEl>
                                          </p:spTgt>
                                        </p:tgtEl>
                                      </p:cBhvr>
                                    </p:animEffect>
                                  </p:childTnLst>
                                </p:cTn>
                              </p:par>
                              <p:par>
                                <p:cTn id="14" presetID="18" presetClass="entr" presetSubtype="12" fill="hold" nodeType="withEffect">
                                  <p:stCondLst>
                                    <p:cond delay="0"/>
                                  </p:stCondLst>
                                  <p:childTnLst>
                                    <p:set>
                                      <p:cBhvr>
                                        <p:cTn id="15" dur="1" fill="hold">
                                          <p:stCondLst>
                                            <p:cond delay="0"/>
                                          </p:stCondLst>
                                        </p:cTn>
                                        <p:tgtEl>
                                          <p:spTgt spid="7">
                                            <p:txEl>
                                              <p:pRg st="5" end="5"/>
                                            </p:txEl>
                                          </p:spTgt>
                                        </p:tgtEl>
                                        <p:attrNameLst>
                                          <p:attrName>style.visibility</p:attrName>
                                        </p:attrNameLst>
                                      </p:cBhvr>
                                      <p:to>
                                        <p:strVal val="visible"/>
                                      </p:to>
                                    </p:set>
                                    <p:animEffect transition="in" filter="strips(downLeft)">
                                      <p:cBhvr>
                                        <p:cTn id="16" dur="500"/>
                                        <p:tgtEl>
                                          <p:spTgt spid="7">
                                            <p:txEl>
                                              <p:pRg st="5" end="5"/>
                                            </p:txEl>
                                          </p:spTgt>
                                        </p:tgtEl>
                                      </p:cBhvr>
                                    </p:animEffect>
                                  </p:childTnLst>
                                </p:cTn>
                              </p:par>
                              <p:par>
                                <p:cTn id="17" presetID="18" presetClass="entr" presetSubtype="12" fill="hold" nodeType="withEffect">
                                  <p:stCondLst>
                                    <p:cond delay="0"/>
                                  </p:stCondLst>
                                  <p:childTnLst>
                                    <p:set>
                                      <p:cBhvr>
                                        <p:cTn id="18" dur="1" fill="hold">
                                          <p:stCondLst>
                                            <p:cond delay="0"/>
                                          </p:stCondLst>
                                        </p:cTn>
                                        <p:tgtEl>
                                          <p:spTgt spid="7">
                                            <p:txEl>
                                              <p:pRg st="6" end="6"/>
                                            </p:txEl>
                                          </p:spTgt>
                                        </p:tgtEl>
                                        <p:attrNameLst>
                                          <p:attrName>style.visibility</p:attrName>
                                        </p:attrNameLst>
                                      </p:cBhvr>
                                      <p:to>
                                        <p:strVal val="visible"/>
                                      </p:to>
                                    </p:set>
                                    <p:animEffect transition="in" filter="strips(downLeft)">
                                      <p:cBhvr>
                                        <p:cTn id="19" dur="500"/>
                                        <p:tgtEl>
                                          <p:spTgt spid="7">
                                            <p:txEl>
                                              <p:pRg st="6" end="6"/>
                                            </p:txEl>
                                          </p:spTgt>
                                        </p:tgtEl>
                                      </p:cBhvr>
                                    </p:animEffect>
                                  </p:childTnLst>
                                </p:cTn>
                              </p:par>
                              <p:par>
                                <p:cTn id="20" presetID="18" presetClass="entr" presetSubtype="12" fill="hold" nodeType="withEffect">
                                  <p:stCondLst>
                                    <p:cond delay="0"/>
                                  </p:stCondLst>
                                  <p:childTnLst>
                                    <p:set>
                                      <p:cBhvr>
                                        <p:cTn id="21" dur="1" fill="hold">
                                          <p:stCondLst>
                                            <p:cond delay="0"/>
                                          </p:stCondLst>
                                        </p:cTn>
                                        <p:tgtEl>
                                          <p:spTgt spid="7">
                                            <p:txEl>
                                              <p:pRg st="7" end="7"/>
                                            </p:txEl>
                                          </p:spTgt>
                                        </p:tgtEl>
                                        <p:attrNameLst>
                                          <p:attrName>style.visibility</p:attrName>
                                        </p:attrNameLst>
                                      </p:cBhvr>
                                      <p:to>
                                        <p:strVal val="visible"/>
                                      </p:to>
                                    </p:set>
                                    <p:animEffect transition="in" filter="strips(downLeft)">
                                      <p:cBhvr>
                                        <p:cTn id="22" dur="500"/>
                                        <p:tgtEl>
                                          <p:spTgt spid="7">
                                            <p:txEl>
                                              <p:pRg st="7" end="7"/>
                                            </p:txEl>
                                          </p:spTgt>
                                        </p:tgtEl>
                                      </p:cBhvr>
                                    </p:animEffect>
                                  </p:childTnLst>
                                </p:cTn>
                              </p:par>
                              <p:par>
                                <p:cTn id="23" presetID="18" presetClass="entr" presetSubtype="12" fill="hold" nodeType="withEffect">
                                  <p:stCondLst>
                                    <p:cond delay="0"/>
                                  </p:stCondLst>
                                  <p:childTnLst>
                                    <p:set>
                                      <p:cBhvr>
                                        <p:cTn id="24" dur="1" fill="hold">
                                          <p:stCondLst>
                                            <p:cond delay="0"/>
                                          </p:stCondLst>
                                        </p:cTn>
                                        <p:tgtEl>
                                          <p:spTgt spid="7">
                                            <p:txEl>
                                              <p:pRg st="8" end="8"/>
                                            </p:txEl>
                                          </p:spTgt>
                                        </p:tgtEl>
                                        <p:attrNameLst>
                                          <p:attrName>style.visibility</p:attrName>
                                        </p:attrNameLst>
                                      </p:cBhvr>
                                      <p:to>
                                        <p:strVal val="visible"/>
                                      </p:to>
                                    </p:set>
                                    <p:animEffect transition="in" filter="strips(downLeft)">
                                      <p:cBhvr>
                                        <p:cTn id="25" dur="500"/>
                                        <p:tgtEl>
                                          <p:spTgt spid="7">
                                            <p:txEl>
                                              <p:pRg st="8" end="8"/>
                                            </p:txEl>
                                          </p:spTgt>
                                        </p:tgtEl>
                                      </p:cBhvr>
                                    </p:animEffect>
                                  </p:childTnLst>
                                </p:cTn>
                              </p:par>
                              <p:par>
                                <p:cTn id="26" presetID="18" presetClass="entr" presetSubtype="12" fill="hold" nodeType="withEffect">
                                  <p:stCondLst>
                                    <p:cond delay="0"/>
                                  </p:stCondLst>
                                  <p:childTnLst>
                                    <p:set>
                                      <p:cBhvr>
                                        <p:cTn id="27" dur="1" fill="hold">
                                          <p:stCondLst>
                                            <p:cond delay="0"/>
                                          </p:stCondLst>
                                        </p:cTn>
                                        <p:tgtEl>
                                          <p:spTgt spid="7">
                                            <p:txEl>
                                              <p:pRg st="9" end="9"/>
                                            </p:txEl>
                                          </p:spTgt>
                                        </p:tgtEl>
                                        <p:attrNameLst>
                                          <p:attrName>style.visibility</p:attrName>
                                        </p:attrNameLst>
                                      </p:cBhvr>
                                      <p:to>
                                        <p:strVal val="visible"/>
                                      </p:to>
                                    </p:set>
                                    <p:animEffect transition="in" filter="strips(downLeft)">
                                      <p:cBhvr>
                                        <p:cTn id="28" dur="500"/>
                                        <p:tgtEl>
                                          <p:spTgt spid="7">
                                            <p:txEl>
                                              <p:pRg st="9" end="9"/>
                                            </p:txEl>
                                          </p:spTgt>
                                        </p:tgtEl>
                                      </p:cBhvr>
                                    </p:animEffect>
                                  </p:childTnLst>
                                </p:cTn>
                              </p:par>
                              <p:par>
                                <p:cTn id="29" presetID="18" presetClass="entr" presetSubtype="12" fill="hold" nodeType="withEffect">
                                  <p:stCondLst>
                                    <p:cond delay="0"/>
                                  </p:stCondLst>
                                  <p:childTnLst>
                                    <p:set>
                                      <p:cBhvr>
                                        <p:cTn id="30" dur="1" fill="hold">
                                          <p:stCondLst>
                                            <p:cond delay="0"/>
                                          </p:stCondLst>
                                        </p:cTn>
                                        <p:tgtEl>
                                          <p:spTgt spid="7">
                                            <p:txEl>
                                              <p:pRg st="10" end="10"/>
                                            </p:txEl>
                                          </p:spTgt>
                                        </p:tgtEl>
                                        <p:attrNameLst>
                                          <p:attrName>style.visibility</p:attrName>
                                        </p:attrNameLst>
                                      </p:cBhvr>
                                      <p:to>
                                        <p:strVal val="visible"/>
                                      </p:to>
                                    </p:set>
                                    <p:animEffect transition="in" filter="strips(downLeft)">
                                      <p:cBhvr>
                                        <p:cTn id="31" dur="500"/>
                                        <p:tgtEl>
                                          <p:spTgt spid="7">
                                            <p:txEl>
                                              <p:pRg st="10" end="10"/>
                                            </p:txEl>
                                          </p:spTgt>
                                        </p:tgtEl>
                                      </p:cBhvr>
                                    </p:animEffect>
                                  </p:childTnLst>
                                </p:cTn>
                              </p:par>
                              <p:par>
                                <p:cTn id="32" presetID="18" presetClass="entr" presetSubtype="12" fill="hold" nodeType="withEffect">
                                  <p:stCondLst>
                                    <p:cond delay="0"/>
                                  </p:stCondLst>
                                  <p:childTnLst>
                                    <p:set>
                                      <p:cBhvr>
                                        <p:cTn id="33" dur="1" fill="hold">
                                          <p:stCondLst>
                                            <p:cond delay="0"/>
                                          </p:stCondLst>
                                        </p:cTn>
                                        <p:tgtEl>
                                          <p:spTgt spid="7">
                                            <p:txEl>
                                              <p:pRg st="11" end="11"/>
                                            </p:txEl>
                                          </p:spTgt>
                                        </p:tgtEl>
                                        <p:attrNameLst>
                                          <p:attrName>style.visibility</p:attrName>
                                        </p:attrNameLst>
                                      </p:cBhvr>
                                      <p:to>
                                        <p:strVal val="visible"/>
                                      </p:to>
                                    </p:set>
                                    <p:animEffect transition="in" filter="strips(downLeft)">
                                      <p:cBhvr>
                                        <p:cTn id="34" dur="500"/>
                                        <p:tgtEl>
                                          <p:spTgt spid="7">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txBox="1"/>
          <p:nvPr/>
        </p:nvSpPr>
        <p:spPr>
          <a:xfrm>
            <a:off x="669924" y="1"/>
            <a:ext cx="10850563" cy="1028699"/>
          </a:xfrm>
          <a:prstGeom prst="rect">
            <a:avLst/>
          </a:prstGeom>
        </p:spPr>
        <p:txBody>
          <a:bodyPr/>
          <a:lstStyle>
            <a:lvl1pPr algn="l" defTabSz="914400" rtl="0" eaLnBrk="1" latinLnBrk="0" hangingPunct="1">
              <a:lnSpc>
                <a:spcPct val="90000"/>
              </a:lnSpc>
              <a:spcBef>
                <a:spcPct val="0"/>
              </a:spcBef>
              <a:buNone/>
              <a:defRPr sz="2800" b="0" kern="1200">
                <a:solidFill>
                  <a:schemeClr val="bg1"/>
                </a:solidFill>
                <a:latin typeface="+mj-lt"/>
                <a:ea typeface="+mj-ea"/>
                <a:cs typeface="+mj-cs"/>
              </a:defRPr>
            </a:lvl1pPr>
          </a:lstStyle>
          <a:p>
            <a:endParaRPr lang="en-US" altLang="zh-CN" dirty="0"/>
          </a:p>
          <a:p>
            <a:r>
              <a:rPr lang="en-US" altLang="zh-CN" dirty="0"/>
              <a:t>E. </a:t>
            </a:r>
            <a:r>
              <a:rPr lang="en-US" altLang="zh-CN" dirty="0" err="1"/>
              <a:t>Ghidra</a:t>
            </a:r>
            <a:r>
              <a:rPr lang="en-US" altLang="zh-CN" dirty="0"/>
              <a:t> APIs —— </a:t>
            </a:r>
            <a:r>
              <a:rPr lang="en-US" altLang="zh-CN" dirty="0" err="1"/>
              <a:t>Varnode</a:t>
            </a:r>
            <a:r>
              <a:rPr lang="en-US" altLang="zh-CN" dirty="0"/>
              <a:t> </a:t>
            </a:r>
            <a:r>
              <a:rPr lang="zh-CN" altLang="en-US" dirty="0"/>
              <a:t>类</a:t>
            </a:r>
            <a:endParaRPr lang="zh-CN" altLang="en-US" dirty="0"/>
          </a:p>
        </p:txBody>
      </p:sp>
      <p:sp>
        <p:nvSpPr>
          <p:cNvPr id="6" name="文本框 5"/>
          <p:cNvSpPr txBox="1"/>
          <p:nvPr/>
        </p:nvSpPr>
        <p:spPr>
          <a:xfrm>
            <a:off x="669924" y="839496"/>
            <a:ext cx="3070226" cy="369332"/>
          </a:xfrm>
          <a:prstGeom prst="rect">
            <a:avLst/>
          </a:prstGeom>
          <a:noFill/>
        </p:spPr>
        <p:txBody>
          <a:bodyPr wrap="square" rtlCol="0">
            <a:spAutoFit/>
          </a:bodyPr>
          <a:lstStyle/>
          <a:p>
            <a:r>
              <a:rPr lang="en-US" altLang="zh-CN" dirty="0" err="1">
                <a:solidFill>
                  <a:schemeClr val="bg1"/>
                </a:solidFill>
                <a:latin typeface="+mn-ea"/>
              </a:rPr>
              <a:t>Ghidra</a:t>
            </a:r>
            <a:r>
              <a:rPr lang="en-US" altLang="zh-CN" dirty="0">
                <a:solidFill>
                  <a:schemeClr val="bg1"/>
                </a:solidFill>
                <a:latin typeface="+mn-ea"/>
              </a:rPr>
              <a:t> APIs</a:t>
            </a:r>
            <a:endParaRPr lang="zh-CN" altLang="en-US" dirty="0">
              <a:solidFill>
                <a:schemeClr val="bg1"/>
              </a:solidFill>
              <a:latin typeface="+mn-ea"/>
            </a:endParaRPr>
          </a:p>
        </p:txBody>
      </p:sp>
      <p:sp>
        <p:nvSpPr>
          <p:cNvPr id="7" name="文本框 6"/>
          <p:cNvSpPr txBox="1"/>
          <p:nvPr/>
        </p:nvSpPr>
        <p:spPr>
          <a:xfrm>
            <a:off x="827880" y="1208828"/>
            <a:ext cx="10534650" cy="4614020"/>
          </a:xfrm>
          <a:prstGeom prst="rect">
            <a:avLst/>
          </a:prstGeom>
          <a:noFill/>
        </p:spPr>
        <p:txBody>
          <a:bodyPr wrap="square" rtlCol="0">
            <a:spAutoFit/>
          </a:bodyPr>
          <a:lstStyle/>
          <a:p>
            <a:pPr>
              <a:lnSpc>
                <a:spcPct val="150000"/>
              </a:lnSpc>
            </a:pPr>
            <a:r>
              <a:rPr lang="en-US" altLang="zh-CN" dirty="0">
                <a:solidFill>
                  <a:schemeClr val="accent2"/>
                </a:solidFill>
                <a:latin typeface="+mn-ea"/>
              </a:rPr>
              <a:t>Package</a:t>
            </a:r>
            <a:r>
              <a:rPr lang="zh-CN" altLang="en-US" dirty="0">
                <a:solidFill>
                  <a:schemeClr val="accent2"/>
                </a:solidFill>
                <a:latin typeface="+mn-ea"/>
              </a:rPr>
              <a:t>：</a:t>
            </a:r>
            <a:r>
              <a:rPr lang="en-US" altLang="zh-CN" dirty="0" err="1">
                <a:solidFill>
                  <a:schemeClr val="accent2"/>
                </a:solidFill>
                <a:latin typeface="+mn-ea"/>
              </a:rPr>
              <a:t>ghidra.program.model.pcode</a:t>
            </a:r>
            <a:endParaRPr lang="en-US" altLang="zh-CN" dirty="0">
              <a:solidFill>
                <a:schemeClr val="accent2"/>
              </a:solidFill>
              <a:latin typeface="+mn-ea"/>
            </a:endParaRPr>
          </a:p>
          <a:p>
            <a:pPr>
              <a:lnSpc>
                <a:spcPct val="150000"/>
              </a:lnSpc>
            </a:pPr>
            <a:endParaRPr lang="en-US" altLang="zh-CN" dirty="0">
              <a:solidFill>
                <a:schemeClr val="tx2"/>
              </a:solidFill>
              <a:latin typeface="+mn-ea"/>
            </a:endParaRPr>
          </a:p>
          <a:p>
            <a:pPr>
              <a:lnSpc>
                <a:spcPct val="150000"/>
              </a:lnSpc>
            </a:pPr>
            <a:r>
              <a:rPr lang="zh-CN" altLang="en-US" dirty="0">
                <a:solidFill>
                  <a:schemeClr val="tx2"/>
                </a:solidFill>
                <a:latin typeface="+mn-ea"/>
              </a:rPr>
              <a:t>用于保存 </a:t>
            </a:r>
            <a:r>
              <a:rPr lang="en-US" altLang="zh-CN" dirty="0" err="1">
                <a:solidFill>
                  <a:schemeClr val="tx2"/>
                </a:solidFill>
                <a:latin typeface="+mn-ea"/>
              </a:rPr>
              <a:t>Varnode</a:t>
            </a:r>
            <a:r>
              <a:rPr lang="en-US" altLang="zh-CN" dirty="0">
                <a:solidFill>
                  <a:schemeClr val="tx2"/>
                </a:solidFill>
                <a:latin typeface="+mn-ea"/>
              </a:rPr>
              <a:t> </a:t>
            </a:r>
            <a:r>
              <a:rPr lang="zh-CN" altLang="en-US" dirty="0">
                <a:solidFill>
                  <a:schemeClr val="tx2"/>
                </a:solidFill>
                <a:latin typeface="+mn-ea"/>
              </a:rPr>
              <a:t>信息的类。函数经过反汇编分析后可通过方法获取 </a:t>
            </a:r>
            <a:r>
              <a:rPr lang="en-US" altLang="zh-CN" dirty="0">
                <a:solidFill>
                  <a:schemeClr val="tx2"/>
                </a:solidFill>
                <a:latin typeface="+mn-ea"/>
              </a:rPr>
              <a:t>this </a:t>
            </a:r>
            <a:r>
              <a:rPr lang="zh-CN" altLang="en-US" dirty="0">
                <a:solidFill>
                  <a:schemeClr val="tx2"/>
                </a:solidFill>
                <a:latin typeface="+mn-ea"/>
              </a:rPr>
              <a:t>于其他 </a:t>
            </a:r>
            <a:r>
              <a:rPr lang="en-US" altLang="zh-CN" dirty="0" err="1">
                <a:solidFill>
                  <a:schemeClr val="tx2"/>
                </a:solidFill>
                <a:latin typeface="+mn-ea"/>
              </a:rPr>
              <a:t>Varnode</a:t>
            </a:r>
            <a:r>
              <a:rPr lang="en-US" altLang="zh-CN" dirty="0">
                <a:solidFill>
                  <a:schemeClr val="tx2"/>
                </a:solidFill>
                <a:latin typeface="+mn-ea"/>
              </a:rPr>
              <a:t> </a:t>
            </a:r>
            <a:r>
              <a:rPr lang="zh-CN" altLang="en-US" dirty="0">
                <a:solidFill>
                  <a:schemeClr val="tx2"/>
                </a:solidFill>
                <a:latin typeface="+mn-ea"/>
              </a:rPr>
              <a:t>的关系。</a:t>
            </a:r>
            <a:endParaRPr lang="en-US" altLang="zh-CN" dirty="0">
              <a:solidFill>
                <a:schemeClr val="tx2"/>
              </a:solidFill>
              <a:latin typeface="+mn-ea"/>
            </a:endParaRPr>
          </a:p>
          <a:p>
            <a:pPr>
              <a:lnSpc>
                <a:spcPct val="150000"/>
              </a:lnSpc>
            </a:pPr>
            <a:endParaRPr lang="en-US" altLang="zh-CN" dirty="0">
              <a:solidFill>
                <a:schemeClr val="tx2"/>
              </a:solidFill>
              <a:latin typeface="+mn-ea"/>
            </a:endParaRPr>
          </a:p>
          <a:p>
            <a:pPr>
              <a:lnSpc>
                <a:spcPct val="150000"/>
              </a:lnSpc>
            </a:pPr>
            <a:r>
              <a:rPr lang="zh-CN" altLang="en-US" dirty="0">
                <a:solidFill>
                  <a:schemeClr val="tx2"/>
                </a:solidFill>
                <a:latin typeface="+mn-ea"/>
              </a:rPr>
              <a:t>常用方法：</a:t>
            </a:r>
            <a:endParaRPr lang="en-US" altLang="zh-CN" dirty="0">
              <a:solidFill>
                <a:schemeClr val="tx2"/>
              </a:solidFill>
              <a:latin typeface="+mn-ea"/>
            </a:endParaRPr>
          </a:p>
          <a:p>
            <a:pPr>
              <a:lnSpc>
                <a:spcPct val="150000"/>
              </a:lnSpc>
            </a:pPr>
            <a:r>
              <a:rPr lang="en-US" altLang="zh-CN" dirty="0">
                <a:solidFill>
                  <a:schemeClr val="accent1"/>
                </a:solidFill>
                <a:latin typeface="+mn-ea"/>
              </a:rPr>
              <a:t>Address </a:t>
            </a:r>
            <a:r>
              <a:rPr lang="en-US" altLang="zh-CN" dirty="0" err="1">
                <a:solidFill>
                  <a:schemeClr val="accent1"/>
                </a:solidFill>
                <a:latin typeface="+mn-ea"/>
              </a:rPr>
              <a:t>getAddress</a:t>
            </a:r>
            <a:r>
              <a:rPr lang="en-US" altLang="zh-CN" dirty="0">
                <a:solidFill>
                  <a:schemeClr val="accent1"/>
                </a:solidFill>
                <a:latin typeface="+mn-ea"/>
              </a:rPr>
              <a:t>()</a:t>
            </a:r>
            <a:endParaRPr lang="en-US" altLang="zh-CN" dirty="0">
              <a:solidFill>
                <a:schemeClr val="accent1"/>
              </a:solidFill>
              <a:latin typeface="+mn-ea"/>
            </a:endParaRPr>
          </a:p>
          <a:p>
            <a:pPr>
              <a:lnSpc>
                <a:spcPct val="150000"/>
              </a:lnSpc>
            </a:pPr>
            <a:r>
              <a:rPr lang="en-US" altLang="zh-CN" dirty="0" err="1">
                <a:solidFill>
                  <a:schemeClr val="accent1"/>
                </a:solidFill>
                <a:latin typeface="+mn-ea"/>
              </a:rPr>
              <a:t>PcodeOp</a:t>
            </a:r>
            <a:r>
              <a:rPr lang="en-US" altLang="zh-CN" dirty="0">
                <a:solidFill>
                  <a:schemeClr val="accent1"/>
                </a:solidFill>
                <a:latin typeface="+mn-ea"/>
              </a:rPr>
              <a:t> </a:t>
            </a:r>
            <a:r>
              <a:rPr lang="en-US" altLang="zh-CN" dirty="0" err="1">
                <a:solidFill>
                  <a:schemeClr val="accent1"/>
                </a:solidFill>
                <a:latin typeface="+mn-ea"/>
              </a:rPr>
              <a:t>getDef</a:t>
            </a:r>
            <a:r>
              <a:rPr lang="en-US" altLang="zh-CN" dirty="0">
                <a:solidFill>
                  <a:schemeClr val="accent1"/>
                </a:solidFill>
                <a:latin typeface="+mn-ea"/>
              </a:rPr>
              <a:t>()</a:t>
            </a:r>
            <a:endParaRPr lang="en-US" altLang="zh-CN" dirty="0">
              <a:solidFill>
                <a:schemeClr val="accent1"/>
              </a:solidFill>
              <a:latin typeface="+mn-ea"/>
            </a:endParaRPr>
          </a:p>
          <a:p>
            <a:pPr>
              <a:lnSpc>
                <a:spcPct val="150000"/>
              </a:lnSpc>
            </a:pPr>
            <a:r>
              <a:rPr lang="en-US" altLang="zh-CN" dirty="0" err="1">
                <a:solidFill>
                  <a:schemeClr val="accent1"/>
                </a:solidFill>
                <a:latin typeface="+mn-ea"/>
              </a:rPr>
              <a:t>PcodeOp</a:t>
            </a:r>
            <a:r>
              <a:rPr lang="en-US" altLang="zh-CN" dirty="0">
                <a:solidFill>
                  <a:schemeClr val="accent1"/>
                </a:solidFill>
                <a:latin typeface="+mn-ea"/>
              </a:rPr>
              <a:t> </a:t>
            </a:r>
            <a:r>
              <a:rPr lang="en-US" altLang="zh-CN" dirty="0" err="1">
                <a:solidFill>
                  <a:schemeClr val="accent1"/>
                </a:solidFill>
                <a:latin typeface="+mn-ea"/>
              </a:rPr>
              <a:t>getLoneDescendants</a:t>
            </a:r>
            <a:r>
              <a:rPr lang="en-US" altLang="zh-CN" dirty="0">
                <a:solidFill>
                  <a:schemeClr val="accent1"/>
                </a:solidFill>
                <a:latin typeface="+mn-ea"/>
              </a:rPr>
              <a:t>()</a:t>
            </a:r>
            <a:endParaRPr lang="en-US" altLang="zh-CN" dirty="0">
              <a:solidFill>
                <a:schemeClr val="accent1"/>
              </a:solidFill>
              <a:latin typeface="+mn-ea"/>
            </a:endParaRPr>
          </a:p>
          <a:p>
            <a:pPr>
              <a:lnSpc>
                <a:spcPct val="150000"/>
              </a:lnSpc>
            </a:pPr>
            <a:r>
              <a:rPr lang="en-US" altLang="zh-CN" dirty="0">
                <a:solidFill>
                  <a:schemeClr val="accent1"/>
                </a:solidFill>
                <a:latin typeface="+mn-ea"/>
              </a:rPr>
              <a:t>Iterator&lt;</a:t>
            </a:r>
            <a:r>
              <a:rPr lang="en-US" altLang="zh-CN" dirty="0" err="1">
                <a:solidFill>
                  <a:schemeClr val="accent1"/>
                </a:solidFill>
                <a:latin typeface="+mn-ea"/>
              </a:rPr>
              <a:t>PcodeOp</a:t>
            </a:r>
            <a:r>
              <a:rPr lang="en-US" altLang="zh-CN" dirty="0">
                <a:solidFill>
                  <a:schemeClr val="accent1"/>
                </a:solidFill>
                <a:latin typeface="+mn-ea"/>
              </a:rPr>
              <a:t>&gt; </a:t>
            </a:r>
            <a:r>
              <a:rPr lang="en-US" altLang="zh-CN" dirty="0" err="1">
                <a:solidFill>
                  <a:schemeClr val="accent1"/>
                </a:solidFill>
                <a:latin typeface="+mn-ea"/>
              </a:rPr>
              <a:t>getDescendants</a:t>
            </a:r>
            <a:r>
              <a:rPr lang="en-US" altLang="zh-CN" dirty="0">
                <a:solidFill>
                  <a:schemeClr val="accent1"/>
                </a:solidFill>
                <a:latin typeface="+mn-ea"/>
              </a:rPr>
              <a:t>()</a:t>
            </a:r>
            <a:endParaRPr lang="en-US" altLang="zh-CN" dirty="0">
              <a:solidFill>
                <a:schemeClr val="accent1"/>
              </a:solidFill>
              <a:latin typeface="+mn-ea"/>
            </a:endParaRPr>
          </a:p>
          <a:p>
            <a:pPr>
              <a:lnSpc>
                <a:spcPct val="150000"/>
              </a:lnSpc>
            </a:pPr>
            <a:r>
              <a:rPr lang="en-US" altLang="zh-CN" dirty="0">
                <a:solidFill>
                  <a:schemeClr val="accent1"/>
                </a:solidFill>
                <a:latin typeface="+mn-ea"/>
              </a:rPr>
              <a:t>int </a:t>
            </a:r>
            <a:r>
              <a:rPr lang="en-US" altLang="zh-CN" dirty="0" err="1">
                <a:solidFill>
                  <a:schemeClr val="accent1"/>
                </a:solidFill>
                <a:latin typeface="+mn-ea"/>
              </a:rPr>
              <a:t>getSize</a:t>
            </a:r>
            <a:r>
              <a:rPr lang="en-US" altLang="zh-CN" dirty="0">
                <a:solidFill>
                  <a:schemeClr val="accent1"/>
                </a:solidFill>
                <a:latin typeface="+mn-ea"/>
              </a:rPr>
              <a:t>()</a:t>
            </a:r>
            <a:endParaRPr lang="en-US" altLang="zh-CN" dirty="0">
              <a:solidFill>
                <a:schemeClr val="accent1"/>
              </a:solidFill>
              <a:latin typeface="+mn-ea"/>
            </a:endParaRPr>
          </a:p>
          <a:p>
            <a:pPr>
              <a:lnSpc>
                <a:spcPct val="150000"/>
              </a:lnSpc>
            </a:pPr>
            <a:r>
              <a:rPr lang="en-US" altLang="zh-CN" dirty="0" err="1">
                <a:solidFill>
                  <a:schemeClr val="accent1"/>
                </a:solidFill>
                <a:latin typeface="+mn-ea"/>
              </a:rPr>
              <a:t>boolean</a:t>
            </a:r>
            <a:r>
              <a:rPr lang="en-US" altLang="zh-CN" dirty="0">
                <a:solidFill>
                  <a:schemeClr val="accent1"/>
                </a:solidFill>
                <a:latin typeface="+mn-ea"/>
              </a:rPr>
              <a:t> </a:t>
            </a:r>
            <a:r>
              <a:rPr lang="en-US" altLang="zh-CN" dirty="0" err="1">
                <a:solidFill>
                  <a:schemeClr val="accent1"/>
                </a:solidFill>
                <a:latin typeface="+mn-ea"/>
              </a:rPr>
              <a:t>isAddress</a:t>
            </a:r>
            <a:r>
              <a:rPr lang="en-US" altLang="zh-CN" dirty="0">
                <a:solidFill>
                  <a:schemeClr val="accent1"/>
                </a:solidFill>
                <a:latin typeface="+mn-ea"/>
              </a:rPr>
              <a:t>() / </a:t>
            </a:r>
            <a:r>
              <a:rPr lang="en-US" altLang="zh-CN" dirty="0" err="1">
                <a:solidFill>
                  <a:schemeClr val="accent1"/>
                </a:solidFill>
                <a:latin typeface="+mn-ea"/>
              </a:rPr>
              <a:t>isConstant</a:t>
            </a:r>
            <a:r>
              <a:rPr lang="en-US" altLang="zh-CN" dirty="0">
                <a:solidFill>
                  <a:schemeClr val="accent1"/>
                </a:solidFill>
                <a:latin typeface="+mn-ea"/>
              </a:rPr>
              <a:t>() / </a:t>
            </a:r>
            <a:r>
              <a:rPr lang="en-US" altLang="zh-CN" dirty="0" err="1">
                <a:solidFill>
                  <a:schemeClr val="accent1"/>
                </a:solidFill>
                <a:latin typeface="+mn-ea"/>
              </a:rPr>
              <a:t>isInput</a:t>
            </a:r>
            <a:r>
              <a:rPr lang="en-US" altLang="zh-CN" dirty="0">
                <a:solidFill>
                  <a:schemeClr val="accent1"/>
                </a:solidFill>
                <a:latin typeface="+mn-ea"/>
              </a:rPr>
              <a:t>() / </a:t>
            </a:r>
            <a:r>
              <a:rPr lang="en-US" altLang="zh-CN" dirty="0" err="1">
                <a:solidFill>
                  <a:schemeClr val="accent1"/>
                </a:solidFill>
                <a:latin typeface="+mn-ea"/>
              </a:rPr>
              <a:t>isRegister</a:t>
            </a:r>
            <a:r>
              <a:rPr lang="en-US" altLang="zh-CN" dirty="0">
                <a:solidFill>
                  <a:schemeClr val="accent1"/>
                </a:solidFill>
                <a:latin typeface="+mn-ea"/>
              </a:rPr>
              <a:t>()</a:t>
            </a:r>
            <a:endParaRPr lang="en-US" altLang="zh-CN" dirty="0">
              <a:solidFill>
                <a:schemeClr val="accent1"/>
              </a:solidFill>
              <a:latin typeface="+mn-ea"/>
            </a:endParaRPr>
          </a:p>
        </p:txBody>
      </p:sp>
      <p:pic>
        <p:nvPicPr>
          <p:cNvPr id="9" name="Picture 3" descr="A toy animals holding each other&#10;&#10;Description automatically generated"/>
          <p:cNvPicPr>
            <a:picLocks noChangeAspect="1"/>
          </p:cNvPicPr>
          <p:nvPr/>
        </p:nvPicPr>
        <p:blipFill rotWithShape="1">
          <a:blip r:embed="rId1">
            <a:extLst>
              <a:ext uri="{BEBA8EAE-BF5A-486C-A8C5-ECC9F3942E4B}">
                <a14:imgProps xmlns:a14="http://schemas.microsoft.com/office/drawing/2010/main">
                  <a14:imgLayer r:embed="rId2">
                    <a14:imgEffect>
                      <a14:backgroundRemoval t="10000" b="90000" l="7331" r="90602">
                        <a14:foregroundMark x1="82143" y1="23125" x2="87594" y2="29688"/>
                        <a14:foregroundMark x1="82519" y1="26875" x2="78759" y2="42188"/>
                        <a14:foregroundMark x1="78759" y1="42188" x2="79323" y2="62813"/>
                        <a14:foregroundMark x1="77820" y1="30312" x2="76692" y2="33438"/>
                        <a14:foregroundMark x1="18590" y1="53494" x2="12970" y2="52500"/>
                        <a14:foregroundMark x1="12970" y1="52500" x2="7331" y2="59688"/>
                        <a14:foregroundMark x1="75460" y1="69050" x2="75940" y2="70000"/>
                        <a14:foregroundMark x1="72550" y1="63292" x2="74356" y2="66865"/>
                        <a14:foregroundMark x1="81015" y1="27813" x2="80263" y2="27500"/>
                        <a14:foregroundMark x1="71992" y1="62500" x2="73308" y2="68125"/>
                        <a14:foregroundMark x1="71429" y1="66875" x2="71429" y2="63125"/>
                        <a14:foregroundMark x1="70489" y1="63125" x2="70677" y2="67500"/>
                        <a14:foregroundMark x1="70865" y1="38125" x2="74060" y2="41250"/>
                        <a14:foregroundMark x1="90602" y1="27500" x2="87594" y2="38438"/>
                        <a14:foregroundMark x1="87594" y1="38438" x2="87406" y2="38750"/>
                        <a14:foregroundMark x1="83835" y1="47813" x2="81955" y2="43750"/>
                        <a14:backgroundMark x1="13534" y1="31563" x2="15977" y2="27813"/>
                        <a14:backgroundMark x1="30827" y1="67813" x2="44737" y2="68438"/>
                        <a14:backgroundMark x1="44737" y1="68438" x2="47180" y2="68125"/>
                        <a14:backgroundMark x1="60714" y1="67500" x2="54323" y2="65938"/>
                        <a14:backgroundMark x1="21617" y1="54688" x2="24060" y2="69688"/>
                        <a14:backgroundMark x1="18421" y1="69375" x2="14850" y2="69375"/>
                        <a14:backgroundMark x1="19925" y1="53125" x2="21241" y2="58125"/>
                        <a14:backgroundMark x1="6391" y1="29063" x2="6955" y2="46250"/>
                        <a14:backgroundMark x1="6955" y1="46250" x2="5075" y2="53125"/>
                        <a14:backgroundMark x1="67430" y1="66532" x2="64662" y2="70313"/>
                        <a14:backgroundMark x1="72398" y1="71240" x2="74436" y2="71563"/>
                        <a14:backgroundMark x1="70489" y1="70938" x2="72260" y2="71218"/>
                        <a14:backgroundMark x1="83083" y1="70313" x2="81015" y2="70938"/>
                        <a14:backgroundMark x1="70459" y1="59346" x2="67669" y2="63438"/>
                        <a14:backgroundMark x1="70865" y1="58750" x2="70651" y2="59064"/>
                        <a14:backgroundMark x1="86090" y1="52500" x2="91165" y2="55625"/>
                        <a14:backgroundMark x1="19925" y1="27500" x2="19737" y2="25625"/>
                        <a14:backgroundMark x1="19173" y1="53125" x2="19549" y2="54688"/>
                      </a14:backgroundRemoval>
                    </a14:imgEffect>
                  </a14:imgLayer>
                </a14:imgProps>
              </a:ext>
              <a:ext uri="{28A0092B-C50C-407E-A947-70E740481C1C}">
                <a14:useLocalDpi xmlns:a14="http://schemas.microsoft.com/office/drawing/2010/main" val="0"/>
              </a:ext>
            </a:extLst>
          </a:blip>
          <a:srcRect t="16660" b="25075"/>
          <a:stretch>
            <a:fillRect/>
          </a:stretch>
        </p:blipFill>
        <p:spPr>
          <a:xfrm>
            <a:off x="9906134" y="5884439"/>
            <a:ext cx="2285866" cy="80112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with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strips(downLeft)">
                                      <p:cBhvr>
                                        <p:cTn id="7" dur="500"/>
                                        <p:tgtEl>
                                          <p:spTgt spid="7">
                                            <p:txEl>
                                              <p:pRg st="0" end="0"/>
                                            </p:txEl>
                                          </p:spTgt>
                                        </p:tgtEl>
                                      </p:cBhvr>
                                    </p:animEffect>
                                  </p:childTnLst>
                                </p:cTn>
                              </p:par>
                              <p:par>
                                <p:cTn id="8" presetID="18" presetClass="entr" presetSubtype="12" fill="hold" nodeType="withEffect">
                                  <p:stCondLst>
                                    <p:cond delay="0"/>
                                  </p:stCondLst>
                                  <p:childTnLst>
                                    <p:set>
                                      <p:cBhvr>
                                        <p:cTn id="9" dur="1" fill="hold">
                                          <p:stCondLst>
                                            <p:cond delay="0"/>
                                          </p:stCondLst>
                                        </p:cTn>
                                        <p:tgtEl>
                                          <p:spTgt spid="7">
                                            <p:txEl>
                                              <p:pRg st="2" end="2"/>
                                            </p:txEl>
                                          </p:spTgt>
                                        </p:tgtEl>
                                        <p:attrNameLst>
                                          <p:attrName>style.visibility</p:attrName>
                                        </p:attrNameLst>
                                      </p:cBhvr>
                                      <p:to>
                                        <p:strVal val="visible"/>
                                      </p:to>
                                    </p:set>
                                    <p:animEffect transition="in" filter="strips(downLeft)">
                                      <p:cBhvr>
                                        <p:cTn id="10" dur="500"/>
                                        <p:tgtEl>
                                          <p:spTgt spid="7">
                                            <p:txEl>
                                              <p:pRg st="2" end="2"/>
                                            </p:txEl>
                                          </p:spTgt>
                                        </p:tgtEl>
                                      </p:cBhvr>
                                    </p:animEffect>
                                  </p:childTnLst>
                                </p:cTn>
                              </p:par>
                              <p:par>
                                <p:cTn id="11" presetID="18" presetClass="entr" presetSubtype="12" fill="hold" nodeType="withEffect">
                                  <p:stCondLst>
                                    <p:cond delay="0"/>
                                  </p:stCondLst>
                                  <p:childTnLst>
                                    <p:set>
                                      <p:cBhvr>
                                        <p:cTn id="12" dur="1" fill="hold">
                                          <p:stCondLst>
                                            <p:cond delay="0"/>
                                          </p:stCondLst>
                                        </p:cTn>
                                        <p:tgtEl>
                                          <p:spTgt spid="7">
                                            <p:txEl>
                                              <p:pRg st="4" end="4"/>
                                            </p:txEl>
                                          </p:spTgt>
                                        </p:tgtEl>
                                        <p:attrNameLst>
                                          <p:attrName>style.visibility</p:attrName>
                                        </p:attrNameLst>
                                      </p:cBhvr>
                                      <p:to>
                                        <p:strVal val="visible"/>
                                      </p:to>
                                    </p:set>
                                    <p:animEffect transition="in" filter="strips(downLeft)">
                                      <p:cBhvr>
                                        <p:cTn id="13" dur="500"/>
                                        <p:tgtEl>
                                          <p:spTgt spid="7">
                                            <p:txEl>
                                              <p:pRg st="4" end="4"/>
                                            </p:txEl>
                                          </p:spTgt>
                                        </p:tgtEl>
                                      </p:cBhvr>
                                    </p:animEffect>
                                  </p:childTnLst>
                                </p:cTn>
                              </p:par>
                              <p:par>
                                <p:cTn id="14" presetID="18" presetClass="entr" presetSubtype="12" fill="hold" nodeType="withEffect">
                                  <p:stCondLst>
                                    <p:cond delay="0"/>
                                  </p:stCondLst>
                                  <p:childTnLst>
                                    <p:set>
                                      <p:cBhvr>
                                        <p:cTn id="15" dur="1" fill="hold">
                                          <p:stCondLst>
                                            <p:cond delay="0"/>
                                          </p:stCondLst>
                                        </p:cTn>
                                        <p:tgtEl>
                                          <p:spTgt spid="7">
                                            <p:txEl>
                                              <p:pRg st="5" end="5"/>
                                            </p:txEl>
                                          </p:spTgt>
                                        </p:tgtEl>
                                        <p:attrNameLst>
                                          <p:attrName>style.visibility</p:attrName>
                                        </p:attrNameLst>
                                      </p:cBhvr>
                                      <p:to>
                                        <p:strVal val="visible"/>
                                      </p:to>
                                    </p:set>
                                    <p:animEffect transition="in" filter="strips(downLeft)">
                                      <p:cBhvr>
                                        <p:cTn id="16" dur="500"/>
                                        <p:tgtEl>
                                          <p:spTgt spid="7">
                                            <p:txEl>
                                              <p:pRg st="5" end="5"/>
                                            </p:txEl>
                                          </p:spTgt>
                                        </p:tgtEl>
                                      </p:cBhvr>
                                    </p:animEffect>
                                  </p:childTnLst>
                                </p:cTn>
                              </p:par>
                              <p:par>
                                <p:cTn id="17" presetID="18" presetClass="entr" presetSubtype="12" fill="hold" nodeType="withEffect">
                                  <p:stCondLst>
                                    <p:cond delay="0"/>
                                  </p:stCondLst>
                                  <p:childTnLst>
                                    <p:set>
                                      <p:cBhvr>
                                        <p:cTn id="18" dur="1" fill="hold">
                                          <p:stCondLst>
                                            <p:cond delay="0"/>
                                          </p:stCondLst>
                                        </p:cTn>
                                        <p:tgtEl>
                                          <p:spTgt spid="7">
                                            <p:txEl>
                                              <p:pRg st="6" end="6"/>
                                            </p:txEl>
                                          </p:spTgt>
                                        </p:tgtEl>
                                        <p:attrNameLst>
                                          <p:attrName>style.visibility</p:attrName>
                                        </p:attrNameLst>
                                      </p:cBhvr>
                                      <p:to>
                                        <p:strVal val="visible"/>
                                      </p:to>
                                    </p:set>
                                    <p:animEffect transition="in" filter="strips(downLeft)">
                                      <p:cBhvr>
                                        <p:cTn id="19" dur="500"/>
                                        <p:tgtEl>
                                          <p:spTgt spid="7">
                                            <p:txEl>
                                              <p:pRg st="6" end="6"/>
                                            </p:txEl>
                                          </p:spTgt>
                                        </p:tgtEl>
                                      </p:cBhvr>
                                    </p:animEffect>
                                  </p:childTnLst>
                                </p:cTn>
                              </p:par>
                              <p:par>
                                <p:cTn id="20" presetID="18" presetClass="entr" presetSubtype="12" fill="hold" nodeType="withEffect">
                                  <p:stCondLst>
                                    <p:cond delay="0"/>
                                  </p:stCondLst>
                                  <p:childTnLst>
                                    <p:set>
                                      <p:cBhvr>
                                        <p:cTn id="21" dur="1" fill="hold">
                                          <p:stCondLst>
                                            <p:cond delay="0"/>
                                          </p:stCondLst>
                                        </p:cTn>
                                        <p:tgtEl>
                                          <p:spTgt spid="7">
                                            <p:txEl>
                                              <p:pRg st="7" end="7"/>
                                            </p:txEl>
                                          </p:spTgt>
                                        </p:tgtEl>
                                        <p:attrNameLst>
                                          <p:attrName>style.visibility</p:attrName>
                                        </p:attrNameLst>
                                      </p:cBhvr>
                                      <p:to>
                                        <p:strVal val="visible"/>
                                      </p:to>
                                    </p:set>
                                    <p:animEffect transition="in" filter="strips(downLeft)">
                                      <p:cBhvr>
                                        <p:cTn id="22" dur="500"/>
                                        <p:tgtEl>
                                          <p:spTgt spid="7">
                                            <p:txEl>
                                              <p:pRg st="7" end="7"/>
                                            </p:txEl>
                                          </p:spTgt>
                                        </p:tgtEl>
                                      </p:cBhvr>
                                    </p:animEffect>
                                  </p:childTnLst>
                                </p:cTn>
                              </p:par>
                              <p:par>
                                <p:cTn id="23" presetID="18" presetClass="entr" presetSubtype="12" fill="hold" nodeType="withEffect">
                                  <p:stCondLst>
                                    <p:cond delay="0"/>
                                  </p:stCondLst>
                                  <p:childTnLst>
                                    <p:set>
                                      <p:cBhvr>
                                        <p:cTn id="24" dur="1" fill="hold">
                                          <p:stCondLst>
                                            <p:cond delay="0"/>
                                          </p:stCondLst>
                                        </p:cTn>
                                        <p:tgtEl>
                                          <p:spTgt spid="7">
                                            <p:txEl>
                                              <p:pRg st="8" end="8"/>
                                            </p:txEl>
                                          </p:spTgt>
                                        </p:tgtEl>
                                        <p:attrNameLst>
                                          <p:attrName>style.visibility</p:attrName>
                                        </p:attrNameLst>
                                      </p:cBhvr>
                                      <p:to>
                                        <p:strVal val="visible"/>
                                      </p:to>
                                    </p:set>
                                    <p:animEffect transition="in" filter="strips(downLeft)">
                                      <p:cBhvr>
                                        <p:cTn id="25" dur="500"/>
                                        <p:tgtEl>
                                          <p:spTgt spid="7">
                                            <p:txEl>
                                              <p:pRg st="8" end="8"/>
                                            </p:txEl>
                                          </p:spTgt>
                                        </p:tgtEl>
                                      </p:cBhvr>
                                    </p:animEffect>
                                  </p:childTnLst>
                                </p:cTn>
                              </p:par>
                              <p:par>
                                <p:cTn id="26" presetID="18" presetClass="entr" presetSubtype="12" fill="hold" nodeType="withEffect">
                                  <p:stCondLst>
                                    <p:cond delay="0"/>
                                  </p:stCondLst>
                                  <p:childTnLst>
                                    <p:set>
                                      <p:cBhvr>
                                        <p:cTn id="27" dur="1" fill="hold">
                                          <p:stCondLst>
                                            <p:cond delay="0"/>
                                          </p:stCondLst>
                                        </p:cTn>
                                        <p:tgtEl>
                                          <p:spTgt spid="7">
                                            <p:txEl>
                                              <p:pRg st="9" end="9"/>
                                            </p:txEl>
                                          </p:spTgt>
                                        </p:tgtEl>
                                        <p:attrNameLst>
                                          <p:attrName>style.visibility</p:attrName>
                                        </p:attrNameLst>
                                      </p:cBhvr>
                                      <p:to>
                                        <p:strVal val="visible"/>
                                      </p:to>
                                    </p:set>
                                    <p:animEffect transition="in" filter="strips(downLeft)">
                                      <p:cBhvr>
                                        <p:cTn id="28" dur="500"/>
                                        <p:tgtEl>
                                          <p:spTgt spid="7">
                                            <p:txEl>
                                              <p:pRg st="9" end="9"/>
                                            </p:txEl>
                                          </p:spTgt>
                                        </p:tgtEl>
                                      </p:cBhvr>
                                    </p:animEffect>
                                  </p:childTnLst>
                                </p:cTn>
                              </p:par>
                              <p:par>
                                <p:cTn id="29" presetID="18" presetClass="entr" presetSubtype="12" fill="hold" nodeType="withEffect">
                                  <p:stCondLst>
                                    <p:cond delay="0"/>
                                  </p:stCondLst>
                                  <p:childTnLst>
                                    <p:set>
                                      <p:cBhvr>
                                        <p:cTn id="30" dur="1" fill="hold">
                                          <p:stCondLst>
                                            <p:cond delay="0"/>
                                          </p:stCondLst>
                                        </p:cTn>
                                        <p:tgtEl>
                                          <p:spTgt spid="7">
                                            <p:txEl>
                                              <p:pRg st="10" end="10"/>
                                            </p:txEl>
                                          </p:spTgt>
                                        </p:tgtEl>
                                        <p:attrNameLst>
                                          <p:attrName>style.visibility</p:attrName>
                                        </p:attrNameLst>
                                      </p:cBhvr>
                                      <p:to>
                                        <p:strVal val="visible"/>
                                      </p:to>
                                    </p:set>
                                    <p:animEffect transition="in" filter="strips(downLeft)">
                                      <p:cBhvr>
                                        <p:cTn id="31" dur="500"/>
                                        <p:tgtEl>
                                          <p:spTgt spid="7">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txBox="1"/>
          <p:nvPr/>
        </p:nvSpPr>
        <p:spPr>
          <a:xfrm>
            <a:off x="669924" y="1"/>
            <a:ext cx="10850563" cy="1028699"/>
          </a:xfrm>
          <a:prstGeom prst="rect">
            <a:avLst/>
          </a:prstGeom>
        </p:spPr>
        <p:txBody>
          <a:bodyPr/>
          <a:lstStyle>
            <a:lvl1pPr algn="l" defTabSz="914400" rtl="0" eaLnBrk="1" latinLnBrk="0" hangingPunct="1">
              <a:lnSpc>
                <a:spcPct val="90000"/>
              </a:lnSpc>
              <a:spcBef>
                <a:spcPct val="0"/>
              </a:spcBef>
              <a:buNone/>
              <a:defRPr sz="2800" b="0" kern="1200">
                <a:solidFill>
                  <a:schemeClr val="bg1"/>
                </a:solidFill>
                <a:latin typeface="+mj-lt"/>
                <a:ea typeface="+mj-ea"/>
                <a:cs typeface="+mj-cs"/>
              </a:defRPr>
            </a:lvl1pPr>
          </a:lstStyle>
          <a:p>
            <a:endParaRPr lang="en-US" altLang="zh-CN" dirty="0"/>
          </a:p>
          <a:p>
            <a:r>
              <a:rPr lang="en-US" altLang="zh-CN" dirty="0"/>
              <a:t>E. </a:t>
            </a:r>
            <a:r>
              <a:rPr lang="en-US" altLang="zh-CN" dirty="0" err="1"/>
              <a:t>Ghidra</a:t>
            </a:r>
            <a:r>
              <a:rPr lang="en-US" altLang="zh-CN" dirty="0"/>
              <a:t> APIs —— Address </a:t>
            </a:r>
            <a:r>
              <a:rPr lang="zh-CN" altLang="en-US" dirty="0"/>
              <a:t>接口</a:t>
            </a:r>
            <a:endParaRPr lang="zh-CN" altLang="en-US" dirty="0"/>
          </a:p>
        </p:txBody>
      </p:sp>
      <p:sp>
        <p:nvSpPr>
          <p:cNvPr id="6" name="文本框 5"/>
          <p:cNvSpPr txBox="1"/>
          <p:nvPr/>
        </p:nvSpPr>
        <p:spPr>
          <a:xfrm>
            <a:off x="669924" y="839496"/>
            <a:ext cx="3070226" cy="369332"/>
          </a:xfrm>
          <a:prstGeom prst="rect">
            <a:avLst/>
          </a:prstGeom>
          <a:noFill/>
        </p:spPr>
        <p:txBody>
          <a:bodyPr wrap="square" rtlCol="0">
            <a:spAutoFit/>
          </a:bodyPr>
          <a:lstStyle/>
          <a:p>
            <a:r>
              <a:rPr lang="en-US" altLang="zh-CN" dirty="0" err="1">
                <a:solidFill>
                  <a:schemeClr val="bg1"/>
                </a:solidFill>
                <a:latin typeface="+mn-ea"/>
              </a:rPr>
              <a:t>Ghidra</a:t>
            </a:r>
            <a:r>
              <a:rPr lang="en-US" altLang="zh-CN" dirty="0">
                <a:solidFill>
                  <a:schemeClr val="bg1"/>
                </a:solidFill>
                <a:latin typeface="+mn-ea"/>
              </a:rPr>
              <a:t> APIs</a:t>
            </a:r>
            <a:endParaRPr lang="zh-CN" altLang="en-US" dirty="0">
              <a:solidFill>
                <a:schemeClr val="bg1"/>
              </a:solidFill>
              <a:latin typeface="+mn-ea"/>
            </a:endParaRPr>
          </a:p>
        </p:txBody>
      </p:sp>
      <p:sp>
        <p:nvSpPr>
          <p:cNvPr id="7" name="文本框 6"/>
          <p:cNvSpPr txBox="1"/>
          <p:nvPr/>
        </p:nvSpPr>
        <p:spPr>
          <a:xfrm>
            <a:off x="827880" y="1208828"/>
            <a:ext cx="10534650" cy="4198522"/>
          </a:xfrm>
          <a:prstGeom prst="rect">
            <a:avLst/>
          </a:prstGeom>
          <a:noFill/>
        </p:spPr>
        <p:txBody>
          <a:bodyPr wrap="square" rtlCol="0">
            <a:spAutoFit/>
          </a:bodyPr>
          <a:lstStyle/>
          <a:p>
            <a:pPr>
              <a:lnSpc>
                <a:spcPct val="150000"/>
              </a:lnSpc>
            </a:pPr>
            <a:r>
              <a:rPr lang="en-US" altLang="zh-CN" dirty="0">
                <a:solidFill>
                  <a:schemeClr val="accent2"/>
                </a:solidFill>
                <a:latin typeface="+mn-ea"/>
              </a:rPr>
              <a:t>Package</a:t>
            </a:r>
            <a:r>
              <a:rPr lang="zh-CN" altLang="en-US" dirty="0">
                <a:solidFill>
                  <a:schemeClr val="accent2"/>
                </a:solidFill>
                <a:latin typeface="+mn-ea"/>
              </a:rPr>
              <a:t>：</a:t>
            </a:r>
            <a:r>
              <a:rPr lang="en-US" altLang="zh-CN" dirty="0" err="1">
                <a:solidFill>
                  <a:schemeClr val="accent2"/>
                </a:solidFill>
                <a:latin typeface="+mn-ea"/>
              </a:rPr>
              <a:t>ghidra.program.model.address</a:t>
            </a:r>
            <a:endParaRPr lang="en-US" altLang="zh-CN" dirty="0">
              <a:solidFill>
                <a:schemeClr val="accent2"/>
              </a:solidFill>
              <a:latin typeface="+mn-ea"/>
            </a:endParaRPr>
          </a:p>
          <a:p>
            <a:pPr>
              <a:lnSpc>
                <a:spcPct val="150000"/>
              </a:lnSpc>
            </a:pPr>
            <a:endParaRPr lang="en-US" altLang="zh-CN" dirty="0">
              <a:solidFill>
                <a:schemeClr val="tx2"/>
              </a:solidFill>
              <a:latin typeface="+mn-ea"/>
            </a:endParaRPr>
          </a:p>
          <a:p>
            <a:pPr>
              <a:lnSpc>
                <a:spcPct val="150000"/>
              </a:lnSpc>
            </a:pPr>
            <a:r>
              <a:rPr lang="en-US" altLang="zh-CN" dirty="0">
                <a:solidFill>
                  <a:schemeClr val="tx2"/>
                </a:solidFill>
                <a:latin typeface="+mn-ea"/>
              </a:rPr>
              <a:t>Address</a:t>
            </a:r>
            <a:r>
              <a:rPr lang="zh-CN" altLang="en-US" dirty="0">
                <a:solidFill>
                  <a:schemeClr val="tx2"/>
                </a:solidFill>
                <a:latin typeface="+mn-ea"/>
              </a:rPr>
              <a:t>，一个抽象化的地址。对于一个 </a:t>
            </a:r>
            <a:r>
              <a:rPr lang="en-US" altLang="zh-CN" dirty="0" err="1">
                <a:solidFill>
                  <a:schemeClr val="tx2"/>
                </a:solidFill>
                <a:latin typeface="+mn-ea"/>
              </a:rPr>
              <a:t>Varnode</a:t>
            </a:r>
            <a:r>
              <a:rPr lang="zh-CN" altLang="en-US" dirty="0">
                <a:solidFill>
                  <a:schemeClr val="tx2"/>
                </a:solidFill>
                <a:latin typeface="+mn-ea"/>
              </a:rPr>
              <a:t>，获取 </a:t>
            </a:r>
            <a:r>
              <a:rPr lang="en-US" altLang="zh-CN" dirty="0">
                <a:solidFill>
                  <a:schemeClr val="tx2"/>
                </a:solidFill>
                <a:latin typeface="+mn-ea"/>
              </a:rPr>
              <a:t>Address </a:t>
            </a:r>
            <a:r>
              <a:rPr lang="zh-CN" altLang="en-US" dirty="0">
                <a:solidFill>
                  <a:schemeClr val="tx2"/>
                </a:solidFill>
                <a:latin typeface="+mn-ea"/>
              </a:rPr>
              <a:t>等同于获取其 </a:t>
            </a:r>
            <a:r>
              <a:rPr lang="en-US" altLang="zh-CN" dirty="0">
                <a:solidFill>
                  <a:schemeClr val="tx2"/>
                </a:solidFill>
                <a:latin typeface="+mn-ea"/>
              </a:rPr>
              <a:t>id</a:t>
            </a:r>
            <a:r>
              <a:rPr lang="zh-CN" altLang="en-US" dirty="0">
                <a:solidFill>
                  <a:schemeClr val="tx2"/>
                </a:solidFill>
                <a:latin typeface="+mn-ea"/>
              </a:rPr>
              <a:t>。</a:t>
            </a:r>
            <a:endParaRPr lang="en-US" altLang="zh-CN" dirty="0">
              <a:solidFill>
                <a:schemeClr val="tx2"/>
              </a:solidFill>
              <a:latin typeface="+mn-ea"/>
            </a:endParaRPr>
          </a:p>
          <a:p>
            <a:pPr>
              <a:lnSpc>
                <a:spcPct val="150000"/>
              </a:lnSpc>
            </a:pPr>
            <a:endParaRPr lang="en-US" altLang="zh-CN" dirty="0">
              <a:solidFill>
                <a:schemeClr val="tx2"/>
              </a:solidFill>
              <a:latin typeface="+mn-ea"/>
            </a:endParaRPr>
          </a:p>
          <a:p>
            <a:pPr>
              <a:lnSpc>
                <a:spcPct val="150000"/>
              </a:lnSpc>
            </a:pPr>
            <a:r>
              <a:rPr lang="zh-CN" altLang="en-US" dirty="0">
                <a:solidFill>
                  <a:schemeClr val="tx2"/>
                </a:solidFill>
                <a:latin typeface="+mn-ea"/>
              </a:rPr>
              <a:t>常用方法：</a:t>
            </a:r>
            <a:endParaRPr lang="en-US" altLang="zh-CN" dirty="0">
              <a:solidFill>
                <a:schemeClr val="tx2"/>
              </a:solidFill>
              <a:latin typeface="+mn-ea"/>
            </a:endParaRPr>
          </a:p>
          <a:p>
            <a:pPr>
              <a:lnSpc>
                <a:spcPct val="150000"/>
              </a:lnSpc>
            </a:pPr>
            <a:r>
              <a:rPr lang="en-US" altLang="zh-CN" dirty="0">
                <a:solidFill>
                  <a:schemeClr val="accent1"/>
                </a:solidFill>
                <a:latin typeface="+mn-ea"/>
              </a:rPr>
              <a:t>long </a:t>
            </a:r>
            <a:r>
              <a:rPr lang="en-US" altLang="zh-CN" dirty="0" err="1">
                <a:solidFill>
                  <a:schemeClr val="accent1"/>
                </a:solidFill>
                <a:latin typeface="+mn-ea"/>
              </a:rPr>
              <a:t>getOffset</a:t>
            </a:r>
            <a:r>
              <a:rPr lang="en-US" altLang="zh-CN" dirty="0">
                <a:solidFill>
                  <a:schemeClr val="accent1"/>
                </a:solidFill>
                <a:latin typeface="+mn-ea"/>
              </a:rPr>
              <a:t>()</a:t>
            </a:r>
            <a:endParaRPr lang="en-US" altLang="zh-CN" dirty="0">
              <a:solidFill>
                <a:schemeClr val="accent1"/>
              </a:solidFill>
              <a:latin typeface="+mn-ea"/>
            </a:endParaRPr>
          </a:p>
          <a:p>
            <a:pPr>
              <a:lnSpc>
                <a:spcPct val="150000"/>
              </a:lnSpc>
            </a:pPr>
            <a:r>
              <a:rPr lang="en-US" altLang="zh-CN" dirty="0">
                <a:solidFill>
                  <a:schemeClr val="accent1"/>
                </a:solidFill>
                <a:latin typeface="+mn-ea"/>
              </a:rPr>
              <a:t>int </a:t>
            </a:r>
            <a:r>
              <a:rPr lang="en-US" altLang="zh-CN" dirty="0" err="1">
                <a:solidFill>
                  <a:schemeClr val="accent1"/>
                </a:solidFill>
                <a:latin typeface="+mn-ea"/>
              </a:rPr>
              <a:t>getSize</a:t>
            </a:r>
            <a:r>
              <a:rPr lang="en-US" altLang="zh-CN" dirty="0">
                <a:solidFill>
                  <a:schemeClr val="accent1"/>
                </a:solidFill>
                <a:latin typeface="+mn-ea"/>
              </a:rPr>
              <a:t>()</a:t>
            </a:r>
            <a:endParaRPr lang="en-US" altLang="zh-CN" dirty="0">
              <a:solidFill>
                <a:schemeClr val="accent1"/>
              </a:solidFill>
              <a:latin typeface="+mn-ea"/>
            </a:endParaRPr>
          </a:p>
          <a:p>
            <a:pPr>
              <a:lnSpc>
                <a:spcPct val="150000"/>
              </a:lnSpc>
            </a:pPr>
            <a:r>
              <a:rPr lang="en-US" altLang="zh-CN" dirty="0" err="1">
                <a:solidFill>
                  <a:schemeClr val="accent1"/>
                </a:solidFill>
                <a:latin typeface="+mn-ea"/>
              </a:rPr>
              <a:t>boolean</a:t>
            </a:r>
            <a:r>
              <a:rPr lang="en-US" altLang="zh-CN" dirty="0">
                <a:solidFill>
                  <a:schemeClr val="accent1"/>
                </a:solidFill>
                <a:latin typeface="+mn-ea"/>
              </a:rPr>
              <a:t> </a:t>
            </a:r>
            <a:r>
              <a:rPr lang="en-US" altLang="zh-CN" dirty="0" err="1">
                <a:solidFill>
                  <a:schemeClr val="accent1"/>
                </a:solidFill>
                <a:latin typeface="+mn-ea"/>
              </a:rPr>
              <a:t>isConstantAddress</a:t>
            </a:r>
            <a:r>
              <a:rPr lang="en-US" altLang="zh-CN" dirty="0">
                <a:solidFill>
                  <a:schemeClr val="accent1"/>
                </a:solidFill>
                <a:latin typeface="+mn-ea"/>
              </a:rPr>
              <a:t>() / </a:t>
            </a:r>
            <a:r>
              <a:rPr lang="en-US" altLang="zh-CN" dirty="0" err="1">
                <a:solidFill>
                  <a:schemeClr val="accent1"/>
                </a:solidFill>
                <a:latin typeface="+mn-ea"/>
              </a:rPr>
              <a:t>isMemoryAddress</a:t>
            </a:r>
            <a:r>
              <a:rPr lang="en-US" altLang="zh-CN" dirty="0">
                <a:solidFill>
                  <a:schemeClr val="accent1"/>
                </a:solidFill>
                <a:latin typeface="+mn-ea"/>
              </a:rPr>
              <a:t>() / </a:t>
            </a:r>
            <a:r>
              <a:rPr lang="en-US" altLang="zh-CN" dirty="0" err="1">
                <a:solidFill>
                  <a:schemeClr val="accent1"/>
                </a:solidFill>
                <a:latin typeface="+mn-ea"/>
              </a:rPr>
              <a:t>isStackAddress</a:t>
            </a:r>
            <a:r>
              <a:rPr lang="en-US" altLang="zh-CN" dirty="0">
                <a:solidFill>
                  <a:schemeClr val="accent1"/>
                </a:solidFill>
                <a:latin typeface="+mn-ea"/>
              </a:rPr>
              <a:t>() / </a:t>
            </a:r>
            <a:r>
              <a:rPr lang="en-US" altLang="zh-CN" dirty="0" err="1">
                <a:solidFill>
                  <a:schemeClr val="accent1"/>
                </a:solidFill>
                <a:latin typeface="+mn-ea"/>
              </a:rPr>
              <a:t>isVariableAddress</a:t>
            </a:r>
            <a:r>
              <a:rPr lang="en-US" altLang="zh-CN" dirty="0">
                <a:solidFill>
                  <a:schemeClr val="accent1"/>
                </a:solidFill>
                <a:latin typeface="+mn-ea"/>
              </a:rPr>
              <a:t>()</a:t>
            </a:r>
            <a:endParaRPr lang="en-US" altLang="zh-CN" dirty="0">
              <a:solidFill>
                <a:schemeClr val="accent1"/>
              </a:solidFill>
              <a:latin typeface="+mn-ea"/>
            </a:endParaRPr>
          </a:p>
          <a:p>
            <a:pPr>
              <a:lnSpc>
                <a:spcPct val="150000"/>
              </a:lnSpc>
            </a:pPr>
            <a:r>
              <a:rPr lang="en-US" altLang="zh-CN" dirty="0" err="1">
                <a:solidFill>
                  <a:schemeClr val="accent1"/>
                </a:solidFill>
                <a:latin typeface="+mn-ea"/>
              </a:rPr>
              <a:t>AddressSpace</a:t>
            </a:r>
            <a:r>
              <a:rPr lang="en-US" altLang="zh-CN" dirty="0">
                <a:solidFill>
                  <a:schemeClr val="accent1"/>
                </a:solidFill>
                <a:latin typeface="+mn-ea"/>
              </a:rPr>
              <a:t> </a:t>
            </a:r>
            <a:r>
              <a:rPr lang="en-US" altLang="zh-CN" dirty="0" err="1">
                <a:solidFill>
                  <a:schemeClr val="accent1"/>
                </a:solidFill>
                <a:latin typeface="+mn-ea"/>
              </a:rPr>
              <a:t>getAddressSpace</a:t>
            </a:r>
            <a:r>
              <a:rPr lang="en-US" altLang="zh-CN" dirty="0">
                <a:solidFill>
                  <a:schemeClr val="accent1"/>
                </a:solidFill>
                <a:latin typeface="+mn-ea"/>
              </a:rPr>
              <a:t>()</a:t>
            </a:r>
            <a:endParaRPr lang="en-US" altLang="zh-CN" dirty="0">
              <a:solidFill>
                <a:schemeClr val="accent1"/>
              </a:solidFill>
              <a:latin typeface="+mn-ea"/>
            </a:endParaRPr>
          </a:p>
          <a:p>
            <a:pPr>
              <a:lnSpc>
                <a:spcPct val="150000"/>
              </a:lnSpc>
            </a:pPr>
            <a:r>
              <a:rPr lang="en-US" altLang="zh-CN" dirty="0">
                <a:solidFill>
                  <a:schemeClr val="accent1"/>
                </a:solidFill>
                <a:latin typeface="+mn-ea"/>
              </a:rPr>
              <a:t>Address add(long displacement) / subtract(long displacement)</a:t>
            </a:r>
            <a:endParaRPr lang="en-US" altLang="zh-CN" dirty="0">
              <a:solidFill>
                <a:schemeClr val="accent1"/>
              </a:solidFill>
              <a:latin typeface="+mn-ea"/>
            </a:endParaRPr>
          </a:p>
        </p:txBody>
      </p:sp>
      <p:pic>
        <p:nvPicPr>
          <p:cNvPr id="8" name="Picture 2" descr="A yellow and green caterpillar&#10;&#10;Description automatically generated"/>
          <p:cNvPicPr>
            <a:picLocks noChangeAspect="1"/>
          </p:cNvPicPr>
          <p:nvPr/>
        </p:nvPicPr>
        <p:blipFill>
          <a:blip r:embed="rId1" cstate="hqprint">
            <a:extLst>
              <a:ext uri="{28A0092B-C50C-407E-A947-70E740481C1C}">
                <a14:useLocalDpi xmlns:a14="http://schemas.microsoft.com/office/drawing/2010/main" val="0"/>
              </a:ext>
            </a:extLst>
          </a:blip>
          <a:stretch>
            <a:fillRect/>
          </a:stretch>
        </p:blipFill>
        <p:spPr>
          <a:xfrm>
            <a:off x="9598003" y="6153507"/>
            <a:ext cx="2491534" cy="730069"/>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with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strips(downLeft)">
                                      <p:cBhvr>
                                        <p:cTn id="7" dur="500"/>
                                        <p:tgtEl>
                                          <p:spTgt spid="7">
                                            <p:txEl>
                                              <p:pRg st="0" end="0"/>
                                            </p:txEl>
                                          </p:spTgt>
                                        </p:tgtEl>
                                      </p:cBhvr>
                                    </p:animEffect>
                                  </p:childTnLst>
                                </p:cTn>
                              </p:par>
                              <p:par>
                                <p:cTn id="8" presetID="18" presetClass="entr" presetSubtype="12" fill="hold" nodeType="withEffect">
                                  <p:stCondLst>
                                    <p:cond delay="0"/>
                                  </p:stCondLst>
                                  <p:childTnLst>
                                    <p:set>
                                      <p:cBhvr>
                                        <p:cTn id="9" dur="1" fill="hold">
                                          <p:stCondLst>
                                            <p:cond delay="0"/>
                                          </p:stCondLst>
                                        </p:cTn>
                                        <p:tgtEl>
                                          <p:spTgt spid="7">
                                            <p:txEl>
                                              <p:pRg st="2" end="2"/>
                                            </p:txEl>
                                          </p:spTgt>
                                        </p:tgtEl>
                                        <p:attrNameLst>
                                          <p:attrName>style.visibility</p:attrName>
                                        </p:attrNameLst>
                                      </p:cBhvr>
                                      <p:to>
                                        <p:strVal val="visible"/>
                                      </p:to>
                                    </p:set>
                                    <p:animEffect transition="in" filter="strips(downLeft)">
                                      <p:cBhvr>
                                        <p:cTn id="10" dur="500"/>
                                        <p:tgtEl>
                                          <p:spTgt spid="7">
                                            <p:txEl>
                                              <p:pRg st="2" end="2"/>
                                            </p:txEl>
                                          </p:spTgt>
                                        </p:tgtEl>
                                      </p:cBhvr>
                                    </p:animEffect>
                                  </p:childTnLst>
                                </p:cTn>
                              </p:par>
                              <p:par>
                                <p:cTn id="11" presetID="18" presetClass="entr" presetSubtype="12" fill="hold" nodeType="withEffect">
                                  <p:stCondLst>
                                    <p:cond delay="0"/>
                                  </p:stCondLst>
                                  <p:childTnLst>
                                    <p:set>
                                      <p:cBhvr>
                                        <p:cTn id="12" dur="1" fill="hold">
                                          <p:stCondLst>
                                            <p:cond delay="0"/>
                                          </p:stCondLst>
                                        </p:cTn>
                                        <p:tgtEl>
                                          <p:spTgt spid="7">
                                            <p:txEl>
                                              <p:pRg st="4" end="4"/>
                                            </p:txEl>
                                          </p:spTgt>
                                        </p:tgtEl>
                                        <p:attrNameLst>
                                          <p:attrName>style.visibility</p:attrName>
                                        </p:attrNameLst>
                                      </p:cBhvr>
                                      <p:to>
                                        <p:strVal val="visible"/>
                                      </p:to>
                                    </p:set>
                                    <p:animEffect transition="in" filter="strips(downLeft)">
                                      <p:cBhvr>
                                        <p:cTn id="13" dur="500"/>
                                        <p:tgtEl>
                                          <p:spTgt spid="7">
                                            <p:txEl>
                                              <p:pRg st="4" end="4"/>
                                            </p:txEl>
                                          </p:spTgt>
                                        </p:tgtEl>
                                      </p:cBhvr>
                                    </p:animEffect>
                                  </p:childTnLst>
                                </p:cTn>
                              </p:par>
                              <p:par>
                                <p:cTn id="14" presetID="18" presetClass="entr" presetSubtype="12" fill="hold" nodeType="withEffect">
                                  <p:stCondLst>
                                    <p:cond delay="0"/>
                                  </p:stCondLst>
                                  <p:childTnLst>
                                    <p:set>
                                      <p:cBhvr>
                                        <p:cTn id="15" dur="1" fill="hold">
                                          <p:stCondLst>
                                            <p:cond delay="0"/>
                                          </p:stCondLst>
                                        </p:cTn>
                                        <p:tgtEl>
                                          <p:spTgt spid="7">
                                            <p:txEl>
                                              <p:pRg st="5" end="5"/>
                                            </p:txEl>
                                          </p:spTgt>
                                        </p:tgtEl>
                                        <p:attrNameLst>
                                          <p:attrName>style.visibility</p:attrName>
                                        </p:attrNameLst>
                                      </p:cBhvr>
                                      <p:to>
                                        <p:strVal val="visible"/>
                                      </p:to>
                                    </p:set>
                                    <p:animEffect transition="in" filter="strips(downLeft)">
                                      <p:cBhvr>
                                        <p:cTn id="16" dur="500"/>
                                        <p:tgtEl>
                                          <p:spTgt spid="7">
                                            <p:txEl>
                                              <p:pRg st="5" end="5"/>
                                            </p:txEl>
                                          </p:spTgt>
                                        </p:tgtEl>
                                      </p:cBhvr>
                                    </p:animEffect>
                                  </p:childTnLst>
                                </p:cTn>
                              </p:par>
                              <p:par>
                                <p:cTn id="17" presetID="18" presetClass="entr" presetSubtype="12" fill="hold" nodeType="withEffect">
                                  <p:stCondLst>
                                    <p:cond delay="0"/>
                                  </p:stCondLst>
                                  <p:childTnLst>
                                    <p:set>
                                      <p:cBhvr>
                                        <p:cTn id="18" dur="1" fill="hold">
                                          <p:stCondLst>
                                            <p:cond delay="0"/>
                                          </p:stCondLst>
                                        </p:cTn>
                                        <p:tgtEl>
                                          <p:spTgt spid="7">
                                            <p:txEl>
                                              <p:pRg st="6" end="6"/>
                                            </p:txEl>
                                          </p:spTgt>
                                        </p:tgtEl>
                                        <p:attrNameLst>
                                          <p:attrName>style.visibility</p:attrName>
                                        </p:attrNameLst>
                                      </p:cBhvr>
                                      <p:to>
                                        <p:strVal val="visible"/>
                                      </p:to>
                                    </p:set>
                                    <p:animEffect transition="in" filter="strips(downLeft)">
                                      <p:cBhvr>
                                        <p:cTn id="19" dur="500"/>
                                        <p:tgtEl>
                                          <p:spTgt spid="7">
                                            <p:txEl>
                                              <p:pRg st="6" end="6"/>
                                            </p:txEl>
                                          </p:spTgt>
                                        </p:tgtEl>
                                      </p:cBhvr>
                                    </p:animEffect>
                                  </p:childTnLst>
                                </p:cTn>
                              </p:par>
                              <p:par>
                                <p:cTn id="20" presetID="18" presetClass="entr" presetSubtype="12" fill="hold" nodeType="withEffect">
                                  <p:stCondLst>
                                    <p:cond delay="0"/>
                                  </p:stCondLst>
                                  <p:childTnLst>
                                    <p:set>
                                      <p:cBhvr>
                                        <p:cTn id="21" dur="1" fill="hold">
                                          <p:stCondLst>
                                            <p:cond delay="0"/>
                                          </p:stCondLst>
                                        </p:cTn>
                                        <p:tgtEl>
                                          <p:spTgt spid="7">
                                            <p:txEl>
                                              <p:pRg st="7" end="7"/>
                                            </p:txEl>
                                          </p:spTgt>
                                        </p:tgtEl>
                                        <p:attrNameLst>
                                          <p:attrName>style.visibility</p:attrName>
                                        </p:attrNameLst>
                                      </p:cBhvr>
                                      <p:to>
                                        <p:strVal val="visible"/>
                                      </p:to>
                                    </p:set>
                                    <p:animEffect transition="in" filter="strips(downLeft)">
                                      <p:cBhvr>
                                        <p:cTn id="22" dur="500"/>
                                        <p:tgtEl>
                                          <p:spTgt spid="7">
                                            <p:txEl>
                                              <p:pRg st="7" end="7"/>
                                            </p:txEl>
                                          </p:spTgt>
                                        </p:tgtEl>
                                      </p:cBhvr>
                                    </p:animEffect>
                                  </p:childTnLst>
                                </p:cTn>
                              </p:par>
                              <p:par>
                                <p:cTn id="23" presetID="18" presetClass="entr" presetSubtype="12" fill="hold" nodeType="withEffect">
                                  <p:stCondLst>
                                    <p:cond delay="0"/>
                                  </p:stCondLst>
                                  <p:childTnLst>
                                    <p:set>
                                      <p:cBhvr>
                                        <p:cTn id="24" dur="1" fill="hold">
                                          <p:stCondLst>
                                            <p:cond delay="0"/>
                                          </p:stCondLst>
                                        </p:cTn>
                                        <p:tgtEl>
                                          <p:spTgt spid="7">
                                            <p:txEl>
                                              <p:pRg st="8" end="8"/>
                                            </p:txEl>
                                          </p:spTgt>
                                        </p:tgtEl>
                                        <p:attrNameLst>
                                          <p:attrName>style.visibility</p:attrName>
                                        </p:attrNameLst>
                                      </p:cBhvr>
                                      <p:to>
                                        <p:strVal val="visible"/>
                                      </p:to>
                                    </p:set>
                                    <p:animEffect transition="in" filter="strips(downLeft)">
                                      <p:cBhvr>
                                        <p:cTn id="25" dur="500"/>
                                        <p:tgtEl>
                                          <p:spTgt spid="7">
                                            <p:txEl>
                                              <p:pRg st="8" end="8"/>
                                            </p:txEl>
                                          </p:spTgt>
                                        </p:tgtEl>
                                      </p:cBhvr>
                                    </p:animEffect>
                                  </p:childTnLst>
                                </p:cTn>
                              </p:par>
                              <p:par>
                                <p:cTn id="26" presetID="18" presetClass="entr" presetSubtype="12" fill="hold" nodeType="withEffect">
                                  <p:stCondLst>
                                    <p:cond delay="0"/>
                                  </p:stCondLst>
                                  <p:childTnLst>
                                    <p:set>
                                      <p:cBhvr>
                                        <p:cTn id="27" dur="1" fill="hold">
                                          <p:stCondLst>
                                            <p:cond delay="0"/>
                                          </p:stCondLst>
                                        </p:cTn>
                                        <p:tgtEl>
                                          <p:spTgt spid="7">
                                            <p:txEl>
                                              <p:pRg st="9" end="9"/>
                                            </p:txEl>
                                          </p:spTgt>
                                        </p:tgtEl>
                                        <p:attrNameLst>
                                          <p:attrName>style.visibility</p:attrName>
                                        </p:attrNameLst>
                                      </p:cBhvr>
                                      <p:to>
                                        <p:strVal val="visible"/>
                                      </p:to>
                                    </p:set>
                                    <p:animEffect transition="in" filter="strips(downLeft)">
                                      <p:cBhvr>
                                        <p:cTn id="28" dur="500"/>
                                        <p:tgtEl>
                                          <p:spTgt spid="7">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654328" y="2533650"/>
            <a:ext cx="8883344" cy="895350"/>
          </a:xfrm>
        </p:spPr>
        <p:txBody>
          <a:bodyPr/>
          <a:lstStyle/>
          <a:p>
            <a:r>
              <a:rPr lang="en-US" altLang="zh-CN" dirty="0"/>
              <a:t>F. </a:t>
            </a:r>
            <a:r>
              <a:rPr lang="en-US" altLang="zh-CN" dirty="0" err="1"/>
              <a:t>Ghidra</a:t>
            </a:r>
            <a:r>
              <a:rPr lang="en-US" altLang="zh-CN" dirty="0"/>
              <a:t> Script </a:t>
            </a:r>
            <a:r>
              <a:rPr lang="zh-CN" altLang="en-US" dirty="0"/>
              <a:t>示例</a:t>
            </a:r>
            <a:endParaRPr lang="zh-CN" altLang="en-US" dirty="0"/>
          </a:p>
        </p:txBody>
      </p:sp>
      <p:sp>
        <p:nvSpPr>
          <p:cNvPr id="3" name="文本占位符 2"/>
          <p:cNvSpPr>
            <a:spLocks noGrp="1"/>
          </p:cNvSpPr>
          <p:nvPr>
            <p:ph type="body" idx="1"/>
          </p:nvPr>
        </p:nvSpPr>
        <p:spPr/>
        <p:txBody>
          <a:bodyPr>
            <a:normAutofit/>
          </a:bodyPr>
          <a:lstStyle/>
          <a:p>
            <a:r>
              <a:rPr lang="en-US" altLang="zh-CN" dirty="0"/>
              <a:t>A </a:t>
            </a:r>
            <a:r>
              <a:rPr lang="en-US" altLang="zh-CN" dirty="0" err="1"/>
              <a:t>Ghidra</a:t>
            </a:r>
            <a:r>
              <a:rPr lang="en-US" altLang="zh-CN" dirty="0"/>
              <a:t> script example</a:t>
            </a:r>
            <a:endParaRPr lang="zh-CN" altLang="en-US" dirty="0"/>
          </a:p>
        </p:txBody>
      </p:sp>
      <p:sp>
        <p:nvSpPr>
          <p:cNvPr id="4" name="文本占位符 3"/>
          <p:cNvSpPr>
            <a:spLocks noGrp="1"/>
          </p:cNvSpPr>
          <p:nvPr>
            <p:ph type="body" idx="10"/>
          </p:nvPr>
        </p:nvSpPr>
        <p:spPr/>
        <p:txBody>
          <a:bodyPr>
            <a:normAutofit/>
          </a:bodyPr>
          <a:lstStyle/>
          <a:p>
            <a:r>
              <a:rPr lang="en-US" altLang="zh-CN" dirty="0"/>
              <a:t>2024.5.19</a:t>
            </a:r>
            <a:endParaRPr lang="zh-CN" altLang="en-US" dirty="0"/>
          </a:p>
        </p:txBody>
      </p:sp>
      <p:pic>
        <p:nvPicPr>
          <p:cNvPr id="7" name="图片 6" descr="图片包含 蛋糕, 桌子, 食物, 水&#10;&#10;描述已自动生成"/>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0858667" y="5058000"/>
            <a:ext cx="1333333" cy="18000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txBox="1"/>
          <p:nvPr/>
        </p:nvSpPr>
        <p:spPr>
          <a:xfrm>
            <a:off x="669924" y="1"/>
            <a:ext cx="10850563" cy="1028699"/>
          </a:xfrm>
          <a:prstGeom prst="rect">
            <a:avLst/>
          </a:prstGeom>
        </p:spPr>
        <p:txBody>
          <a:bodyPr/>
          <a:lstStyle>
            <a:lvl1pPr algn="l" defTabSz="914400" rtl="0" eaLnBrk="1" latinLnBrk="0" hangingPunct="1">
              <a:lnSpc>
                <a:spcPct val="90000"/>
              </a:lnSpc>
              <a:spcBef>
                <a:spcPct val="0"/>
              </a:spcBef>
              <a:buNone/>
              <a:defRPr sz="2800" b="0" kern="1200">
                <a:solidFill>
                  <a:schemeClr val="bg1"/>
                </a:solidFill>
                <a:latin typeface="+mj-lt"/>
                <a:ea typeface="+mj-ea"/>
                <a:cs typeface="+mj-cs"/>
              </a:defRPr>
            </a:lvl1pPr>
          </a:lstStyle>
          <a:p>
            <a:endParaRPr lang="en-US" altLang="zh-CN" dirty="0"/>
          </a:p>
          <a:p>
            <a:r>
              <a:rPr lang="en-US" altLang="zh-CN" dirty="0"/>
              <a:t>A. </a:t>
            </a:r>
            <a:r>
              <a:rPr lang="en-US" altLang="zh-CN" dirty="0" err="1"/>
              <a:t>Ghidra</a:t>
            </a:r>
            <a:r>
              <a:rPr lang="en-US" altLang="zh-CN" dirty="0"/>
              <a:t> </a:t>
            </a:r>
            <a:r>
              <a:rPr lang="zh-CN" altLang="en-US" dirty="0"/>
              <a:t>简介</a:t>
            </a:r>
            <a:endParaRPr lang="zh-CN" altLang="en-US" dirty="0"/>
          </a:p>
        </p:txBody>
      </p:sp>
      <p:sp>
        <p:nvSpPr>
          <p:cNvPr id="4" name="文本框 3"/>
          <p:cNvSpPr txBox="1"/>
          <p:nvPr/>
        </p:nvSpPr>
        <p:spPr>
          <a:xfrm>
            <a:off x="669924" y="839496"/>
            <a:ext cx="3070226" cy="369332"/>
          </a:xfrm>
          <a:prstGeom prst="rect">
            <a:avLst/>
          </a:prstGeom>
          <a:noFill/>
        </p:spPr>
        <p:txBody>
          <a:bodyPr wrap="square" rtlCol="0">
            <a:spAutoFit/>
          </a:bodyPr>
          <a:lstStyle/>
          <a:p>
            <a:r>
              <a:rPr lang="en-US" altLang="zh-CN" dirty="0">
                <a:solidFill>
                  <a:schemeClr val="bg1"/>
                </a:solidFill>
                <a:latin typeface="+mn-ea"/>
              </a:rPr>
              <a:t>Introductions</a:t>
            </a:r>
            <a:endParaRPr lang="zh-CN" altLang="en-US" dirty="0">
              <a:solidFill>
                <a:schemeClr val="bg1"/>
              </a:solidFill>
              <a:latin typeface="+mn-ea"/>
            </a:endParaRPr>
          </a:p>
        </p:txBody>
      </p:sp>
      <p:sp>
        <p:nvSpPr>
          <p:cNvPr id="2" name="文本框 1"/>
          <p:cNvSpPr txBox="1"/>
          <p:nvPr/>
        </p:nvSpPr>
        <p:spPr>
          <a:xfrm>
            <a:off x="2547139" y="3687825"/>
            <a:ext cx="7096131" cy="2536528"/>
          </a:xfrm>
          <a:prstGeom prst="rect">
            <a:avLst/>
          </a:prstGeom>
          <a:noFill/>
        </p:spPr>
        <p:txBody>
          <a:bodyPr wrap="square" rtlCol="0">
            <a:spAutoFit/>
          </a:bodyPr>
          <a:lstStyle/>
          <a:p>
            <a:pPr>
              <a:lnSpc>
                <a:spcPct val="150000"/>
              </a:lnSpc>
            </a:pPr>
            <a:r>
              <a:rPr lang="zh-CN" altLang="en-US" dirty="0">
                <a:solidFill>
                  <a:schemeClr val="tx2"/>
                </a:solidFill>
                <a:latin typeface="+mn-ea"/>
              </a:rPr>
              <a:t>安装依赖：</a:t>
            </a:r>
            <a:r>
              <a:rPr lang="en-US" altLang="zh-CN" dirty="0">
                <a:solidFill>
                  <a:schemeClr val="tx2"/>
                </a:solidFill>
                <a:latin typeface="+mn-ea"/>
              </a:rPr>
              <a:t>JDK 17+</a:t>
            </a:r>
            <a:endParaRPr lang="en-US" altLang="zh-CN" dirty="0">
              <a:solidFill>
                <a:schemeClr val="tx2"/>
              </a:solidFill>
              <a:latin typeface="+mn-ea"/>
            </a:endParaRPr>
          </a:p>
          <a:p>
            <a:pPr>
              <a:lnSpc>
                <a:spcPct val="150000"/>
              </a:lnSpc>
            </a:pPr>
            <a:r>
              <a:rPr lang="zh-CN" altLang="en-US" dirty="0">
                <a:solidFill>
                  <a:schemeClr val="tx2"/>
                </a:solidFill>
                <a:latin typeface="+mn-ea"/>
              </a:rPr>
              <a:t>脚本编写推荐</a:t>
            </a:r>
            <a:r>
              <a:rPr lang="en-US" altLang="zh-CN" dirty="0">
                <a:solidFill>
                  <a:schemeClr val="tx2"/>
                </a:solidFill>
                <a:latin typeface="+mn-ea"/>
              </a:rPr>
              <a:t>IDE</a:t>
            </a:r>
            <a:r>
              <a:rPr lang="zh-CN" altLang="en-US" dirty="0">
                <a:solidFill>
                  <a:schemeClr val="tx2"/>
                </a:solidFill>
                <a:latin typeface="+mn-ea"/>
              </a:rPr>
              <a:t>：</a:t>
            </a:r>
            <a:r>
              <a:rPr lang="en-US" altLang="zh-CN" dirty="0" err="1">
                <a:solidFill>
                  <a:schemeClr val="tx2"/>
                </a:solidFill>
                <a:latin typeface="+mn-ea"/>
              </a:rPr>
              <a:t>Intellij</a:t>
            </a:r>
            <a:r>
              <a:rPr lang="en-US" altLang="zh-CN" dirty="0">
                <a:solidFill>
                  <a:schemeClr val="tx2"/>
                </a:solidFill>
                <a:latin typeface="+mn-ea"/>
              </a:rPr>
              <a:t> Idea Community Edition</a:t>
            </a:r>
            <a:endParaRPr lang="en-US" altLang="zh-CN" dirty="0">
              <a:solidFill>
                <a:schemeClr val="tx2"/>
              </a:solidFill>
              <a:latin typeface="+mn-ea"/>
            </a:endParaRPr>
          </a:p>
          <a:p>
            <a:pPr>
              <a:lnSpc>
                <a:spcPct val="150000"/>
              </a:lnSpc>
            </a:pPr>
            <a:r>
              <a:rPr lang="zh-CN" altLang="en-US" dirty="0">
                <a:solidFill>
                  <a:schemeClr val="tx2"/>
                </a:solidFill>
                <a:latin typeface="+mn-ea"/>
              </a:rPr>
              <a:t>代码提示教程：</a:t>
            </a:r>
            <a:endParaRPr lang="en-US" altLang="zh-CN" dirty="0">
              <a:solidFill>
                <a:schemeClr val="tx2"/>
              </a:solidFill>
              <a:latin typeface="+mn-ea"/>
            </a:endParaRPr>
          </a:p>
          <a:p>
            <a:pPr marL="342900" indent="-342900">
              <a:lnSpc>
                <a:spcPct val="150000"/>
              </a:lnSpc>
              <a:buAutoNum type="arabicPeriod"/>
            </a:pPr>
            <a:r>
              <a:rPr lang="zh-CN" altLang="en-US" dirty="0">
                <a:solidFill>
                  <a:schemeClr val="tx2"/>
                </a:solidFill>
                <a:latin typeface="+mn-ea"/>
              </a:rPr>
              <a:t>运行</a:t>
            </a:r>
            <a:r>
              <a:rPr lang="en-US" altLang="zh-CN" dirty="0" err="1">
                <a:solidFill>
                  <a:schemeClr val="tx2"/>
                </a:solidFill>
                <a:latin typeface="+mn-ea"/>
              </a:rPr>
              <a:t>Ghidra</a:t>
            </a:r>
            <a:r>
              <a:rPr lang="zh-CN" altLang="en-US" dirty="0">
                <a:solidFill>
                  <a:schemeClr val="tx2"/>
                </a:solidFill>
                <a:latin typeface="+mn-ea"/>
              </a:rPr>
              <a:t>根目录下</a:t>
            </a:r>
            <a:r>
              <a:rPr lang="en-US" altLang="zh-CN" dirty="0">
                <a:solidFill>
                  <a:schemeClr val="tx2"/>
                </a:solidFill>
                <a:latin typeface="+mn-ea"/>
              </a:rPr>
              <a:t>support/</a:t>
            </a:r>
            <a:r>
              <a:rPr lang="en-US" altLang="zh-CN" dirty="0" err="1">
                <a:solidFill>
                  <a:schemeClr val="tx2"/>
                </a:solidFill>
                <a:latin typeface="+mn-ea"/>
              </a:rPr>
              <a:t>buildGhidraJar</a:t>
            </a:r>
            <a:r>
              <a:rPr lang="zh-CN" altLang="en-US" dirty="0">
                <a:solidFill>
                  <a:schemeClr val="tx2"/>
                </a:solidFill>
                <a:latin typeface="+mn-ea"/>
              </a:rPr>
              <a:t>，生成</a:t>
            </a:r>
            <a:r>
              <a:rPr lang="en-US" altLang="zh-CN" dirty="0">
                <a:solidFill>
                  <a:schemeClr val="tx2"/>
                </a:solidFill>
                <a:latin typeface="+mn-ea"/>
              </a:rPr>
              <a:t>ghidra.jar</a:t>
            </a:r>
            <a:endParaRPr lang="en-US" altLang="zh-CN" dirty="0">
              <a:solidFill>
                <a:schemeClr val="tx2"/>
              </a:solidFill>
              <a:latin typeface="+mn-ea"/>
            </a:endParaRPr>
          </a:p>
          <a:p>
            <a:pPr marL="342900" indent="-342900">
              <a:lnSpc>
                <a:spcPct val="150000"/>
              </a:lnSpc>
              <a:buAutoNum type="arabicPeriod"/>
            </a:pPr>
            <a:r>
              <a:rPr lang="zh-CN" altLang="en-US" dirty="0">
                <a:solidFill>
                  <a:schemeClr val="tx2"/>
                </a:solidFill>
                <a:latin typeface="+mn-ea"/>
              </a:rPr>
              <a:t>打开</a:t>
            </a:r>
            <a:r>
              <a:rPr lang="en-US" altLang="zh-CN" dirty="0" err="1">
                <a:solidFill>
                  <a:schemeClr val="tx2"/>
                </a:solidFill>
                <a:latin typeface="+mn-ea"/>
              </a:rPr>
              <a:t>Intellij</a:t>
            </a:r>
            <a:r>
              <a:rPr lang="en-US" altLang="zh-CN" dirty="0">
                <a:solidFill>
                  <a:schemeClr val="tx2"/>
                </a:solidFill>
                <a:latin typeface="+mn-ea"/>
              </a:rPr>
              <a:t> Idea Community Edition</a:t>
            </a:r>
            <a:r>
              <a:rPr lang="zh-CN" altLang="en-US" dirty="0">
                <a:solidFill>
                  <a:schemeClr val="tx2"/>
                </a:solidFill>
                <a:latin typeface="+mn-ea"/>
              </a:rPr>
              <a:t>，找到“文件</a:t>
            </a:r>
            <a:r>
              <a:rPr lang="en-US" altLang="zh-CN" dirty="0">
                <a:solidFill>
                  <a:schemeClr val="tx2"/>
                </a:solidFill>
                <a:latin typeface="+mn-ea"/>
              </a:rPr>
              <a:t>&gt;</a:t>
            </a:r>
            <a:r>
              <a:rPr lang="zh-CN" altLang="en-US" dirty="0">
                <a:solidFill>
                  <a:schemeClr val="tx2"/>
                </a:solidFill>
                <a:latin typeface="+mn-ea"/>
              </a:rPr>
              <a:t>项目结构”</a:t>
            </a:r>
            <a:endParaRPr lang="en-US" altLang="zh-CN" dirty="0">
              <a:solidFill>
                <a:schemeClr val="tx2"/>
              </a:solidFill>
              <a:latin typeface="+mn-ea"/>
            </a:endParaRPr>
          </a:p>
          <a:p>
            <a:pPr marL="342900" indent="-342900">
              <a:lnSpc>
                <a:spcPct val="150000"/>
              </a:lnSpc>
              <a:buAutoNum type="arabicPeriod"/>
            </a:pPr>
            <a:r>
              <a:rPr lang="zh-CN" altLang="en-US" dirty="0">
                <a:solidFill>
                  <a:schemeClr val="tx2"/>
                </a:solidFill>
                <a:latin typeface="+mn-ea"/>
              </a:rPr>
              <a:t>左侧选择“模块”，点击“</a:t>
            </a:r>
            <a:r>
              <a:rPr lang="en-US" altLang="zh-CN" dirty="0">
                <a:solidFill>
                  <a:schemeClr val="tx2"/>
                </a:solidFill>
                <a:latin typeface="+mn-ea"/>
              </a:rPr>
              <a:t>+</a:t>
            </a:r>
            <a:r>
              <a:rPr lang="zh-CN" altLang="en-US" dirty="0">
                <a:solidFill>
                  <a:schemeClr val="tx2"/>
                </a:solidFill>
                <a:latin typeface="+mn-ea"/>
              </a:rPr>
              <a:t>”添加刚刚生成的</a:t>
            </a:r>
            <a:r>
              <a:rPr lang="en-US" altLang="zh-CN" dirty="0">
                <a:solidFill>
                  <a:schemeClr val="tx2"/>
                </a:solidFill>
                <a:latin typeface="+mn-ea"/>
              </a:rPr>
              <a:t>jar</a:t>
            </a:r>
            <a:r>
              <a:rPr lang="zh-CN" altLang="en-US" dirty="0">
                <a:solidFill>
                  <a:schemeClr val="tx2"/>
                </a:solidFill>
                <a:latin typeface="+mn-ea"/>
              </a:rPr>
              <a:t>文件</a:t>
            </a:r>
            <a:endParaRPr lang="en-US" altLang="zh-CN" dirty="0">
              <a:solidFill>
                <a:schemeClr val="tx2"/>
              </a:solidFill>
              <a:latin typeface="+mn-ea"/>
            </a:endParaRPr>
          </a:p>
        </p:txBody>
      </p:sp>
      <p:grpSp>
        <p:nvGrpSpPr>
          <p:cNvPr id="11" name="组合 10"/>
          <p:cNvGrpSpPr/>
          <p:nvPr/>
        </p:nvGrpSpPr>
        <p:grpSpPr>
          <a:xfrm>
            <a:off x="657312" y="1391784"/>
            <a:ext cx="3301913" cy="2174428"/>
            <a:chOff x="657312" y="1391784"/>
            <a:chExt cx="3301913" cy="2174428"/>
          </a:xfrm>
        </p:grpSpPr>
        <p:sp>
          <p:nvSpPr>
            <p:cNvPr id="16" name="矩形: 圆角 15"/>
            <p:cNvSpPr/>
            <p:nvPr/>
          </p:nvSpPr>
          <p:spPr>
            <a:xfrm>
              <a:off x="669924" y="1391784"/>
              <a:ext cx="3289301" cy="2174428"/>
            </a:xfrm>
            <a:prstGeom prst="roundRect">
              <a:avLst>
                <a:gd name="adj" fmla="val 4944"/>
              </a:avLst>
            </a:prstGeom>
            <a:gradFill flip="none" rotWithShape="1">
              <a:gsLst>
                <a:gs pos="0">
                  <a:srgbClr val="A58162">
                    <a:shade val="30000"/>
                    <a:satMod val="115000"/>
                  </a:srgbClr>
                </a:gs>
                <a:gs pos="50000">
                  <a:srgbClr val="A58162">
                    <a:shade val="67500"/>
                    <a:satMod val="115000"/>
                  </a:srgbClr>
                </a:gs>
                <a:gs pos="100000">
                  <a:srgbClr val="A58162">
                    <a:shade val="100000"/>
                    <a:satMod val="115000"/>
                  </a:srgbClr>
                </a:gs>
              </a:gsLst>
              <a:lin ang="5400000" scaled="1"/>
              <a:tileRect/>
            </a:gradFill>
            <a:ln w="127000">
              <a:solidFill>
                <a:srgbClr val="FFFFFF"/>
              </a:solidFill>
            </a:ln>
            <a:effectLst>
              <a:outerShdw blurRad="50800" dist="38100" dir="2700000" algn="tl" rotWithShape="0">
                <a:prstClr val="black">
                  <a:alpha val="40000"/>
                </a:prstClr>
              </a:outerShdw>
            </a:effectLst>
          </p:spPr>
          <p:style>
            <a:lnRef idx="0">
              <a:scrgbClr r="0" g="0" b="0"/>
            </a:lnRef>
            <a:fillRef idx="0">
              <a:scrgbClr r="0" g="0" b="0"/>
            </a:fillRef>
            <a:effectRef idx="0">
              <a:scrgbClr r="0" g="0" b="0"/>
            </a:effectRef>
            <a:fontRef idx="minor">
              <a:schemeClr val="lt1"/>
            </a:fontRef>
          </p:style>
          <p:txBody>
            <a:bodyPr rtlCol="0" anchor="ctr"/>
            <a:lstStyle/>
            <a:p>
              <a:pPr algn="ctr"/>
              <a:endParaRPr lang="zh-CN" altLang="en-US"/>
            </a:p>
          </p:txBody>
        </p:sp>
        <p:pic>
          <p:nvPicPr>
            <p:cNvPr id="12" name="内容占位符 12"/>
            <p:cNvPicPr>
              <a:picLocks noChangeAspect="1"/>
            </p:cNvPicPr>
            <p:nvPr/>
          </p:nvPicPr>
          <p:blipFill rotWithShape="1">
            <a:blip r:embed="rId1"/>
            <a:srcRect l="-619" t="56112" r="74031" b="24840"/>
            <a:stretch>
              <a:fillRect/>
            </a:stretch>
          </p:blipFill>
          <p:spPr>
            <a:xfrm>
              <a:off x="657312" y="1438159"/>
              <a:ext cx="3243470" cy="2068092"/>
            </a:xfrm>
            <a:prstGeom prst="rect">
              <a:avLst/>
            </a:prstGeom>
          </p:spPr>
        </p:pic>
      </p:grpSp>
      <p:grpSp>
        <p:nvGrpSpPr>
          <p:cNvPr id="21" name="组合 20"/>
          <p:cNvGrpSpPr/>
          <p:nvPr/>
        </p:nvGrpSpPr>
        <p:grpSpPr>
          <a:xfrm>
            <a:off x="4180783" y="1384991"/>
            <a:ext cx="3289301" cy="2194232"/>
            <a:chOff x="4098924" y="1384991"/>
            <a:chExt cx="3289301" cy="2194232"/>
          </a:xfrm>
        </p:grpSpPr>
        <p:sp>
          <p:nvSpPr>
            <p:cNvPr id="19" name="矩形: 圆角 18"/>
            <p:cNvSpPr/>
            <p:nvPr/>
          </p:nvSpPr>
          <p:spPr>
            <a:xfrm>
              <a:off x="4098924" y="1384991"/>
              <a:ext cx="3289301" cy="2194232"/>
            </a:xfrm>
            <a:prstGeom prst="roundRect">
              <a:avLst>
                <a:gd name="adj" fmla="val 4944"/>
              </a:avLst>
            </a:prstGeom>
            <a:gradFill flip="none" rotWithShape="1">
              <a:gsLst>
                <a:gs pos="0">
                  <a:srgbClr val="A58162">
                    <a:shade val="30000"/>
                    <a:satMod val="115000"/>
                  </a:srgbClr>
                </a:gs>
                <a:gs pos="50000">
                  <a:srgbClr val="A58162">
                    <a:shade val="67500"/>
                    <a:satMod val="115000"/>
                  </a:srgbClr>
                </a:gs>
                <a:gs pos="100000">
                  <a:srgbClr val="A58162">
                    <a:shade val="100000"/>
                    <a:satMod val="115000"/>
                  </a:srgbClr>
                </a:gs>
              </a:gsLst>
              <a:lin ang="5400000" scaled="1"/>
              <a:tileRect/>
            </a:gradFill>
            <a:ln w="127000">
              <a:solidFill>
                <a:srgbClr val="FFFFFF"/>
              </a:solidFill>
            </a:ln>
            <a:effectLst>
              <a:outerShdw blurRad="50800" dist="38100" dir="2700000" algn="tl" rotWithShape="0">
                <a:prstClr val="black">
                  <a:alpha val="40000"/>
                </a:prstClr>
              </a:outerShdw>
            </a:effectLst>
          </p:spPr>
          <p:style>
            <a:lnRef idx="0">
              <a:scrgbClr r="0" g="0" b="0"/>
            </a:lnRef>
            <a:fillRef idx="0">
              <a:scrgbClr r="0" g="0" b="0"/>
            </a:fillRef>
            <a:effectRef idx="0">
              <a:scrgbClr r="0" g="0" b="0"/>
            </a:effectRef>
            <a:fontRef idx="minor">
              <a:schemeClr val="lt1"/>
            </a:fontRef>
          </p:style>
          <p:txBody>
            <a:bodyPr rtlCol="0" anchor="ctr"/>
            <a:lstStyle/>
            <a:p>
              <a:pPr algn="ctr"/>
              <a:endParaRPr lang="zh-CN" altLang="en-US"/>
            </a:p>
          </p:txBody>
        </p:sp>
        <p:pic>
          <p:nvPicPr>
            <p:cNvPr id="13" name="内容占位符 15"/>
            <p:cNvPicPr>
              <a:picLocks noChangeAspect="1"/>
            </p:cNvPicPr>
            <p:nvPr/>
          </p:nvPicPr>
          <p:blipFill rotWithShape="1">
            <a:blip r:embed="rId2"/>
            <a:srcRect t="-21" r="55238" b="60717"/>
            <a:stretch>
              <a:fillRect/>
            </a:stretch>
          </p:blipFill>
          <p:spPr>
            <a:xfrm>
              <a:off x="4170793" y="1450760"/>
              <a:ext cx="3159031" cy="2055491"/>
            </a:xfrm>
            <a:prstGeom prst="roundRect">
              <a:avLst>
                <a:gd name="adj" fmla="val 2557"/>
              </a:avLst>
            </a:prstGeom>
            <a:solidFill>
              <a:srgbClr val="FFFFFF">
                <a:shade val="85000"/>
              </a:srgbClr>
            </a:solidFill>
            <a:ln>
              <a:noFill/>
            </a:ln>
            <a:effectLst/>
          </p:spPr>
        </p:pic>
      </p:grpSp>
      <p:grpSp>
        <p:nvGrpSpPr>
          <p:cNvPr id="18" name="组合 17"/>
          <p:cNvGrpSpPr/>
          <p:nvPr/>
        </p:nvGrpSpPr>
        <p:grpSpPr>
          <a:xfrm>
            <a:off x="7691643" y="1384991"/>
            <a:ext cx="4123711" cy="2194232"/>
            <a:chOff x="7998620" y="771927"/>
            <a:chExt cx="4123711" cy="2194232"/>
          </a:xfrm>
        </p:grpSpPr>
        <p:sp>
          <p:nvSpPr>
            <p:cNvPr id="20" name="矩形: 圆角 19"/>
            <p:cNvSpPr/>
            <p:nvPr/>
          </p:nvSpPr>
          <p:spPr>
            <a:xfrm>
              <a:off x="7998620" y="771927"/>
              <a:ext cx="4123711" cy="2194232"/>
            </a:xfrm>
            <a:prstGeom prst="roundRect">
              <a:avLst>
                <a:gd name="adj" fmla="val 4944"/>
              </a:avLst>
            </a:prstGeom>
            <a:gradFill flip="none" rotWithShape="1">
              <a:gsLst>
                <a:gs pos="0">
                  <a:srgbClr val="A58162">
                    <a:shade val="30000"/>
                    <a:satMod val="115000"/>
                  </a:srgbClr>
                </a:gs>
                <a:gs pos="50000">
                  <a:srgbClr val="A58162">
                    <a:shade val="67500"/>
                    <a:satMod val="115000"/>
                  </a:srgbClr>
                </a:gs>
                <a:gs pos="100000">
                  <a:srgbClr val="A58162">
                    <a:shade val="100000"/>
                    <a:satMod val="115000"/>
                  </a:srgbClr>
                </a:gs>
              </a:gsLst>
              <a:lin ang="5400000" scaled="1"/>
              <a:tileRect/>
            </a:gradFill>
            <a:ln w="127000">
              <a:solidFill>
                <a:srgbClr val="FFFFFF"/>
              </a:solidFill>
            </a:ln>
            <a:effectLst>
              <a:outerShdw blurRad="50800" dist="38100" dir="2700000" algn="tl" rotWithShape="0">
                <a:prstClr val="black">
                  <a:alpha val="40000"/>
                </a:prstClr>
              </a:outerShdw>
            </a:effectLst>
          </p:spPr>
          <p:style>
            <a:lnRef idx="0">
              <a:scrgbClr r="0" g="0" b="0"/>
            </a:lnRef>
            <a:fillRef idx="0">
              <a:scrgbClr r="0" g="0" b="0"/>
            </a:fillRef>
            <a:effectRef idx="0">
              <a:scrgbClr r="0" g="0" b="0"/>
            </a:effectRef>
            <a:fontRef idx="minor">
              <a:schemeClr val="lt1"/>
            </a:fontRef>
          </p:style>
          <p:txBody>
            <a:bodyPr rtlCol="0" anchor="ctr"/>
            <a:lstStyle/>
            <a:p>
              <a:pPr algn="ctr"/>
              <a:endParaRPr lang="zh-CN" altLang="en-US"/>
            </a:p>
          </p:txBody>
        </p:sp>
        <p:pic>
          <p:nvPicPr>
            <p:cNvPr id="14" name="内容占位符 18"/>
            <p:cNvPicPr>
              <a:picLocks noChangeAspect="1"/>
            </p:cNvPicPr>
            <p:nvPr/>
          </p:nvPicPr>
          <p:blipFill rotWithShape="1">
            <a:blip r:embed="rId3"/>
            <a:srcRect r="38074" b="42913"/>
            <a:stretch>
              <a:fillRect/>
            </a:stretch>
          </p:blipFill>
          <p:spPr>
            <a:xfrm>
              <a:off x="8067202" y="832965"/>
              <a:ext cx="3994324" cy="2066989"/>
            </a:xfrm>
            <a:prstGeom prst="roundRect">
              <a:avLst>
                <a:gd name="adj" fmla="val 2590"/>
              </a:avLst>
            </a:prstGeom>
            <a:solidFill>
              <a:srgbClr val="FFFFFF">
                <a:shade val="85000"/>
              </a:srgbClr>
            </a:solidFill>
            <a:ln>
              <a:noFill/>
            </a:ln>
            <a:effectLst/>
          </p:spPr>
        </p:pic>
      </p:grpSp>
      <p:pic>
        <p:nvPicPr>
          <p:cNvPr id="23" name="Picture 17" descr="A cartoon gorilla with a grey background&#10;&#10;Description automatically generated"/>
          <p:cNvPicPr>
            <a:picLocks noChangeAspect="1"/>
          </p:cNvPicPr>
          <p:nvPr/>
        </p:nvPicPr>
        <p:blipFill rotWithShape="1">
          <a:blip r:embed="rId4" cstate="print">
            <a:extLst>
              <a:ext uri="{BEBA8EAE-BF5A-486C-A8C5-ECC9F3942E4B}">
                <a14:imgProps xmlns:a14="http://schemas.microsoft.com/office/drawing/2010/main">
                  <a14:imgLayer r:embed="rId5">
                    <a14:imgEffect>
                      <a14:backgroundRemoval t="10000" b="90000" l="0" r="85338">
                        <a14:foregroundMark x1="43985" y1="45625" x2="55639" y2="45625"/>
                        <a14:foregroundMark x1="51128" y1="38438" x2="47744" y2="35313"/>
                        <a14:foregroundMark x1="48120" y1="41563" x2="44737" y2="47188"/>
                        <a14:backgroundMark x1="71053" y1="83125" x2="74060" y2="83125"/>
                        <a14:backgroundMark x1="49624" y1="83438" x2="48120" y2="83438"/>
                      </a14:backgroundRemoval>
                    </a14:imgEffect>
                  </a14:imgLayer>
                </a14:imgProps>
              </a:ext>
              <a:ext uri="{28A0092B-C50C-407E-A947-70E740481C1C}">
                <a14:useLocalDpi xmlns:a14="http://schemas.microsoft.com/office/drawing/2010/main" val="0"/>
              </a:ext>
            </a:extLst>
          </a:blip>
          <a:srcRect/>
          <a:stretch>
            <a:fillRect/>
          </a:stretch>
        </p:blipFill>
        <p:spPr>
          <a:xfrm>
            <a:off x="10859286" y="5066001"/>
            <a:ext cx="1489599" cy="1791999"/>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Left)">
                                      <p:cBhvr>
                                        <p:cTn id="7" dur="500"/>
                                        <p:tgtEl>
                                          <p:spTgt spid="2"/>
                                        </p:tgtEl>
                                      </p:cBhvr>
                                    </p:animEffect>
                                  </p:childTnLst>
                                </p:cTn>
                              </p:par>
                              <p:par>
                                <p:cTn id="8" presetID="18" presetClass="entr" presetSubtype="12"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strips(downLeft)">
                                      <p:cBhvr>
                                        <p:cTn id="10" dur="500"/>
                                        <p:tgtEl>
                                          <p:spTgt spid="11"/>
                                        </p:tgtEl>
                                      </p:cBhvr>
                                    </p:animEffect>
                                  </p:childTnLst>
                                </p:cTn>
                              </p:par>
                              <p:par>
                                <p:cTn id="11" presetID="18" presetClass="entr" presetSubtype="12" fill="hold" nodeType="withEffect">
                                  <p:stCondLst>
                                    <p:cond delay="0"/>
                                  </p:stCondLst>
                                  <p:childTnLst>
                                    <p:set>
                                      <p:cBhvr>
                                        <p:cTn id="12" dur="1" fill="hold">
                                          <p:stCondLst>
                                            <p:cond delay="0"/>
                                          </p:stCondLst>
                                        </p:cTn>
                                        <p:tgtEl>
                                          <p:spTgt spid="21"/>
                                        </p:tgtEl>
                                        <p:attrNameLst>
                                          <p:attrName>style.visibility</p:attrName>
                                        </p:attrNameLst>
                                      </p:cBhvr>
                                      <p:to>
                                        <p:strVal val="visible"/>
                                      </p:to>
                                    </p:set>
                                    <p:animEffect transition="in" filter="strips(downLeft)">
                                      <p:cBhvr>
                                        <p:cTn id="13" dur="500"/>
                                        <p:tgtEl>
                                          <p:spTgt spid="21"/>
                                        </p:tgtEl>
                                      </p:cBhvr>
                                    </p:animEffect>
                                  </p:childTnLst>
                                </p:cTn>
                              </p:par>
                              <p:par>
                                <p:cTn id="14" presetID="18" presetClass="entr" presetSubtype="12" fill="hold" nodeType="withEffect">
                                  <p:stCondLst>
                                    <p:cond delay="0"/>
                                  </p:stCondLst>
                                  <p:childTnLst>
                                    <p:set>
                                      <p:cBhvr>
                                        <p:cTn id="15" dur="1" fill="hold">
                                          <p:stCondLst>
                                            <p:cond delay="0"/>
                                          </p:stCondLst>
                                        </p:cTn>
                                        <p:tgtEl>
                                          <p:spTgt spid="18"/>
                                        </p:tgtEl>
                                        <p:attrNameLst>
                                          <p:attrName>style.visibility</p:attrName>
                                        </p:attrNameLst>
                                      </p:cBhvr>
                                      <p:to>
                                        <p:strVal val="visible"/>
                                      </p:to>
                                    </p:set>
                                    <p:animEffect transition="in" filter="strips(downLeft)">
                                      <p:cBhvr>
                                        <p:cTn id="16"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txBox="1"/>
          <p:nvPr/>
        </p:nvSpPr>
        <p:spPr>
          <a:xfrm>
            <a:off x="669924" y="1"/>
            <a:ext cx="10850563" cy="1028699"/>
          </a:xfrm>
          <a:prstGeom prst="rect">
            <a:avLst/>
          </a:prstGeom>
        </p:spPr>
        <p:txBody>
          <a:bodyPr/>
          <a:lstStyle>
            <a:lvl1pPr algn="l" defTabSz="914400" rtl="0" eaLnBrk="1" latinLnBrk="0" hangingPunct="1">
              <a:lnSpc>
                <a:spcPct val="90000"/>
              </a:lnSpc>
              <a:spcBef>
                <a:spcPct val="0"/>
              </a:spcBef>
              <a:buNone/>
              <a:defRPr sz="2800" b="0" kern="1200">
                <a:solidFill>
                  <a:schemeClr val="bg1"/>
                </a:solidFill>
                <a:latin typeface="+mj-lt"/>
                <a:ea typeface="+mj-ea"/>
                <a:cs typeface="+mj-cs"/>
              </a:defRPr>
            </a:lvl1pPr>
          </a:lstStyle>
          <a:p>
            <a:endParaRPr lang="en-US" altLang="zh-CN" dirty="0"/>
          </a:p>
          <a:p>
            <a:r>
              <a:rPr lang="en-US" altLang="zh-CN" dirty="0"/>
              <a:t>E. </a:t>
            </a:r>
            <a:r>
              <a:rPr lang="en-US" altLang="zh-CN" dirty="0" err="1"/>
              <a:t>Ghidra</a:t>
            </a:r>
            <a:r>
              <a:rPr lang="en-US" altLang="zh-CN" dirty="0"/>
              <a:t> Script </a:t>
            </a:r>
            <a:r>
              <a:rPr lang="zh-CN" altLang="en-US" dirty="0"/>
              <a:t>示例</a:t>
            </a:r>
            <a:r>
              <a:rPr lang="en-US" altLang="zh-CN" dirty="0"/>
              <a:t> —— </a:t>
            </a:r>
            <a:r>
              <a:rPr lang="zh-CN" altLang="en-US" dirty="0"/>
              <a:t>前置知识与脚本介绍</a:t>
            </a:r>
            <a:endParaRPr lang="zh-CN" altLang="en-US" dirty="0"/>
          </a:p>
        </p:txBody>
      </p:sp>
      <p:sp>
        <p:nvSpPr>
          <p:cNvPr id="6" name="文本框 5"/>
          <p:cNvSpPr txBox="1"/>
          <p:nvPr/>
        </p:nvSpPr>
        <p:spPr>
          <a:xfrm>
            <a:off x="669924" y="839496"/>
            <a:ext cx="3070226" cy="369332"/>
          </a:xfrm>
          <a:prstGeom prst="rect">
            <a:avLst/>
          </a:prstGeom>
          <a:noFill/>
        </p:spPr>
        <p:txBody>
          <a:bodyPr wrap="square" rtlCol="0">
            <a:spAutoFit/>
          </a:bodyPr>
          <a:lstStyle/>
          <a:p>
            <a:r>
              <a:rPr lang="en-US" altLang="zh-CN" dirty="0">
                <a:solidFill>
                  <a:schemeClr val="bg1"/>
                </a:solidFill>
                <a:latin typeface="+mn-ea"/>
              </a:rPr>
              <a:t>A </a:t>
            </a:r>
            <a:r>
              <a:rPr lang="en-US" altLang="zh-CN" dirty="0" err="1">
                <a:solidFill>
                  <a:schemeClr val="bg1"/>
                </a:solidFill>
                <a:latin typeface="+mn-ea"/>
              </a:rPr>
              <a:t>Ghidra</a:t>
            </a:r>
            <a:r>
              <a:rPr lang="en-US" altLang="zh-CN" dirty="0">
                <a:solidFill>
                  <a:schemeClr val="bg1"/>
                </a:solidFill>
                <a:latin typeface="+mn-ea"/>
              </a:rPr>
              <a:t> script example</a:t>
            </a:r>
            <a:endParaRPr lang="zh-CN" altLang="en-US" dirty="0">
              <a:solidFill>
                <a:schemeClr val="bg1"/>
              </a:solidFill>
              <a:latin typeface="+mn-ea"/>
            </a:endParaRPr>
          </a:p>
        </p:txBody>
      </p:sp>
      <p:sp>
        <p:nvSpPr>
          <p:cNvPr id="7" name="文本框 6"/>
          <p:cNvSpPr txBox="1"/>
          <p:nvPr/>
        </p:nvSpPr>
        <p:spPr>
          <a:xfrm>
            <a:off x="1276350" y="1689100"/>
            <a:ext cx="9525000" cy="1290033"/>
          </a:xfrm>
          <a:prstGeom prst="rect">
            <a:avLst/>
          </a:prstGeom>
          <a:noFill/>
        </p:spPr>
        <p:txBody>
          <a:bodyPr wrap="square" rtlCol="0">
            <a:spAutoFit/>
          </a:bodyPr>
          <a:lstStyle/>
          <a:p>
            <a:pPr>
              <a:lnSpc>
                <a:spcPct val="150000"/>
              </a:lnSpc>
            </a:pPr>
            <a:r>
              <a:rPr lang="en-US" altLang="zh-CN" dirty="0" err="1">
                <a:solidFill>
                  <a:schemeClr val="tx2"/>
                </a:solidFill>
                <a:latin typeface="+mn-ea"/>
              </a:rPr>
              <a:t>Ghidra</a:t>
            </a:r>
            <a:r>
              <a:rPr lang="en-US" altLang="zh-CN" dirty="0">
                <a:solidFill>
                  <a:schemeClr val="tx2"/>
                </a:solidFill>
                <a:latin typeface="+mn-ea"/>
              </a:rPr>
              <a:t> Script </a:t>
            </a:r>
            <a:r>
              <a:rPr lang="zh-CN" altLang="en-US" dirty="0">
                <a:solidFill>
                  <a:schemeClr val="tx2"/>
                </a:solidFill>
                <a:latin typeface="+mn-ea"/>
              </a:rPr>
              <a:t>示例来源于 </a:t>
            </a:r>
            <a:r>
              <a:rPr lang="en-US" altLang="zh-CN" dirty="0">
                <a:solidFill>
                  <a:schemeClr val="tx2"/>
                </a:solidFill>
                <a:latin typeface="+mn-ea"/>
              </a:rPr>
              <a:t>PPT </a:t>
            </a:r>
            <a:r>
              <a:rPr lang="zh-CN" altLang="en-US" dirty="0">
                <a:solidFill>
                  <a:schemeClr val="tx2"/>
                </a:solidFill>
                <a:latin typeface="+mn-ea"/>
              </a:rPr>
              <a:t>作者，功能是</a:t>
            </a:r>
            <a:r>
              <a:rPr lang="zh-CN" altLang="en-US" dirty="0">
                <a:solidFill>
                  <a:schemeClr val="accent1"/>
                </a:solidFill>
                <a:latin typeface="+mn-ea"/>
              </a:rPr>
              <a:t>还原控制流平坦化的代码逻辑</a:t>
            </a:r>
            <a:r>
              <a:rPr lang="zh-CN" altLang="en-US" dirty="0">
                <a:solidFill>
                  <a:schemeClr val="tx2"/>
                </a:solidFill>
                <a:latin typeface="+mn-ea"/>
              </a:rPr>
              <a:t>。</a:t>
            </a:r>
            <a:endParaRPr lang="en-US" altLang="zh-CN" dirty="0">
              <a:solidFill>
                <a:schemeClr val="tx2"/>
              </a:solidFill>
              <a:latin typeface="+mn-ea"/>
            </a:endParaRPr>
          </a:p>
          <a:p>
            <a:pPr>
              <a:lnSpc>
                <a:spcPct val="150000"/>
              </a:lnSpc>
            </a:pPr>
            <a:endParaRPr lang="en-US" altLang="zh-CN" dirty="0">
              <a:solidFill>
                <a:schemeClr val="tx2"/>
              </a:solidFill>
              <a:latin typeface="+mn-ea"/>
            </a:endParaRPr>
          </a:p>
          <a:p>
            <a:pPr>
              <a:lnSpc>
                <a:spcPct val="150000"/>
              </a:lnSpc>
            </a:pPr>
            <a:r>
              <a:rPr lang="zh-CN" altLang="en-US" dirty="0">
                <a:solidFill>
                  <a:schemeClr val="accent1"/>
                </a:solidFill>
                <a:latin typeface="+mn-ea"/>
              </a:rPr>
              <a:t>控制流平坦化：一种代码混淆方式。</a:t>
            </a:r>
            <a:endParaRPr lang="en-US" altLang="zh-CN" dirty="0">
              <a:solidFill>
                <a:schemeClr val="accent1"/>
              </a:solidFill>
              <a:latin typeface="+mn-ea"/>
            </a:endParaRPr>
          </a:p>
        </p:txBody>
      </p:sp>
      <p:pic>
        <p:nvPicPr>
          <p:cNvPr id="12296" name="Picture 8"/>
          <p:cNvPicPr>
            <a:picLocks noChangeAspect="1" noChangeArrowheads="1"/>
          </p:cNvPicPr>
          <p:nvPr/>
        </p:nvPicPr>
        <p:blipFill>
          <a:blip r:embed="rId1" cstate="hqprint">
            <a:extLst>
              <a:ext uri="{28A0092B-C50C-407E-A947-70E740481C1C}">
                <a14:useLocalDpi xmlns:a14="http://schemas.microsoft.com/office/drawing/2010/main" val="0"/>
              </a:ext>
            </a:extLst>
          </a:blip>
          <a:srcRect/>
          <a:stretch>
            <a:fillRect/>
          </a:stretch>
        </p:blipFill>
        <p:spPr bwMode="auto">
          <a:xfrm>
            <a:off x="410615" y="3342196"/>
            <a:ext cx="11370769" cy="3288801"/>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7" descr="A cartoon animal holding a pan&#10;&#10;Description automatically generated"/>
          <p:cNvPicPr>
            <a:picLocks noChangeAspect="1"/>
          </p:cNvPicPr>
          <p:nvPr/>
        </p:nvPicPr>
        <p:blipFill rotWithShape="1">
          <a:blip r:embed="rId2" cstate="print">
            <a:extLst>
              <a:ext uri="{BEBA8EAE-BF5A-486C-A8C5-ECC9F3942E4B}">
                <a14:imgProps xmlns:a14="http://schemas.microsoft.com/office/drawing/2010/main">
                  <a14:imgLayer r:embed="rId3">
                    <a14:imgEffect>
                      <a14:backgroundRemoval t="0" b="93264" l="0" r="99747">
                        <a14:foregroundMark x1="33418" y1="53886" x2="65823" y2="58549"/>
                        <a14:foregroundMark x1="38734" y1="40415" x2="23038" y2="41969"/>
                        <a14:foregroundMark x1="23038" y1="41969" x2="30127" y2="75648"/>
                        <a14:foregroundMark x1="30127" y1="75648" x2="35443" y2="75130"/>
                        <a14:backgroundMark x1="4304" y1="49741" x2="0" y2="62694"/>
                        <a14:backgroundMark x1="46076" y1="0" x2="49873" y2="23316"/>
                        <a14:backgroundMark x1="43291" y1="12953" x2="39494" y2="2073"/>
                        <a14:backgroundMark x1="39494" y1="8808" x2="35949" y2="3627"/>
                        <a14:backgroundMark x1="29620" y1="4145" x2="30633" y2="3627"/>
                        <a14:backgroundMark x1="27342" y1="6218" x2="27342" y2="6218"/>
                        <a14:backgroundMark x1="26329" y1="10363" x2="26329" y2="10363"/>
                        <a14:backgroundMark x1="20000" y1="19689" x2="20000" y2="19689"/>
                        <a14:backgroundMark x1="25316" y1="11399" x2="25316" y2="11399"/>
                        <a14:backgroundMark x1="22532" y1="16062" x2="22532" y2="16062"/>
                        <a14:backgroundMark x1="24557" y1="12953" x2="24557" y2="12953"/>
                        <a14:backgroundMark x1="21266" y1="17617" x2="21266" y2="17617"/>
                        <a14:backgroundMark x1="23544" y1="13990" x2="23544" y2="13990"/>
                        <a14:backgroundMark x1="13418" y1="0" x2="17215" y2="9326"/>
                        <a14:backgroundMark x1="73671" y1="9326" x2="90886" y2="47668"/>
                        <a14:backgroundMark x1="90886" y1="47668" x2="95190" y2="81347"/>
                        <a14:backgroundMark x1="17215" y1="8808" x2="7089" y2="56995"/>
                        <a14:backgroundMark x1="7089" y1="56995" x2="8354" y2="82902"/>
                        <a14:backgroundMark x1="64810" y1="7254" x2="81519" y2="10363"/>
                        <a14:backgroundMark x1="81519" y1="10363" x2="96456" y2="27461"/>
                        <a14:backgroundMark x1="42278" y1="87565" x2="41266" y2="87565"/>
                        <a14:backgroundMark x1="31899" y1="88083" x2="41266" y2="88601"/>
                        <a14:backgroundMark x1="27848" y1="88601" x2="32658" y2="87565"/>
                      </a14:backgroundRemoval>
                    </a14:imgEffect>
                  </a14:imgLayer>
                </a14:imgProps>
              </a:ext>
              <a:ext uri="{28A0092B-C50C-407E-A947-70E740481C1C}">
                <a14:useLocalDpi xmlns:a14="http://schemas.microsoft.com/office/drawing/2010/main" val="0"/>
              </a:ext>
            </a:extLst>
          </a:blip>
          <a:srcRect/>
          <a:stretch>
            <a:fillRect/>
          </a:stretch>
        </p:blipFill>
        <p:spPr>
          <a:xfrm>
            <a:off x="10689632" y="6155917"/>
            <a:ext cx="1661710" cy="810649"/>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with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strips(downLeft)">
                                      <p:cBhvr>
                                        <p:cTn id="7" dur="500"/>
                                        <p:tgtEl>
                                          <p:spTgt spid="7">
                                            <p:txEl>
                                              <p:pRg st="0" end="0"/>
                                            </p:txEl>
                                          </p:spTgt>
                                        </p:tgtEl>
                                      </p:cBhvr>
                                    </p:animEffect>
                                  </p:childTnLst>
                                </p:cTn>
                              </p:par>
                              <p:par>
                                <p:cTn id="8" presetID="18" presetClass="entr" presetSubtype="12" fill="hold" nodeType="withEffect">
                                  <p:stCondLst>
                                    <p:cond delay="0"/>
                                  </p:stCondLst>
                                  <p:childTnLst>
                                    <p:set>
                                      <p:cBhvr>
                                        <p:cTn id="9" dur="1" fill="hold">
                                          <p:stCondLst>
                                            <p:cond delay="0"/>
                                          </p:stCondLst>
                                        </p:cTn>
                                        <p:tgtEl>
                                          <p:spTgt spid="7">
                                            <p:txEl>
                                              <p:pRg st="2" end="2"/>
                                            </p:txEl>
                                          </p:spTgt>
                                        </p:tgtEl>
                                        <p:attrNameLst>
                                          <p:attrName>style.visibility</p:attrName>
                                        </p:attrNameLst>
                                      </p:cBhvr>
                                      <p:to>
                                        <p:strVal val="visible"/>
                                      </p:to>
                                    </p:set>
                                    <p:animEffect transition="in" filter="strips(downLeft)">
                                      <p:cBhvr>
                                        <p:cTn id="10" dur="500"/>
                                        <p:tgtEl>
                                          <p:spTgt spid="7">
                                            <p:txEl>
                                              <p:pRg st="2" end="2"/>
                                            </p:txEl>
                                          </p:spTgt>
                                        </p:tgtEl>
                                      </p:cBhvr>
                                    </p:animEffect>
                                  </p:childTnLst>
                                </p:cTn>
                              </p:par>
                              <p:par>
                                <p:cTn id="11" presetID="18" presetClass="entr" presetSubtype="12" fill="hold" nodeType="withEffect">
                                  <p:stCondLst>
                                    <p:cond delay="0"/>
                                  </p:stCondLst>
                                  <p:childTnLst>
                                    <p:set>
                                      <p:cBhvr>
                                        <p:cTn id="12" dur="1" fill="hold">
                                          <p:stCondLst>
                                            <p:cond delay="0"/>
                                          </p:stCondLst>
                                        </p:cTn>
                                        <p:tgtEl>
                                          <p:spTgt spid="12296"/>
                                        </p:tgtEl>
                                        <p:attrNameLst>
                                          <p:attrName>style.visibility</p:attrName>
                                        </p:attrNameLst>
                                      </p:cBhvr>
                                      <p:to>
                                        <p:strVal val="visible"/>
                                      </p:to>
                                    </p:set>
                                    <p:animEffect transition="in" filter="strips(downLeft)">
                                      <p:cBhvr>
                                        <p:cTn id="13" dur="500"/>
                                        <p:tgtEl>
                                          <p:spTgt spid="122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txBox="1"/>
          <p:nvPr/>
        </p:nvSpPr>
        <p:spPr>
          <a:xfrm>
            <a:off x="669924" y="1"/>
            <a:ext cx="10850563" cy="1028699"/>
          </a:xfrm>
          <a:prstGeom prst="rect">
            <a:avLst/>
          </a:prstGeom>
        </p:spPr>
        <p:txBody>
          <a:bodyPr/>
          <a:lstStyle>
            <a:lvl1pPr algn="l" defTabSz="914400" rtl="0" eaLnBrk="1" latinLnBrk="0" hangingPunct="1">
              <a:lnSpc>
                <a:spcPct val="90000"/>
              </a:lnSpc>
              <a:spcBef>
                <a:spcPct val="0"/>
              </a:spcBef>
              <a:buNone/>
              <a:defRPr sz="2800" b="0" kern="1200">
                <a:solidFill>
                  <a:schemeClr val="bg1"/>
                </a:solidFill>
                <a:latin typeface="+mj-lt"/>
                <a:ea typeface="+mj-ea"/>
                <a:cs typeface="+mj-cs"/>
              </a:defRPr>
            </a:lvl1pPr>
          </a:lstStyle>
          <a:p>
            <a:endParaRPr lang="en-US" altLang="zh-CN" dirty="0"/>
          </a:p>
          <a:p>
            <a:r>
              <a:rPr lang="en-US" altLang="zh-CN" dirty="0"/>
              <a:t>E. </a:t>
            </a:r>
            <a:r>
              <a:rPr lang="en-US" altLang="zh-CN" dirty="0" err="1"/>
              <a:t>Ghidra</a:t>
            </a:r>
            <a:r>
              <a:rPr lang="en-US" altLang="zh-CN" dirty="0"/>
              <a:t> Script </a:t>
            </a:r>
            <a:r>
              <a:rPr lang="zh-CN" altLang="en-US" dirty="0"/>
              <a:t>示例</a:t>
            </a:r>
            <a:r>
              <a:rPr lang="en-US" altLang="zh-CN" dirty="0"/>
              <a:t> —— </a:t>
            </a:r>
            <a:r>
              <a:rPr lang="zh-CN" altLang="en-US" dirty="0"/>
              <a:t>前置知识与脚本介绍</a:t>
            </a:r>
            <a:endParaRPr lang="zh-CN" altLang="en-US" dirty="0"/>
          </a:p>
        </p:txBody>
      </p:sp>
      <p:sp>
        <p:nvSpPr>
          <p:cNvPr id="6" name="文本框 5"/>
          <p:cNvSpPr txBox="1"/>
          <p:nvPr/>
        </p:nvSpPr>
        <p:spPr>
          <a:xfrm>
            <a:off x="669924" y="839496"/>
            <a:ext cx="3070226" cy="369332"/>
          </a:xfrm>
          <a:prstGeom prst="rect">
            <a:avLst/>
          </a:prstGeom>
          <a:noFill/>
        </p:spPr>
        <p:txBody>
          <a:bodyPr wrap="square" rtlCol="0">
            <a:spAutoFit/>
          </a:bodyPr>
          <a:lstStyle/>
          <a:p>
            <a:r>
              <a:rPr lang="en-US" altLang="zh-CN" dirty="0">
                <a:solidFill>
                  <a:schemeClr val="bg1"/>
                </a:solidFill>
                <a:latin typeface="+mn-ea"/>
              </a:rPr>
              <a:t>A </a:t>
            </a:r>
            <a:r>
              <a:rPr lang="en-US" altLang="zh-CN" dirty="0" err="1">
                <a:solidFill>
                  <a:schemeClr val="bg1"/>
                </a:solidFill>
                <a:latin typeface="+mn-ea"/>
              </a:rPr>
              <a:t>Ghidra</a:t>
            </a:r>
            <a:r>
              <a:rPr lang="en-US" altLang="zh-CN" dirty="0">
                <a:solidFill>
                  <a:schemeClr val="bg1"/>
                </a:solidFill>
                <a:latin typeface="+mn-ea"/>
              </a:rPr>
              <a:t> script example</a:t>
            </a:r>
            <a:endParaRPr lang="zh-CN" altLang="en-US" dirty="0">
              <a:solidFill>
                <a:schemeClr val="bg1"/>
              </a:solidFill>
              <a:latin typeface="+mn-ea"/>
            </a:endParaRPr>
          </a:p>
        </p:txBody>
      </p:sp>
      <p:sp>
        <p:nvSpPr>
          <p:cNvPr id="7" name="文本框 6"/>
          <p:cNvSpPr txBox="1"/>
          <p:nvPr/>
        </p:nvSpPr>
        <p:spPr>
          <a:xfrm>
            <a:off x="1276350" y="1689100"/>
            <a:ext cx="9525000" cy="1290033"/>
          </a:xfrm>
          <a:prstGeom prst="rect">
            <a:avLst/>
          </a:prstGeom>
          <a:noFill/>
        </p:spPr>
        <p:txBody>
          <a:bodyPr wrap="square" rtlCol="0">
            <a:spAutoFit/>
          </a:bodyPr>
          <a:lstStyle/>
          <a:p>
            <a:pPr>
              <a:lnSpc>
                <a:spcPct val="150000"/>
              </a:lnSpc>
            </a:pPr>
            <a:r>
              <a:rPr lang="en-US" altLang="zh-CN" dirty="0" err="1">
                <a:solidFill>
                  <a:schemeClr val="tx2"/>
                </a:solidFill>
                <a:latin typeface="+mn-ea"/>
              </a:rPr>
              <a:t>Ghidra</a:t>
            </a:r>
            <a:r>
              <a:rPr lang="en-US" altLang="zh-CN" dirty="0">
                <a:solidFill>
                  <a:schemeClr val="tx2"/>
                </a:solidFill>
                <a:latin typeface="+mn-ea"/>
              </a:rPr>
              <a:t> Script </a:t>
            </a:r>
            <a:r>
              <a:rPr lang="zh-CN" altLang="en-US" dirty="0">
                <a:solidFill>
                  <a:schemeClr val="tx2"/>
                </a:solidFill>
                <a:latin typeface="+mn-ea"/>
              </a:rPr>
              <a:t>示例来源于 </a:t>
            </a:r>
            <a:r>
              <a:rPr lang="en-US" altLang="zh-CN" dirty="0">
                <a:solidFill>
                  <a:schemeClr val="tx2"/>
                </a:solidFill>
                <a:latin typeface="+mn-ea"/>
              </a:rPr>
              <a:t>PPT </a:t>
            </a:r>
            <a:r>
              <a:rPr lang="zh-CN" altLang="en-US" dirty="0">
                <a:solidFill>
                  <a:schemeClr val="tx2"/>
                </a:solidFill>
                <a:latin typeface="+mn-ea"/>
              </a:rPr>
              <a:t>作者，功能是</a:t>
            </a:r>
            <a:r>
              <a:rPr lang="zh-CN" altLang="en-US" dirty="0">
                <a:solidFill>
                  <a:schemeClr val="accent1"/>
                </a:solidFill>
                <a:latin typeface="+mn-ea"/>
              </a:rPr>
              <a:t>还原控制流平坦化的代码逻辑</a:t>
            </a:r>
            <a:r>
              <a:rPr lang="zh-CN" altLang="en-US" dirty="0">
                <a:solidFill>
                  <a:schemeClr val="tx2"/>
                </a:solidFill>
                <a:latin typeface="+mn-ea"/>
              </a:rPr>
              <a:t>。</a:t>
            </a:r>
            <a:endParaRPr lang="en-US" altLang="zh-CN" dirty="0">
              <a:solidFill>
                <a:schemeClr val="tx2"/>
              </a:solidFill>
              <a:latin typeface="+mn-ea"/>
            </a:endParaRPr>
          </a:p>
          <a:p>
            <a:pPr>
              <a:lnSpc>
                <a:spcPct val="150000"/>
              </a:lnSpc>
            </a:pPr>
            <a:endParaRPr lang="en-US" altLang="zh-CN" dirty="0">
              <a:solidFill>
                <a:schemeClr val="tx2"/>
              </a:solidFill>
              <a:latin typeface="+mn-ea"/>
            </a:endParaRPr>
          </a:p>
          <a:p>
            <a:pPr>
              <a:lnSpc>
                <a:spcPct val="150000"/>
              </a:lnSpc>
            </a:pPr>
            <a:r>
              <a:rPr lang="zh-CN" altLang="en-US" dirty="0">
                <a:solidFill>
                  <a:schemeClr val="accent1"/>
                </a:solidFill>
                <a:latin typeface="+mn-ea"/>
              </a:rPr>
              <a:t>控制流平坦化：一种代码混淆方式。</a:t>
            </a:r>
            <a:endParaRPr lang="en-US" altLang="zh-CN" dirty="0">
              <a:solidFill>
                <a:schemeClr val="accent1"/>
              </a:solidFill>
              <a:latin typeface="+mn-ea"/>
            </a:endParaRPr>
          </a:p>
        </p:txBody>
      </p:sp>
      <p:pic>
        <p:nvPicPr>
          <p:cNvPr id="5" name="图片 4"/>
          <p:cNvPicPr>
            <a:picLocks noChangeAspect="1"/>
          </p:cNvPicPr>
          <p:nvPr/>
        </p:nvPicPr>
        <p:blipFill>
          <a:blip r:embed="rId1"/>
          <a:stretch>
            <a:fillRect/>
          </a:stretch>
        </p:blipFill>
        <p:spPr>
          <a:xfrm>
            <a:off x="9861996" y="0"/>
            <a:ext cx="2330004" cy="6858000"/>
          </a:xfrm>
          <a:prstGeom prst="rect">
            <a:avLst/>
          </a:prstGeom>
        </p:spPr>
      </p:pic>
      <p:pic>
        <p:nvPicPr>
          <p:cNvPr id="9" name="图片 8"/>
          <p:cNvPicPr>
            <a:picLocks noChangeAspect="1"/>
          </p:cNvPicPr>
          <p:nvPr/>
        </p:nvPicPr>
        <p:blipFill>
          <a:blip r:embed="rId2"/>
          <a:stretch>
            <a:fillRect/>
          </a:stretch>
        </p:blipFill>
        <p:spPr>
          <a:xfrm>
            <a:off x="0" y="0"/>
            <a:ext cx="3542446" cy="6858000"/>
          </a:xfrm>
          <a:prstGeom prst="rect">
            <a:avLst/>
          </a:prstGeom>
        </p:spPr>
      </p:pic>
      <p:pic>
        <p:nvPicPr>
          <p:cNvPr id="11" name="图片 10"/>
          <p:cNvPicPr>
            <a:picLocks noChangeAspect="1"/>
          </p:cNvPicPr>
          <p:nvPr/>
        </p:nvPicPr>
        <p:blipFill>
          <a:blip r:embed="rId3"/>
          <a:stretch>
            <a:fillRect/>
          </a:stretch>
        </p:blipFill>
        <p:spPr>
          <a:xfrm>
            <a:off x="3271240" y="-2"/>
            <a:ext cx="5059060" cy="6858000"/>
          </a:xfrm>
          <a:prstGeom prst="rect">
            <a:avLst/>
          </a:prstGeom>
        </p:spPr>
      </p:pic>
      <p:pic>
        <p:nvPicPr>
          <p:cNvPr id="4" name="图片 3"/>
          <p:cNvPicPr>
            <a:picLocks noChangeAspect="1"/>
          </p:cNvPicPr>
          <p:nvPr/>
        </p:nvPicPr>
        <p:blipFill>
          <a:blip r:embed="rId4"/>
          <a:stretch>
            <a:fillRect/>
          </a:stretch>
        </p:blipFill>
        <p:spPr>
          <a:xfrm>
            <a:off x="7545193" y="-4"/>
            <a:ext cx="2316803" cy="68580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with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strips(downLeft)">
                                      <p:cBhvr>
                                        <p:cTn id="7" dur="500"/>
                                        <p:tgtEl>
                                          <p:spTgt spid="7">
                                            <p:txEl>
                                              <p:pRg st="0" end="0"/>
                                            </p:txEl>
                                          </p:spTgt>
                                        </p:tgtEl>
                                      </p:cBhvr>
                                    </p:animEffect>
                                  </p:childTnLst>
                                </p:cTn>
                              </p:par>
                              <p:par>
                                <p:cTn id="8" presetID="18" presetClass="entr" presetSubtype="12" fill="hold" nodeType="withEffect">
                                  <p:stCondLst>
                                    <p:cond delay="0"/>
                                  </p:stCondLst>
                                  <p:childTnLst>
                                    <p:set>
                                      <p:cBhvr>
                                        <p:cTn id="9" dur="1" fill="hold">
                                          <p:stCondLst>
                                            <p:cond delay="0"/>
                                          </p:stCondLst>
                                        </p:cTn>
                                        <p:tgtEl>
                                          <p:spTgt spid="7">
                                            <p:txEl>
                                              <p:pRg st="2" end="2"/>
                                            </p:txEl>
                                          </p:spTgt>
                                        </p:tgtEl>
                                        <p:attrNameLst>
                                          <p:attrName>style.visibility</p:attrName>
                                        </p:attrNameLst>
                                      </p:cBhvr>
                                      <p:to>
                                        <p:strVal val="visible"/>
                                      </p:to>
                                    </p:set>
                                    <p:animEffect transition="in" filter="strips(downLeft)">
                                      <p:cBhvr>
                                        <p:cTn id="10" dur="500"/>
                                        <p:tgtEl>
                                          <p:spTgt spid="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txBox="1"/>
          <p:nvPr/>
        </p:nvSpPr>
        <p:spPr>
          <a:xfrm>
            <a:off x="669924" y="1"/>
            <a:ext cx="10850563" cy="1028699"/>
          </a:xfrm>
          <a:prstGeom prst="rect">
            <a:avLst/>
          </a:prstGeom>
        </p:spPr>
        <p:txBody>
          <a:bodyPr/>
          <a:lstStyle>
            <a:lvl1pPr algn="l" defTabSz="914400" rtl="0" eaLnBrk="1" latinLnBrk="0" hangingPunct="1">
              <a:lnSpc>
                <a:spcPct val="90000"/>
              </a:lnSpc>
              <a:spcBef>
                <a:spcPct val="0"/>
              </a:spcBef>
              <a:buNone/>
              <a:defRPr sz="2800" b="0" kern="1200">
                <a:solidFill>
                  <a:schemeClr val="bg1"/>
                </a:solidFill>
                <a:latin typeface="+mj-lt"/>
                <a:ea typeface="+mj-ea"/>
                <a:cs typeface="+mj-cs"/>
              </a:defRPr>
            </a:lvl1pPr>
          </a:lstStyle>
          <a:p>
            <a:endParaRPr lang="en-US" altLang="zh-CN" dirty="0"/>
          </a:p>
          <a:p>
            <a:r>
              <a:rPr lang="en-US" altLang="zh-CN" dirty="0"/>
              <a:t>E. </a:t>
            </a:r>
            <a:r>
              <a:rPr lang="en-US" altLang="zh-CN" dirty="0" err="1"/>
              <a:t>Ghidra</a:t>
            </a:r>
            <a:r>
              <a:rPr lang="en-US" altLang="zh-CN" dirty="0"/>
              <a:t> Script </a:t>
            </a:r>
            <a:r>
              <a:rPr lang="zh-CN" altLang="en-US" dirty="0"/>
              <a:t>示例</a:t>
            </a:r>
            <a:r>
              <a:rPr lang="en-US" altLang="zh-CN" dirty="0"/>
              <a:t> —— </a:t>
            </a:r>
            <a:r>
              <a:rPr lang="zh-CN" altLang="en-US" dirty="0"/>
              <a:t>脚本逻辑介绍</a:t>
            </a:r>
            <a:endParaRPr lang="zh-CN" altLang="en-US" dirty="0"/>
          </a:p>
        </p:txBody>
      </p:sp>
      <p:sp>
        <p:nvSpPr>
          <p:cNvPr id="6" name="文本框 5"/>
          <p:cNvSpPr txBox="1"/>
          <p:nvPr/>
        </p:nvSpPr>
        <p:spPr>
          <a:xfrm>
            <a:off x="669924" y="839496"/>
            <a:ext cx="3070226" cy="369332"/>
          </a:xfrm>
          <a:prstGeom prst="rect">
            <a:avLst/>
          </a:prstGeom>
          <a:noFill/>
        </p:spPr>
        <p:txBody>
          <a:bodyPr wrap="square" rtlCol="0">
            <a:spAutoFit/>
          </a:bodyPr>
          <a:lstStyle/>
          <a:p>
            <a:r>
              <a:rPr lang="en-US" altLang="zh-CN" dirty="0">
                <a:solidFill>
                  <a:schemeClr val="bg1"/>
                </a:solidFill>
                <a:latin typeface="+mn-ea"/>
              </a:rPr>
              <a:t>A </a:t>
            </a:r>
            <a:r>
              <a:rPr lang="en-US" altLang="zh-CN" dirty="0" err="1">
                <a:solidFill>
                  <a:schemeClr val="bg1"/>
                </a:solidFill>
                <a:latin typeface="+mn-ea"/>
              </a:rPr>
              <a:t>Ghidra</a:t>
            </a:r>
            <a:r>
              <a:rPr lang="en-US" altLang="zh-CN" dirty="0">
                <a:solidFill>
                  <a:schemeClr val="bg1"/>
                </a:solidFill>
                <a:latin typeface="+mn-ea"/>
              </a:rPr>
              <a:t> script example</a:t>
            </a:r>
            <a:endParaRPr lang="zh-CN" altLang="en-US" dirty="0">
              <a:solidFill>
                <a:schemeClr val="bg1"/>
              </a:solidFill>
              <a:latin typeface="+mn-ea"/>
            </a:endParaRPr>
          </a:p>
        </p:txBody>
      </p:sp>
      <p:sp>
        <p:nvSpPr>
          <p:cNvPr id="7" name="文本框 6"/>
          <p:cNvSpPr txBox="1"/>
          <p:nvPr/>
        </p:nvSpPr>
        <p:spPr>
          <a:xfrm>
            <a:off x="1276350" y="1689100"/>
            <a:ext cx="9525000" cy="2121030"/>
          </a:xfrm>
          <a:prstGeom prst="rect">
            <a:avLst/>
          </a:prstGeom>
          <a:noFill/>
        </p:spPr>
        <p:txBody>
          <a:bodyPr wrap="square" rtlCol="0">
            <a:spAutoFit/>
          </a:bodyPr>
          <a:lstStyle/>
          <a:p>
            <a:pPr>
              <a:lnSpc>
                <a:spcPct val="150000"/>
              </a:lnSpc>
            </a:pPr>
            <a:r>
              <a:rPr lang="en-US" altLang="zh-CN" dirty="0" err="1">
                <a:solidFill>
                  <a:schemeClr val="tx2"/>
                </a:solidFill>
                <a:latin typeface="+mn-ea"/>
              </a:rPr>
              <a:t>Ghidra</a:t>
            </a:r>
            <a:r>
              <a:rPr lang="en-US" altLang="zh-CN" dirty="0">
                <a:solidFill>
                  <a:schemeClr val="tx2"/>
                </a:solidFill>
                <a:latin typeface="+mn-ea"/>
              </a:rPr>
              <a:t> Script</a:t>
            </a:r>
            <a:r>
              <a:rPr lang="zh-CN" altLang="en-US" dirty="0">
                <a:solidFill>
                  <a:schemeClr val="tx2"/>
                </a:solidFill>
                <a:latin typeface="+mn-ea"/>
              </a:rPr>
              <a:t> 包含下列处理逻辑：</a:t>
            </a:r>
            <a:endParaRPr lang="en-US" altLang="zh-CN" dirty="0">
              <a:solidFill>
                <a:schemeClr val="tx2"/>
              </a:solidFill>
              <a:latin typeface="+mn-ea"/>
            </a:endParaRPr>
          </a:p>
          <a:p>
            <a:pPr>
              <a:lnSpc>
                <a:spcPct val="150000"/>
              </a:lnSpc>
            </a:pPr>
            <a:r>
              <a:rPr lang="en-US" altLang="zh-CN" dirty="0">
                <a:solidFill>
                  <a:schemeClr val="tx2"/>
                </a:solidFill>
                <a:latin typeface="+mn-ea"/>
              </a:rPr>
              <a:t>1. JSON</a:t>
            </a:r>
            <a:r>
              <a:rPr lang="zh-CN" altLang="en-US" dirty="0">
                <a:solidFill>
                  <a:schemeClr val="tx2"/>
                </a:solidFill>
                <a:latin typeface="+mn-ea"/>
              </a:rPr>
              <a:t>文件读取：用户需指定状态变量被初始化的地址，在 </a:t>
            </a:r>
            <a:r>
              <a:rPr lang="en-US" altLang="zh-CN" dirty="0">
                <a:solidFill>
                  <a:schemeClr val="tx2"/>
                </a:solidFill>
                <a:latin typeface="+mn-ea"/>
              </a:rPr>
              <a:t>GUI </a:t>
            </a:r>
            <a:r>
              <a:rPr lang="zh-CN" altLang="en-US" dirty="0">
                <a:solidFill>
                  <a:schemeClr val="tx2"/>
                </a:solidFill>
                <a:latin typeface="+mn-ea"/>
              </a:rPr>
              <a:t>中无法通过传参的方式为脚本传递参数，可通过 </a:t>
            </a:r>
            <a:r>
              <a:rPr lang="en-US" altLang="zh-CN" dirty="0">
                <a:solidFill>
                  <a:schemeClr val="tx2"/>
                </a:solidFill>
                <a:latin typeface="+mn-ea"/>
              </a:rPr>
              <a:t>Java Swing </a:t>
            </a:r>
            <a:r>
              <a:rPr lang="zh-CN" altLang="en-US" dirty="0">
                <a:solidFill>
                  <a:schemeClr val="tx2"/>
                </a:solidFill>
                <a:latin typeface="+mn-ea"/>
              </a:rPr>
              <a:t>库与用户通过 </a:t>
            </a:r>
            <a:r>
              <a:rPr lang="en-US" altLang="zh-CN" dirty="0">
                <a:solidFill>
                  <a:schemeClr val="tx2"/>
                </a:solidFill>
                <a:latin typeface="+mn-ea"/>
              </a:rPr>
              <a:t>GUI </a:t>
            </a:r>
            <a:r>
              <a:rPr lang="zh-CN" altLang="en-US" dirty="0">
                <a:solidFill>
                  <a:schemeClr val="tx2"/>
                </a:solidFill>
                <a:latin typeface="+mn-ea"/>
              </a:rPr>
              <a:t>交互。</a:t>
            </a:r>
            <a:endParaRPr lang="en-US" altLang="zh-CN" dirty="0">
              <a:solidFill>
                <a:schemeClr val="tx2"/>
              </a:solidFill>
              <a:latin typeface="+mn-ea"/>
            </a:endParaRPr>
          </a:p>
          <a:p>
            <a:pPr>
              <a:lnSpc>
                <a:spcPct val="150000"/>
              </a:lnSpc>
            </a:pPr>
            <a:r>
              <a:rPr lang="en-US" altLang="zh-CN" dirty="0">
                <a:solidFill>
                  <a:schemeClr val="tx2"/>
                </a:solidFill>
                <a:latin typeface="+mn-ea"/>
              </a:rPr>
              <a:t>2. </a:t>
            </a:r>
            <a:r>
              <a:rPr lang="zh-CN" altLang="en-US" dirty="0">
                <a:solidFill>
                  <a:schemeClr val="tx2"/>
                </a:solidFill>
                <a:latin typeface="+mn-ea"/>
              </a:rPr>
              <a:t>分发器跳转逻辑识别：将有效基本块与状态变量值建立对应关系。</a:t>
            </a:r>
            <a:endParaRPr lang="en-US" altLang="zh-CN" dirty="0">
              <a:solidFill>
                <a:schemeClr val="tx2"/>
              </a:solidFill>
              <a:latin typeface="+mn-ea"/>
            </a:endParaRPr>
          </a:p>
          <a:p>
            <a:pPr>
              <a:lnSpc>
                <a:spcPct val="150000"/>
              </a:lnSpc>
            </a:pPr>
            <a:r>
              <a:rPr lang="en-US" altLang="zh-CN" dirty="0">
                <a:solidFill>
                  <a:schemeClr val="tx2"/>
                </a:solidFill>
                <a:latin typeface="+mn-ea"/>
              </a:rPr>
              <a:t>3. </a:t>
            </a:r>
            <a:r>
              <a:rPr lang="zh-CN" altLang="en-US" dirty="0">
                <a:solidFill>
                  <a:schemeClr val="tx2"/>
                </a:solidFill>
                <a:latin typeface="+mn-ea"/>
              </a:rPr>
              <a:t>控制流修复：禁用与分发器相关的逻辑，将有效逻辑基本块直接连接。</a:t>
            </a:r>
            <a:endParaRPr lang="en-US" altLang="zh-CN" dirty="0">
              <a:solidFill>
                <a:schemeClr val="tx2"/>
              </a:solidFill>
              <a:latin typeface="+mn-ea"/>
            </a:endParaRPr>
          </a:p>
        </p:txBody>
      </p:sp>
      <p:pic>
        <p:nvPicPr>
          <p:cNvPr id="8" name="Picture 3" descr="A cartoon dog lying on the ground&#10;&#10;Description automatically generated"/>
          <p:cNvPicPr>
            <a:picLocks noChangeAspect="1"/>
          </p:cNvPicPr>
          <p:nvPr/>
        </p:nvPicPr>
        <p:blipFill rotWithShape="1">
          <a:blip r:embed="rId1">
            <a:extLst>
              <a:ext uri="{BEBA8EAE-BF5A-486C-A8C5-ECC9F3942E4B}">
                <a14:imgProps xmlns:a14="http://schemas.microsoft.com/office/drawing/2010/main">
                  <a14:imgLayer r:embed="rId2">
                    <a14:imgEffect>
                      <a14:backgroundRemoval t="10000" b="90000" l="10000" r="90000">
                        <a14:backgroundMark x1="74436" y1="44688" x2="73496" y2="45313"/>
                      </a14:backgroundRemoval>
                    </a14:imgEffect>
                  </a14:imgLayer>
                </a14:imgProps>
              </a:ext>
              <a:ext uri="{28A0092B-C50C-407E-A947-70E740481C1C}">
                <a14:useLocalDpi xmlns:a14="http://schemas.microsoft.com/office/drawing/2010/main" val="0"/>
              </a:ext>
            </a:extLst>
          </a:blip>
          <a:srcRect l="17137" r="17137"/>
          <a:stretch>
            <a:fillRect/>
          </a:stretch>
        </p:blipFill>
        <p:spPr>
          <a:xfrm>
            <a:off x="10450630" y="5467217"/>
            <a:ext cx="1645476" cy="1505882"/>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with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strips(downLeft)">
                                      <p:cBhvr>
                                        <p:cTn id="7" dur="500"/>
                                        <p:tgtEl>
                                          <p:spTgt spid="7">
                                            <p:txEl>
                                              <p:pRg st="0" end="0"/>
                                            </p:txEl>
                                          </p:spTgt>
                                        </p:tgtEl>
                                      </p:cBhvr>
                                    </p:animEffect>
                                  </p:childTnLst>
                                </p:cTn>
                              </p:par>
                              <p:par>
                                <p:cTn id="8" presetID="18" presetClass="entr" presetSubtype="12" fill="hold" nodeType="withEffect">
                                  <p:stCondLst>
                                    <p:cond delay="0"/>
                                  </p:stCondLst>
                                  <p:childTnLst>
                                    <p:set>
                                      <p:cBhvr>
                                        <p:cTn id="9" dur="1" fill="hold">
                                          <p:stCondLst>
                                            <p:cond delay="0"/>
                                          </p:stCondLst>
                                        </p:cTn>
                                        <p:tgtEl>
                                          <p:spTgt spid="7">
                                            <p:txEl>
                                              <p:pRg st="1" end="1"/>
                                            </p:txEl>
                                          </p:spTgt>
                                        </p:tgtEl>
                                        <p:attrNameLst>
                                          <p:attrName>style.visibility</p:attrName>
                                        </p:attrNameLst>
                                      </p:cBhvr>
                                      <p:to>
                                        <p:strVal val="visible"/>
                                      </p:to>
                                    </p:set>
                                    <p:animEffect transition="in" filter="strips(downLeft)">
                                      <p:cBhvr>
                                        <p:cTn id="10" dur="500"/>
                                        <p:tgtEl>
                                          <p:spTgt spid="7">
                                            <p:txEl>
                                              <p:pRg st="1" end="1"/>
                                            </p:txEl>
                                          </p:spTgt>
                                        </p:tgtEl>
                                      </p:cBhvr>
                                    </p:animEffect>
                                  </p:childTnLst>
                                </p:cTn>
                              </p:par>
                              <p:par>
                                <p:cTn id="11" presetID="18" presetClass="entr" presetSubtype="12" fill="hold" nodeType="withEffect">
                                  <p:stCondLst>
                                    <p:cond delay="0"/>
                                  </p:stCondLst>
                                  <p:childTnLst>
                                    <p:set>
                                      <p:cBhvr>
                                        <p:cTn id="12" dur="1" fill="hold">
                                          <p:stCondLst>
                                            <p:cond delay="0"/>
                                          </p:stCondLst>
                                        </p:cTn>
                                        <p:tgtEl>
                                          <p:spTgt spid="7">
                                            <p:txEl>
                                              <p:pRg st="2" end="2"/>
                                            </p:txEl>
                                          </p:spTgt>
                                        </p:tgtEl>
                                        <p:attrNameLst>
                                          <p:attrName>style.visibility</p:attrName>
                                        </p:attrNameLst>
                                      </p:cBhvr>
                                      <p:to>
                                        <p:strVal val="visible"/>
                                      </p:to>
                                    </p:set>
                                    <p:animEffect transition="in" filter="strips(downLeft)">
                                      <p:cBhvr>
                                        <p:cTn id="13" dur="500"/>
                                        <p:tgtEl>
                                          <p:spTgt spid="7">
                                            <p:txEl>
                                              <p:pRg st="2" end="2"/>
                                            </p:txEl>
                                          </p:spTgt>
                                        </p:tgtEl>
                                      </p:cBhvr>
                                    </p:animEffect>
                                  </p:childTnLst>
                                </p:cTn>
                              </p:par>
                              <p:par>
                                <p:cTn id="14" presetID="18" presetClass="entr" presetSubtype="12" fill="hold" nodeType="withEffect">
                                  <p:stCondLst>
                                    <p:cond delay="0"/>
                                  </p:stCondLst>
                                  <p:childTnLst>
                                    <p:set>
                                      <p:cBhvr>
                                        <p:cTn id="15" dur="1" fill="hold">
                                          <p:stCondLst>
                                            <p:cond delay="0"/>
                                          </p:stCondLst>
                                        </p:cTn>
                                        <p:tgtEl>
                                          <p:spTgt spid="7">
                                            <p:txEl>
                                              <p:pRg st="3" end="3"/>
                                            </p:txEl>
                                          </p:spTgt>
                                        </p:tgtEl>
                                        <p:attrNameLst>
                                          <p:attrName>style.visibility</p:attrName>
                                        </p:attrNameLst>
                                      </p:cBhvr>
                                      <p:to>
                                        <p:strVal val="visible"/>
                                      </p:to>
                                    </p:set>
                                    <p:animEffect transition="in" filter="strips(downLeft)">
                                      <p:cBhvr>
                                        <p:cTn id="16" dur="500"/>
                                        <p:tgtEl>
                                          <p:spTgt spid="7">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txBox="1"/>
          <p:nvPr/>
        </p:nvSpPr>
        <p:spPr>
          <a:xfrm>
            <a:off x="669924" y="1"/>
            <a:ext cx="10850563" cy="1028699"/>
          </a:xfrm>
          <a:prstGeom prst="rect">
            <a:avLst/>
          </a:prstGeom>
        </p:spPr>
        <p:txBody>
          <a:bodyPr/>
          <a:lstStyle>
            <a:lvl1pPr algn="l" defTabSz="914400" rtl="0" eaLnBrk="1" latinLnBrk="0" hangingPunct="1">
              <a:lnSpc>
                <a:spcPct val="90000"/>
              </a:lnSpc>
              <a:spcBef>
                <a:spcPct val="0"/>
              </a:spcBef>
              <a:buNone/>
              <a:defRPr sz="2800" b="0" kern="1200">
                <a:solidFill>
                  <a:schemeClr val="bg1"/>
                </a:solidFill>
                <a:latin typeface="+mj-lt"/>
                <a:ea typeface="+mj-ea"/>
                <a:cs typeface="+mj-cs"/>
              </a:defRPr>
            </a:lvl1pPr>
          </a:lstStyle>
          <a:p>
            <a:endParaRPr lang="en-US" altLang="zh-CN" dirty="0"/>
          </a:p>
          <a:p>
            <a:r>
              <a:rPr lang="en-US" altLang="zh-CN" dirty="0"/>
              <a:t>E. </a:t>
            </a:r>
            <a:r>
              <a:rPr lang="en-US" altLang="zh-CN" dirty="0" err="1"/>
              <a:t>Ghidra</a:t>
            </a:r>
            <a:r>
              <a:rPr lang="en-US" altLang="zh-CN" dirty="0"/>
              <a:t> Script </a:t>
            </a:r>
            <a:r>
              <a:rPr lang="zh-CN" altLang="en-US" dirty="0"/>
              <a:t>示例</a:t>
            </a:r>
            <a:r>
              <a:rPr lang="en-US" altLang="zh-CN" dirty="0"/>
              <a:t> —— </a:t>
            </a:r>
            <a:r>
              <a:rPr lang="zh-CN" altLang="en-US" dirty="0"/>
              <a:t>脚本逻辑分析</a:t>
            </a:r>
            <a:endParaRPr lang="zh-CN" altLang="en-US" dirty="0"/>
          </a:p>
        </p:txBody>
      </p:sp>
      <p:sp>
        <p:nvSpPr>
          <p:cNvPr id="6" name="文本框 5"/>
          <p:cNvSpPr txBox="1"/>
          <p:nvPr/>
        </p:nvSpPr>
        <p:spPr>
          <a:xfrm>
            <a:off x="669924" y="839496"/>
            <a:ext cx="3070226" cy="369332"/>
          </a:xfrm>
          <a:prstGeom prst="rect">
            <a:avLst/>
          </a:prstGeom>
          <a:noFill/>
        </p:spPr>
        <p:txBody>
          <a:bodyPr wrap="square" rtlCol="0">
            <a:spAutoFit/>
          </a:bodyPr>
          <a:lstStyle/>
          <a:p>
            <a:r>
              <a:rPr lang="en-US" altLang="zh-CN" dirty="0">
                <a:solidFill>
                  <a:schemeClr val="bg1"/>
                </a:solidFill>
                <a:latin typeface="+mn-ea"/>
              </a:rPr>
              <a:t>A </a:t>
            </a:r>
            <a:r>
              <a:rPr lang="en-US" altLang="zh-CN" dirty="0" err="1">
                <a:solidFill>
                  <a:schemeClr val="bg1"/>
                </a:solidFill>
                <a:latin typeface="+mn-ea"/>
              </a:rPr>
              <a:t>Ghidra</a:t>
            </a:r>
            <a:r>
              <a:rPr lang="en-US" altLang="zh-CN" dirty="0">
                <a:solidFill>
                  <a:schemeClr val="bg1"/>
                </a:solidFill>
                <a:latin typeface="+mn-ea"/>
              </a:rPr>
              <a:t> script example</a:t>
            </a:r>
            <a:endParaRPr lang="zh-CN" altLang="en-US" dirty="0">
              <a:solidFill>
                <a:schemeClr val="bg1"/>
              </a:solidFill>
              <a:latin typeface="+mn-ea"/>
            </a:endParaRPr>
          </a:p>
        </p:txBody>
      </p:sp>
      <p:pic>
        <p:nvPicPr>
          <p:cNvPr id="9" name="Picture 2" descr="A stuffed tiger lying on the ground&#10;&#10;Description automatically generated"/>
          <p:cNvPicPr>
            <a:picLocks noChangeAspect="1"/>
          </p:cNvPicPr>
          <p:nvPr/>
        </p:nvPicPr>
        <p:blipFill rotWithShape="1">
          <a:blip r:embed="rId1">
            <a:extLst>
              <a:ext uri="{BEBA8EAE-BF5A-486C-A8C5-ECC9F3942E4B}">
                <a14:imgProps xmlns:a14="http://schemas.microsoft.com/office/drawing/2010/main">
                  <a14:imgLayer r:embed="rId2">
                    <a14:imgEffect>
                      <a14:backgroundRemoval t="10000" b="90000" l="10000" r="90000"/>
                    </a14:imgEffect>
                  </a14:imgLayer>
                </a14:imgProps>
              </a:ext>
              <a:ext uri="{28A0092B-C50C-407E-A947-70E740481C1C}">
                <a14:useLocalDpi xmlns:a14="http://schemas.microsoft.com/office/drawing/2010/main" val="0"/>
              </a:ext>
            </a:extLst>
          </a:blip>
          <a:srcRect l="15249" r="20136"/>
          <a:stretch>
            <a:fillRect/>
          </a:stretch>
        </p:blipFill>
        <p:spPr>
          <a:xfrm>
            <a:off x="10549092" y="5543950"/>
            <a:ext cx="1482803" cy="1380340"/>
          </a:xfrm>
          <a:prstGeom prst="rect">
            <a:avLst/>
          </a:prstGeom>
        </p:spPr>
      </p:pic>
      <p:pic>
        <p:nvPicPr>
          <p:cNvPr id="7" name="图片 6"/>
          <p:cNvPicPr>
            <a:picLocks noChangeAspect="1"/>
          </p:cNvPicPr>
          <p:nvPr/>
        </p:nvPicPr>
        <p:blipFill>
          <a:blip r:embed="rId3"/>
          <a:stretch>
            <a:fillRect/>
          </a:stretch>
        </p:blipFill>
        <p:spPr>
          <a:xfrm>
            <a:off x="2514131" y="1798825"/>
            <a:ext cx="7163738" cy="4553410"/>
          </a:xfrm>
          <a:prstGeom prst="roundRect">
            <a:avLst>
              <a:gd name="adj" fmla="val 1283"/>
            </a:avLst>
          </a:prstGeom>
          <a:solidFill>
            <a:srgbClr val="FFFFFF">
              <a:shade val="85000"/>
            </a:srgbClr>
          </a:solidFill>
          <a:ln>
            <a:noFill/>
          </a:ln>
          <a:effectLst/>
        </p:spPr>
      </p:pic>
      <p:pic>
        <p:nvPicPr>
          <p:cNvPr id="10" name="Picture 7" descr="A close up of a stuffed animal&#10;&#10;Description automatically generated"/>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217724" y="1132025"/>
            <a:ext cx="1151283" cy="83404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txBox="1"/>
          <p:nvPr/>
        </p:nvSpPr>
        <p:spPr>
          <a:xfrm>
            <a:off x="669924" y="1"/>
            <a:ext cx="10850563" cy="1028699"/>
          </a:xfrm>
          <a:prstGeom prst="rect">
            <a:avLst/>
          </a:prstGeom>
        </p:spPr>
        <p:txBody>
          <a:bodyPr/>
          <a:lstStyle>
            <a:lvl1pPr algn="l" defTabSz="914400" rtl="0" eaLnBrk="1" latinLnBrk="0" hangingPunct="1">
              <a:lnSpc>
                <a:spcPct val="90000"/>
              </a:lnSpc>
              <a:spcBef>
                <a:spcPct val="0"/>
              </a:spcBef>
              <a:buNone/>
              <a:defRPr sz="2800" b="0" kern="1200">
                <a:solidFill>
                  <a:schemeClr val="bg1"/>
                </a:solidFill>
                <a:latin typeface="+mj-lt"/>
                <a:ea typeface="+mj-ea"/>
                <a:cs typeface="+mj-cs"/>
              </a:defRPr>
            </a:lvl1pPr>
          </a:lstStyle>
          <a:p>
            <a:endParaRPr lang="en-US" altLang="zh-CN" dirty="0"/>
          </a:p>
          <a:p>
            <a:r>
              <a:rPr lang="en-US" altLang="zh-CN" dirty="0"/>
              <a:t>E. </a:t>
            </a:r>
            <a:r>
              <a:rPr lang="en-US" altLang="zh-CN" dirty="0" err="1"/>
              <a:t>Ghidra</a:t>
            </a:r>
            <a:r>
              <a:rPr lang="en-US" altLang="zh-CN" dirty="0"/>
              <a:t> Script </a:t>
            </a:r>
            <a:r>
              <a:rPr lang="zh-CN" altLang="en-US" dirty="0"/>
              <a:t>示例</a:t>
            </a:r>
            <a:r>
              <a:rPr lang="en-US" altLang="zh-CN" dirty="0"/>
              <a:t> —— </a:t>
            </a:r>
            <a:r>
              <a:rPr lang="zh-CN" altLang="en-US" dirty="0"/>
              <a:t>脚本逻辑分析</a:t>
            </a:r>
            <a:endParaRPr lang="zh-CN" altLang="en-US" dirty="0"/>
          </a:p>
        </p:txBody>
      </p:sp>
      <p:sp>
        <p:nvSpPr>
          <p:cNvPr id="6" name="文本框 5"/>
          <p:cNvSpPr txBox="1"/>
          <p:nvPr/>
        </p:nvSpPr>
        <p:spPr>
          <a:xfrm>
            <a:off x="669924" y="839496"/>
            <a:ext cx="3070226" cy="369332"/>
          </a:xfrm>
          <a:prstGeom prst="rect">
            <a:avLst/>
          </a:prstGeom>
          <a:noFill/>
        </p:spPr>
        <p:txBody>
          <a:bodyPr wrap="square" rtlCol="0">
            <a:spAutoFit/>
          </a:bodyPr>
          <a:lstStyle/>
          <a:p>
            <a:r>
              <a:rPr lang="en-US" altLang="zh-CN" dirty="0">
                <a:solidFill>
                  <a:schemeClr val="bg1"/>
                </a:solidFill>
                <a:latin typeface="+mn-ea"/>
              </a:rPr>
              <a:t>A </a:t>
            </a:r>
            <a:r>
              <a:rPr lang="en-US" altLang="zh-CN" dirty="0" err="1">
                <a:solidFill>
                  <a:schemeClr val="bg1"/>
                </a:solidFill>
                <a:latin typeface="+mn-ea"/>
              </a:rPr>
              <a:t>Ghidra</a:t>
            </a:r>
            <a:r>
              <a:rPr lang="en-US" altLang="zh-CN" dirty="0">
                <a:solidFill>
                  <a:schemeClr val="bg1"/>
                </a:solidFill>
                <a:latin typeface="+mn-ea"/>
              </a:rPr>
              <a:t> script example</a:t>
            </a:r>
            <a:endParaRPr lang="zh-CN" altLang="en-US" dirty="0">
              <a:solidFill>
                <a:schemeClr val="bg1"/>
              </a:solidFill>
              <a:latin typeface="+mn-ea"/>
            </a:endParaRPr>
          </a:p>
        </p:txBody>
      </p:sp>
      <p:pic>
        <p:nvPicPr>
          <p:cNvPr id="12" name="Picture 9" descr="A cartoon animal under a sign&#10;&#10;Description automatically generated"/>
          <p:cNvPicPr>
            <a:picLocks noChangeAspect="1"/>
          </p:cNvPicPr>
          <p:nvPr/>
        </p:nvPicPr>
        <p:blipFill rotWithShape="1">
          <a:blip r:embed="rId1" cstate="print">
            <a:extLst>
              <a:ext uri="{BEBA8EAE-BF5A-486C-A8C5-ECC9F3942E4B}">
                <a14:imgProps xmlns:a14="http://schemas.microsoft.com/office/drawing/2010/main">
                  <a14:imgLayer r:embed="rId2">
                    <a14:imgEffect>
                      <a14:backgroundRemoval t="0" b="85053" l="5455" r="100000">
                        <a14:foregroundMark x1="33636" y1="34164" x2="72955" y2="62989"/>
                        <a14:foregroundMark x1="61591" y1="66548" x2="43182" y2="68327"/>
                        <a14:foregroundMark x1="43182" y1="68327" x2="28864" y2="45196"/>
                        <a14:foregroundMark x1="28864" y1="45196" x2="30000" y2="29181"/>
                        <a14:foregroundMark x1="5682" y1="78648" x2="11136" y2="74377"/>
                        <a14:foregroundMark x1="17045" y1="53381" x2="19773" y2="45552"/>
                        <a14:foregroundMark x1="17273" y1="50178" x2="18636" y2="44840"/>
                        <a14:foregroundMark x1="16136" y1="50890" x2="18636" y2="45552"/>
                        <a14:foregroundMark x1="17273" y1="47687" x2="19773" y2="44128"/>
                        <a14:foregroundMark x1="91136" y1="76868" x2="38636" y2="69039"/>
                        <a14:foregroundMark x1="38636" y1="69039" x2="13636" y2="75089"/>
                        <a14:foregroundMark x1="13636" y1="75089" x2="12273" y2="74733"/>
                        <a14:foregroundMark x1="42955" y1="24911" x2="43182" y2="23843"/>
                        <a14:foregroundMark x1="93864" y1="73665" x2="70227" y2="80071"/>
                        <a14:foregroundMark x1="70227" y1="80071" x2="64545" y2="78292"/>
                        <a14:foregroundMark x1="59545" y1="84698" x2="82727" y2="80427"/>
                        <a14:foregroundMark x1="88636" y1="63345" x2="91364" y2="70819"/>
                        <a14:foregroundMark x1="40227" y1="27402" x2="41818" y2="32028"/>
                        <a14:foregroundMark x1="7727" y1="67260" x2="10682" y2="70107"/>
                        <a14:foregroundMark x1="92273" y1="85053" x2="88864" y2="84698"/>
                        <a14:foregroundMark x1="37045" y1="79004" x2="37500" y2="81139"/>
                        <a14:backgroundMark x1="71136" y1="0" x2="55000" y2="1779"/>
                        <a14:backgroundMark x1="82273" y1="20285" x2="84545" y2="33096"/>
                        <a14:backgroundMark x1="83864" y1="32384" x2="87727" y2="43416"/>
                        <a14:backgroundMark x1="92273" y1="55516" x2="95682" y2="59786"/>
                        <a14:backgroundMark x1="88182" y1="22420" x2="88182" y2="22420"/>
                        <a14:backgroundMark x1="97045" y1="86477" x2="97045" y2="91815"/>
                        <a14:backgroundMark x1="49773" y1="87900" x2="50455" y2="93238"/>
                        <a14:backgroundMark x1="49773" y1="85765" x2="41818" y2="86477"/>
                        <a14:backgroundMark x1="55909" y1="88256" x2="57273" y2="90391"/>
                        <a14:backgroundMark x1="41364" y1="81495" x2="40909" y2="87900"/>
                        <a14:backgroundMark x1="30682" y1="84698" x2="30682" y2="91459"/>
                        <a14:backgroundMark x1="98182" y1="65836" x2="98182" y2="67260"/>
                        <a14:backgroundMark x1="97727" y1="79715" x2="97955" y2="81139"/>
                        <a14:backgroundMark x1="98182" y1="69751" x2="98182" y2="72242"/>
                        <a14:backgroundMark x1="97955" y1="74733" x2="97955" y2="80071"/>
                        <a14:backgroundMark x1="86364" y1="85053" x2="87045" y2="89324"/>
                        <a14:backgroundMark x1="89091" y1="28114" x2="89091" y2="28114"/>
                        <a14:backgroundMark x1="14545" y1="47687" x2="14545" y2="47687"/>
                        <a14:backgroundMark x1="16136" y1="45907" x2="16136" y2="45907"/>
                        <a14:backgroundMark x1="16818" y1="45196" x2="16818" y2="45196"/>
                        <a14:backgroundMark x1="12500" y1="16726" x2="55000" y2="0"/>
                        <a14:backgroundMark x1="55000" y1="0" x2="71818" y2="2491"/>
                        <a14:backgroundMark x1="71818" y1="2491" x2="85000" y2="15658"/>
                        <a14:backgroundMark x1="85000" y1="15658" x2="96364" y2="46263"/>
                        <a14:backgroundMark x1="96364" y1="46263" x2="97955" y2="48043"/>
                        <a14:backgroundMark x1="54318" y1="15302" x2="57727" y2="18861"/>
                        <a14:backgroundMark x1="54545" y1="29537" x2="59318" y2="13523"/>
                        <a14:backgroundMark x1="48409" y1="17082" x2="51364" y2="22064"/>
                        <a14:backgroundMark x1="80682" y1="31673" x2="69091" y2="27758"/>
                        <a14:backgroundMark x1="69091" y1="27758" x2="59545" y2="32028"/>
                        <a14:backgroundMark x1="15682" y1="27046" x2="7955" y2="43416"/>
                        <a14:backgroundMark x1="15909" y1="41993" x2="15909" y2="22776"/>
                        <a14:backgroundMark x1="31818" y1="82206" x2="32045" y2="83630"/>
                        <a14:backgroundMark x1="40682" y1="77580" x2="41364" y2="77580"/>
                        <a14:backgroundMark x1="98182" y1="52313" x2="99545" y2="44128"/>
                        <a14:backgroundMark x1="96136" y1="49822" x2="99091" y2="49110"/>
                      </a14:backgroundRemoval>
                    </a14:imgEffect>
                  </a14:imgLayer>
                </a14:imgProps>
              </a:ext>
              <a:ext uri="{28A0092B-C50C-407E-A947-70E740481C1C}">
                <a14:useLocalDpi xmlns:a14="http://schemas.microsoft.com/office/drawing/2010/main" val="0"/>
              </a:ext>
            </a:extLst>
          </a:blip>
          <a:srcRect/>
          <a:stretch>
            <a:fillRect/>
          </a:stretch>
        </p:blipFill>
        <p:spPr>
          <a:xfrm>
            <a:off x="10812939" y="6138296"/>
            <a:ext cx="1318616" cy="842577"/>
          </a:xfrm>
          <a:prstGeom prst="rect">
            <a:avLst/>
          </a:prstGeom>
        </p:spPr>
      </p:pic>
      <p:pic>
        <p:nvPicPr>
          <p:cNvPr id="5" name="图片 4"/>
          <p:cNvPicPr>
            <a:picLocks noChangeAspect="1"/>
          </p:cNvPicPr>
          <p:nvPr/>
        </p:nvPicPr>
        <p:blipFill>
          <a:blip r:embed="rId3"/>
          <a:stretch>
            <a:fillRect/>
          </a:stretch>
        </p:blipFill>
        <p:spPr>
          <a:xfrm>
            <a:off x="2600898" y="1820686"/>
            <a:ext cx="6988613" cy="4856494"/>
          </a:xfrm>
          <a:prstGeom prst="roundRect">
            <a:avLst>
              <a:gd name="adj" fmla="val 1503"/>
            </a:avLst>
          </a:prstGeom>
          <a:solidFill>
            <a:srgbClr val="FFFFFF">
              <a:shade val="85000"/>
            </a:srgbClr>
          </a:solidFill>
          <a:ln>
            <a:noFill/>
          </a:ln>
          <a:effectLst/>
        </p:spPr>
      </p:pic>
      <p:pic>
        <p:nvPicPr>
          <p:cNvPr id="11" name="Picture 22" descr="A group of stuffed animals on a stone wall&#10;&#10;Description automatically generated"/>
          <p:cNvPicPr>
            <a:picLocks noChangeAspect="1"/>
          </p:cNvPicPr>
          <p:nvPr/>
        </p:nvPicPr>
        <p:blipFill rotWithShape="1">
          <a:blip r:embed="rId4" cstate="print">
            <a:extLst>
              <a:ext uri="{BEBA8EAE-BF5A-486C-A8C5-ECC9F3942E4B}">
                <a14:imgProps xmlns:a14="http://schemas.microsoft.com/office/drawing/2010/main">
                  <a14:imgLayer r:embed="rId5">
                    <a14:imgEffect>
                      <a14:backgroundRemoval t="0" b="92105" l="0" r="100000">
                        <a14:foregroundMark x1="26172" y1="90000" x2="31250" y2="80263"/>
                        <a14:foregroundMark x1="44336" y1="92105" x2="50391" y2="65000"/>
                        <a14:foregroundMark x1="23926" y1="56447" x2="24707" y2="59474"/>
                        <a14:backgroundMark x1="79980" y1="0" x2="99902" y2="21974"/>
                        <a14:backgroundMark x1="12695" y1="36842" x2="18066" y2="27237"/>
                        <a14:backgroundMark x1="18066" y1="27237" x2="51563" y2="5000"/>
                        <a14:backgroundMark x1="51563" y1="5000" x2="71484" y2="1842"/>
                        <a14:backgroundMark x1="71484" y1="1842" x2="80664" y2="6184"/>
                        <a14:backgroundMark x1="80664" y1="6184" x2="82422" y2="7895"/>
                        <a14:backgroundMark x1="75195" y1="9474" x2="97656" y2="34737"/>
                        <a14:backgroundMark x1="42188" y1="15526" x2="38867" y2="17632"/>
                        <a14:backgroundMark x1="80176" y1="43421" x2="86621" y2="43684"/>
                        <a14:backgroundMark x1="83105" y1="43947" x2="90039" y2="44211"/>
                        <a14:backgroundMark x1="77441" y1="43289" x2="82813" y2="44211"/>
                        <a14:backgroundMark x1="77734" y1="44211" x2="77051" y2="44211"/>
                        <a14:backgroundMark x1="78516" y1="44342" x2="77441" y2="44342"/>
                        <a14:backgroundMark x1="14551" y1="50263" x2="6152" y2="50921"/>
                        <a14:backgroundMark x1="66406" y1="50263" x2="85840" y2="48421"/>
                        <a14:backgroundMark x1="16504" y1="43816" x2="7813" y2="55132"/>
                        <a14:backgroundMark x1="80566" y1="39342" x2="88965" y2="52632"/>
                        <a14:backgroundMark x1="81055" y1="45395" x2="78418" y2="47105"/>
                        <a14:backgroundMark x1="67871" y1="45132" x2="69922" y2="45263"/>
                        <a14:backgroundMark x1="70898" y1="45132" x2="76172" y2="44474"/>
                        <a14:backgroundMark x1="61328" y1="45789" x2="65820" y2="45921"/>
                        <a14:backgroundMark x1="21094" y1="45132" x2="23242" y2="45263"/>
                        <a14:backgroundMark x1="24121" y1="45789" x2="24219" y2="43553"/>
                      </a14:backgroundRemoval>
                    </a14:imgEffect>
                  </a14:imgLayer>
                </a14:imgProps>
              </a:ext>
              <a:ext uri="{28A0092B-C50C-407E-A947-70E740481C1C}">
                <a14:useLocalDpi xmlns:a14="http://schemas.microsoft.com/office/drawing/2010/main" val="0"/>
              </a:ext>
            </a:extLst>
          </a:blip>
          <a:srcRect/>
          <a:stretch>
            <a:fillRect/>
          </a:stretch>
        </p:blipFill>
        <p:spPr>
          <a:xfrm>
            <a:off x="7900818" y="1157454"/>
            <a:ext cx="2035860" cy="151099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txBox="1"/>
          <p:nvPr/>
        </p:nvSpPr>
        <p:spPr>
          <a:xfrm>
            <a:off x="669924" y="1"/>
            <a:ext cx="10850563" cy="1028699"/>
          </a:xfrm>
          <a:prstGeom prst="rect">
            <a:avLst/>
          </a:prstGeom>
        </p:spPr>
        <p:txBody>
          <a:bodyPr/>
          <a:lstStyle>
            <a:lvl1pPr algn="l" defTabSz="914400" rtl="0" eaLnBrk="1" latinLnBrk="0" hangingPunct="1">
              <a:lnSpc>
                <a:spcPct val="90000"/>
              </a:lnSpc>
              <a:spcBef>
                <a:spcPct val="0"/>
              </a:spcBef>
              <a:buNone/>
              <a:defRPr sz="2800" b="0" kern="1200">
                <a:solidFill>
                  <a:schemeClr val="bg1"/>
                </a:solidFill>
                <a:latin typeface="+mj-lt"/>
                <a:ea typeface="+mj-ea"/>
                <a:cs typeface="+mj-cs"/>
              </a:defRPr>
            </a:lvl1pPr>
          </a:lstStyle>
          <a:p>
            <a:endParaRPr lang="en-US" altLang="zh-CN" dirty="0"/>
          </a:p>
          <a:p>
            <a:r>
              <a:rPr lang="en-US" altLang="zh-CN" dirty="0"/>
              <a:t>E. </a:t>
            </a:r>
            <a:r>
              <a:rPr lang="en-US" altLang="zh-CN" dirty="0" err="1"/>
              <a:t>Ghidra</a:t>
            </a:r>
            <a:r>
              <a:rPr lang="en-US" altLang="zh-CN" dirty="0"/>
              <a:t> Script </a:t>
            </a:r>
            <a:r>
              <a:rPr lang="zh-CN" altLang="en-US" dirty="0"/>
              <a:t>示例</a:t>
            </a:r>
            <a:r>
              <a:rPr lang="en-US" altLang="zh-CN" dirty="0"/>
              <a:t> —— </a:t>
            </a:r>
            <a:r>
              <a:rPr lang="zh-CN" altLang="en-US" dirty="0"/>
              <a:t>脚本逻辑分析</a:t>
            </a:r>
            <a:endParaRPr lang="zh-CN" altLang="en-US" dirty="0"/>
          </a:p>
        </p:txBody>
      </p:sp>
      <p:sp>
        <p:nvSpPr>
          <p:cNvPr id="6" name="文本框 5"/>
          <p:cNvSpPr txBox="1"/>
          <p:nvPr/>
        </p:nvSpPr>
        <p:spPr>
          <a:xfrm>
            <a:off x="669924" y="839496"/>
            <a:ext cx="3070226" cy="369332"/>
          </a:xfrm>
          <a:prstGeom prst="rect">
            <a:avLst/>
          </a:prstGeom>
          <a:noFill/>
        </p:spPr>
        <p:txBody>
          <a:bodyPr wrap="square" rtlCol="0">
            <a:spAutoFit/>
          </a:bodyPr>
          <a:lstStyle/>
          <a:p>
            <a:r>
              <a:rPr lang="en-US" altLang="zh-CN" dirty="0">
                <a:solidFill>
                  <a:schemeClr val="bg1"/>
                </a:solidFill>
                <a:latin typeface="+mn-ea"/>
              </a:rPr>
              <a:t>A </a:t>
            </a:r>
            <a:r>
              <a:rPr lang="en-US" altLang="zh-CN" dirty="0" err="1">
                <a:solidFill>
                  <a:schemeClr val="bg1"/>
                </a:solidFill>
                <a:latin typeface="+mn-ea"/>
              </a:rPr>
              <a:t>Ghidra</a:t>
            </a:r>
            <a:r>
              <a:rPr lang="en-US" altLang="zh-CN" dirty="0">
                <a:solidFill>
                  <a:schemeClr val="bg1"/>
                </a:solidFill>
                <a:latin typeface="+mn-ea"/>
              </a:rPr>
              <a:t> script example</a:t>
            </a:r>
            <a:endParaRPr lang="zh-CN" altLang="en-US" dirty="0">
              <a:solidFill>
                <a:schemeClr val="bg1"/>
              </a:solidFill>
              <a:latin typeface="+mn-ea"/>
            </a:endParaRPr>
          </a:p>
        </p:txBody>
      </p:sp>
      <p:pic>
        <p:nvPicPr>
          <p:cNvPr id="10" name="Picture 25" descr="A cartoon animal holding a pan&#10;&#10;Description automatically generated"/>
          <p:cNvPicPr>
            <a:picLocks noChangeAspect="1"/>
          </p:cNvPicPr>
          <p:nvPr/>
        </p:nvPicPr>
        <p:blipFill rotWithShape="1">
          <a:blip r:embed="rId1" cstate="hqprint">
            <a:extLst>
              <a:ext uri="{BEBA8EAE-BF5A-486C-A8C5-ECC9F3942E4B}">
                <a14:imgProps xmlns:a14="http://schemas.microsoft.com/office/drawing/2010/main">
                  <a14:imgLayer r:embed="rId2">
                    <a14:imgEffect>
                      <a14:backgroundRemoval t="9815" b="91111" l="5951" r="89954">
                        <a14:foregroundMark x1="47913" y1="53519" x2="44127" y2="50370"/>
                        <a14:foregroundMark x1="27434" y1="68333" x2="18779" y2="86111"/>
                        <a14:foregroundMark x1="18779" y1="86111" x2="9505" y2="87037"/>
                        <a14:foregroundMark x1="69706" y1="76852" x2="79598" y2="78519"/>
                        <a14:foregroundMark x1="43431" y1="49630" x2="39258" y2="64074"/>
                        <a14:foregroundMark x1="54714" y1="79815" x2="54637" y2="87778"/>
                        <a14:foregroundMark x1="64760" y1="29444" x2="63138" y2="27778"/>
                        <a14:foregroundMark x1="62210" y1="28519" x2="62906" y2="29259"/>
                        <a14:foregroundMark x1="59351" y1="30185" x2="62751" y2="29630"/>
                        <a14:foregroundMark x1="43354" y1="9815" x2="43972" y2="10185"/>
                        <a14:foregroundMark x1="54946" y1="91296" x2="42658" y2="90926"/>
                        <a14:foregroundMark x1="29907" y1="80000" x2="30989" y2="81667"/>
                        <a14:foregroundMark x1="30139" y1="74630" x2="30989" y2="75556"/>
                        <a14:foregroundMark x1="29289" y1="75556" x2="31607" y2="77778"/>
                        <a14:foregroundMark x1="29598" y1="74444" x2="30139" y2="73519"/>
                        <a14:foregroundMark x1="6260" y1="86296" x2="5951" y2="88148"/>
                        <a14:foregroundMark x1="71329" y1="72037" x2="66538" y2="72593"/>
                        <a14:foregroundMark x1="66538" y1="72593" x2="68702" y2="84630"/>
                        <a14:foregroundMark x1="68702" y1="84630" x2="70325" y2="84444"/>
                        <a14:foregroundMark x1="24652" y1="64630" x2="24652" y2="64630"/>
                        <a14:foregroundMark x1="10665" y1="90741" x2="10665" y2="90741"/>
                        <a14:backgroundMark x1="36012" y1="78889" x2="29444" y2="23148"/>
                        <a14:backgroundMark x1="59351" y1="80556" x2="60896" y2="75370"/>
                        <a14:backgroundMark x1="74807" y1="66111" x2="73261" y2="55556"/>
                        <a14:backgroundMark x1="72720" y1="62222" x2="71561" y2="58333"/>
                        <a14:backgroundMark x1="39181" y1="45000" x2="36708" y2="24074"/>
                        <a14:backgroundMark x1="58964" y1="22963" x2="61128" y2="7593"/>
                        <a14:backgroundMark x1="71561" y1="60741" x2="70479" y2="58889"/>
                        <a14:backgroundMark x1="68547" y1="59074" x2="68856" y2="58889"/>
                        <a14:backgroundMark x1="67852" y1="59815" x2="67852" y2="59815"/>
                        <a14:backgroundMark x1="67543" y1="61296" x2="67543" y2="61296"/>
                        <a14:backgroundMark x1="65611" y1="64630" x2="65611" y2="64630"/>
                        <a14:backgroundMark x1="19088" y1="67407" x2="19088" y2="67407"/>
                        <a14:backgroundMark x1="23879" y1="63704" x2="23879" y2="63704"/>
                        <a14:backgroundMark x1="8114" y1="74259" x2="5564" y2="78889"/>
                        <a14:backgroundMark x1="67233" y1="61667" x2="67233" y2="61667"/>
                        <a14:backgroundMark x1="66383" y1="63333" x2="66383" y2="63333"/>
                        <a14:backgroundMark x1="67002" y1="62222" x2="67002" y2="62222"/>
                        <a14:backgroundMark x1="65997" y1="63889" x2="65997" y2="63889"/>
                        <a14:backgroundMark x1="66692" y1="62593" x2="66692" y2="62593"/>
                        <a14:backgroundMark x1="22257" y1="64444" x2="22257" y2="64444"/>
                        <a14:backgroundMark x1="24111" y1="64815" x2="24111" y2="64815"/>
                        <a14:backgroundMark x1="24498" y1="65741" x2="24498" y2="65741"/>
                        <a14:backgroundMark x1="24343" y1="63148" x2="24343" y2="63148"/>
                      </a14:backgroundRemoval>
                    </a14:imgEffect>
                  </a14:imgLayer>
                </a14:imgProps>
              </a:ext>
              <a:ext uri="{28A0092B-C50C-407E-A947-70E740481C1C}">
                <a14:useLocalDpi xmlns:a14="http://schemas.microsoft.com/office/drawing/2010/main" val="0"/>
              </a:ext>
            </a:extLst>
          </a:blip>
          <a:srcRect/>
          <a:stretch>
            <a:fillRect/>
          </a:stretch>
        </p:blipFill>
        <p:spPr>
          <a:xfrm>
            <a:off x="8915597" y="738311"/>
            <a:ext cx="2560189" cy="1068395"/>
          </a:xfrm>
          <a:prstGeom prst="rect">
            <a:avLst/>
          </a:prstGeom>
        </p:spPr>
      </p:pic>
      <p:pic>
        <p:nvPicPr>
          <p:cNvPr id="12" name="Picture 11" descr="A cartoon animal under a sign&#10;&#10;Description automatically generated"/>
          <p:cNvPicPr>
            <a:picLocks noChangeAspect="1"/>
          </p:cNvPicPr>
          <p:nvPr/>
        </p:nvPicPr>
        <p:blipFill rotWithShape="1">
          <a:blip r:embed="rId3" cstate="print">
            <a:extLst>
              <a:ext uri="{BEBA8EAE-BF5A-486C-A8C5-ECC9F3942E4B}">
                <a14:imgProps xmlns:a14="http://schemas.microsoft.com/office/drawing/2010/main">
                  <a14:imgLayer r:embed="rId4">
                    <a14:imgEffect>
                      <a14:backgroundRemoval t="0" b="77686" l="0" r="87854">
                        <a14:foregroundMark x1="25709" y1="49174" x2="71457" y2="70248"/>
                        <a14:foregroundMark x1="76113" y1="64463" x2="80769" y2="74793"/>
                        <a14:foregroundMark x1="34211" y1="40909" x2="41903" y2="37603"/>
                        <a14:foregroundMark x1="41903" y1="37603" x2="66397" y2="48347"/>
                        <a14:foregroundMark x1="66397" y1="48347" x2="71457" y2="57025"/>
                        <a14:foregroundMark x1="70445" y1="77686" x2="74494" y2="77273"/>
                        <a14:foregroundMark x1="86437" y1="72727" x2="87854" y2="73967"/>
                        <a14:foregroundMark x1="34818" y1="31818" x2="38057" y2="44628"/>
                        <a14:foregroundMark x1="8502" y1="69835" x2="24696" y2="73967"/>
                        <a14:foregroundMark x1="8907" y1="57025" x2="5263" y2="74793"/>
                        <a14:backgroundMark x1="67409" y1="0" x2="76316" y2="3306"/>
                        <a14:backgroundMark x1="14777" y1="0" x2="13765" y2="7438"/>
                        <a14:backgroundMark x1="29150" y1="1240" x2="15587" y2="413"/>
                        <a14:backgroundMark x1="16802" y1="23140" x2="36640" y2="6612"/>
                        <a14:backgroundMark x1="36640" y1="6612" x2="64777" y2="11157"/>
                        <a14:backgroundMark x1="64777" y1="11157" x2="84818" y2="33471"/>
                        <a14:backgroundMark x1="84818" y1="33471" x2="91498" y2="47934"/>
                        <a14:backgroundMark x1="45951" y1="15702" x2="47571" y2="20248"/>
                        <a14:backgroundMark x1="67814" y1="26446" x2="86032" y2="45455"/>
                        <a14:backgroundMark x1="62955" y1="16116" x2="71053" y2="29339"/>
                        <a14:backgroundMark x1="69838" y1="31818" x2="84818" y2="51240"/>
                        <a14:backgroundMark x1="11943" y1="33058" x2="19838" y2="24793"/>
                        <a14:backgroundMark x1="6073" y1="38843" x2="4858" y2="18182"/>
                        <a14:backgroundMark x1="14575" y1="25620" x2="810" y2="32645"/>
                        <a14:backgroundMark x1="3239" y1="35537" x2="1215" y2="38430"/>
                        <a14:backgroundMark x1="1215" y1="50826" x2="810" y2="22727"/>
                        <a14:backgroundMark x1="84211" y1="84298" x2="80162" y2="83884"/>
                        <a14:backgroundMark x1="79960" y1="84298" x2="77126" y2="84298"/>
                        <a14:backgroundMark x1="34818" y1="81818" x2="45142" y2="84298"/>
                        <a14:backgroundMark x1="46154" y1="84298" x2="53441" y2="82645"/>
                        <a14:backgroundMark x1="53441" y1="82645" x2="60931" y2="84711"/>
                        <a14:backgroundMark x1="77733" y1="83471" x2="81377" y2="83058"/>
                        <a14:backgroundMark x1="76721" y1="83471" x2="77126" y2="88017"/>
                      </a14:backgroundRemoval>
                    </a14:imgEffect>
                  </a14:imgLayer>
                </a14:imgProps>
              </a:ext>
              <a:ext uri="{28A0092B-C50C-407E-A947-70E740481C1C}">
                <a14:useLocalDpi xmlns:a14="http://schemas.microsoft.com/office/drawing/2010/main" val="0"/>
              </a:ext>
            </a:extLst>
          </a:blip>
          <a:srcRect l="12767" t="18372" r="6919" b="11039"/>
          <a:stretch>
            <a:fillRect/>
          </a:stretch>
        </p:blipFill>
        <p:spPr>
          <a:xfrm>
            <a:off x="10759573" y="6322907"/>
            <a:ext cx="1432427" cy="616923"/>
          </a:xfrm>
          <a:prstGeom prst="rect">
            <a:avLst/>
          </a:prstGeom>
        </p:spPr>
      </p:pic>
      <p:grpSp>
        <p:nvGrpSpPr>
          <p:cNvPr id="13" name="组合 12"/>
          <p:cNvGrpSpPr/>
          <p:nvPr/>
        </p:nvGrpSpPr>
        <p:grpSpPr>
          <a:xfrm>
            <a:off x="0" y="1672963"/>
            <a:ext cx="12192000" cy="4003442"/>
            <a:chOff x="0" y="1672963"/>
            <a:chExt cx="12088561" cy="3926253"/>
          </a:xfrm>
        </p:grpSpPr>
        <p:pic>
          <p:nvPicPr>
            <p:cNvPr id="8" name="图片 7"/>
            <p:cNvPicPr>
              <a:picLocks noChangeAspect="1"/>
            </p:cNvPicPr>
            <p:nvPr/>
          </p:nvPicPr>
          <p:blipFill>
            <a:blip r:embed="rId5"/>
            <a:stretch>
              <a:fillRect/>
            </a:stretch>
          </p:blipFill>
          <p:spPr>
            <a:xfrm>
              <a:off x="0" y="1672963"/>
              <a:ext cx="5424678" cy="3926253"/>
            </a:xfrm>
            <a:prstGeom prst="rect">
              <a:avLst/>
            </a:prstGeom>
          </p:spPr>
        </p:pic>
        <p:pic>
          <p:nvPicPr>
            <p:cNvPr id="11" name="图片 10"/>
            <p:cNvPicPr>
              <a:picLocks noChangeAspect="1"/>
            </p:cNvPicPr>
            <p:nvPr/>
          </p:nvPicPr>
          <p:blipFill>
            <a:blip r:embed="rId6"/>
            <a:stretch>
              <a:fillRect/>
            </a:stretch>
          </p:blipFill>
          <p:spPr>
            <a:xfrm>
              <a:off x="5424678" y="1672963"/>
              <a:ext cx="6663883" cy="3926253"/>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txBox="1"/>
          <p:nvPr/>
        </p:nvSpPr>
        <p:spPr>
          <a:xfrm>
            <a:off x="669924" y="1"/>
            <a:ext cx="10850563" cy="1028699"/>
          </a:xfrm>
          <a:prstGeom prst="rect">
            <a:avLst/>
          </a:prstGeom>
        </p:spPr>
        <p:txBody>
          <a:bodyPr/>
          <a:lstStyle>
            <a:lvl1pPr algn="l" defTabSz="914400" rtl="0" eaLnBrk="1" latinLnBrk="0" hangingPunct="1">
              <a:lnSpc>
                <a:spcPct val="90000"/>
              </a:lnSpc>
              <a:spcBef>
                <a:spcPct val="0"/>
              </a:spcBef>
              <a:buNone/>
              <a:defRPr sz="2800" b="0" kern="1200">
                <a:solidFill>
                  <a:schemeClr val="bg1"/>
                </a:solidFill>
                <a:latin typeface="+mj-lt"/>
                <a:ea typeface="+mj-ea"/>
                <a:cs typeface="+mj-cs"/>
              </a:defRPr>
            </a:lvl1pPr>
          </a:lstStyle>
          <a:p>
            <a:endParaRPr lang="en-US" altLang="zh-CN" dirty="0"/>
          </a:p>
          <a:p>
            <a:r>
              <a:rPr lang="en-US" altLang="zh-CN" dirty="0"/>
              <a:t>E. </a:t>
            </a:r>
            <a:r>
              <a:rPr lang="en-US" altLang="zh-CN" dirty="0" err="1"/>
              <a:t>Ghidra</a:t>
            </a:r>
            <a:r>
              <a:rPr lang="en-US" altLang="zh-CN" dirty="0"/>
              <a:t> Script </a:t>
            </a:r>
            <a:r>
              <a:rPr lang="zh-CN" altLang="en-US" dirty="0"/>
              <a:t>示例</a:t>
            </a:r>
            <a:r>
              <a:rPr lang="en-US" altLang="zh-CN" dirty="0"/>
              <a:t> —— </a:t>
            </a:r>
            <a:r>
              <a:rPr lang="zh-CN" altLang="en-US" dirty="0"/>
              <a:t>脚本逻辑分析</a:t>
            </a:r>
            <a:endParaRPr lang="zh-CN" altLang="en-US" dirty="0"/>
          </a:p>
        </p:txBody>
      </p:sp>
      <p:sp>
        <p:nvSpPr>
          <p:cNvPr id="6" name="文本框 5"/>
          <p:cNvSpPr txBox="1"/>
          <p:nvPr/>
        </p:nvSpPr>
        <p:spPr>
          <a:xfrm>
            <a:off x="669924" y="839496"/>
            <a:ext cx="3070226" cy="369332"/>
          </a:xfrm>
          <a:prstGeom prst="rect">
            <a:avLst/>
          </a:prstGeom>
          <a:noFill/>
        </p:spPr>
        <p:txBody>
          <a:bodyPr wrap="square" rtlCol="0">
            <a:spAutoFit/>
          </a:bodyPr>
          <a:lstStyle/>
          <a:p>
            <a:r>
              <a:rPr lang="en-US" altLang="zh-CN" dirty="0">
                <a:solidFill>
                  <a:schemeClr val="bg1"/>
                </a:solidFill>
                <a:latin typeface="+mn-ea"/>
              </a:rPr>
              <a:t>A </a:t>
            </a:r>
            <a:r>
              <a:rPr lang="en-US" altLang="zh-CN" dirty="0" err="1">
                <a:solidFill>
                  <a:schemeClr val="bg1"/>
                </a:solidFill>
                <a:latin typeface="+mn-ea"/>
              </a:rPr>
              <a:t>Ghidra</a:t>
            </a:r>
            <a:r>
              <a:rPr lang="en-US" altLang="zh-CN" dirty="0">
                <a:solidFill>
                  <a:schemeClr val="bg1"/>
                </a:solidFill>
                <a:latin typeface="+mn-ea"/>
              </a:rPr>
              <a:t> script example</a:t>
            </a:r>
            <a:endParaRPr lang="zh-CN" altLang="en-US" dirty="0">
              <a:solidFill>
                <a:schemeClr val="bg1"/>
              </a:solidFill>
              <a:latin typeface="+mn-ea"/>
            </a:endParaRPr>
          </a:p>
        </p:txBody>
      </p:sp>
      <p:pic>
        <p:nvPicPr>
          <p:cNvPr id="9" name="Picture 13" descr="A cartoon cat on a tile floor&#10;&#10;Description automatically generated"/>
          <p:cNvPicPr>
            <a:picLocks noChangeAspect="1"/>
          </p:cNvPicPr>
          <p:nvPr/>
        </p:nvPicPr>
        <p:blipFill rotWithShape="1">
          <a:blip r:embed="rId1">
            <a:extLst>
              <a:ext uri="{BEBA8EAE-BF5A-486C-A8C5-ECC9F3942E4B}">
                <a14:imgProps xmlns:a14="http://schemas.microsoft.com/office/drawing/2010/main">
                  <a14:imgLayer r:embed="rId2">
                    <a14:imgEffect>
                      <a14:backgroundRemoval t="10000" b="90000" l="10000" r="90000">
                        <a14:backgroundMark x1="53195" y1="14688" x2="73684" y2="37188"/>
                        <a14:backgroundMark x1="36278" y1="72813" x2="42293" y2="85313"/>
                        <a14:backgroundMark x1="42293" y1="85313" x2="42481" y2="85313"/>
                        <a14:backgroundMark x1="49812" y1="73750" x2="51316" y2="77813"/>
                        <a14:backgroundMark x1="50752" y1="71250" x2="51692" y2="78125"/>
                        <a14:backgroundMark x1="31203" y1="13125" x2="27632" y2="35625"/>
                        <a14:backgroundMark x1="49624" y1="18125" x2="50188" y2="19063"/>
                        <a14:backgroundMark x1="47556" y1="16875" x2="49060" y2="18750"/>
                      </a14:backgroundRemoval>
                    </a14:imgEffect>
                  </a14:imgLayer>
                </a14:imgProps>
              </a:ext>
              <a:ext uri="{28A0092B-C50C-407E-A947-70E740481C1C}">
                <a14:useLocalDpi xmlns:a14="http://schemas.microsoft.com/office/drawing/2010/main" val="0"/>
              </a:ext>
            </a:extLst>
          </a:blip>
          <a:srcRect l="27519" r="25914"/>
          <a:stretch>
            <a:fillRect/>
          </a:stretch>
        </p:blipFill>
        <p:spPr>
          <a:xfrm>
            <a:off x="10898697" y="5340626"/>
            <a:ext cx="1243579" cy="1606323"/>
          </a:xfrm>
          <a:prstGeom prst="rect">
            <a:avLst/>
          </a:prstGeom>
        </p:spPr>
      </p:pic>
      <p:sp>
        <p:nvSpPr>
          <p:cNvPr id="10" name="文本框 9"/>
          <p:cNvSpPr txBox="1"/>
          <p:nvPr/>
        </p:nvSpPr>
        <p:spPr>
          <a:xfrm>
            <a:off x="926275" y="1360780"/>
            <a:ext cx="10337858" cy="874535"/>
          </a:xfrm>
          <a:prstGeom prst="rect">
            <a:avLst/>
          </a:prstGeom>
          <a:noFill/>
        </p:spPr>
        <p:txBody>
          <a:bodyPr wrap="square" rtlCol="0">
            <a:spAutoFit/>
          </a:bodyPr>
          <a:lstStyle/>
          <a:p>
            <a:pPr>
              <a:lnSpc>
                <a:spcPct val="150000"/>
              </a:lnSpc>
            </a:pPr>
            <a:r>
              <a:rPr lang="en-US" altLang="zh-CN" dirty="0" err="1">
                <a:solidFill>
                  <a:schemeClr val="tx2"/>
                </a:solidFill>
                <a:latin typeface="+mn-ea"/>
              </a:rPr>
              <a:t>findRealBlockRelations</a:t>
            </a:r>
            <a:r>
              <a:rPr lang="zh-CN" altLang="en-US" dirty="0">
                <a:solidFill>
                  <a:schemeClr val="tx2"/>
                </a:solidFill>
                <a:latin typeface="+mn-ea"/>
              </a:rPr>
              <a:t>要获取的数据结构如下，其功能为</a:t>
            </a:r>
            <a:r>
              <a:rPr lang="zh-CN" altLang="en-US" dirty="0">
                <a:solidFill>
                  <a:schemeClr val="accent1"/>
                </a:solidFill>
                <a:latin typeface="+mn-ea"/>
              </a:rPr>
              <a:t>获取状态变量的不同值与有效基本块的对应关系</a:t>
            </a:r>
            <a:r>
              <a:rPr lang="zh-CN" altLang="en-US" dirty="0">
                <a:solidFill>
                  <a:schemeClr val="tx2"/>
                </a:solidFill>
                <a:latin typeface="+mn-ea"/>
              </a:rPr>
              <a:t>。</a:t>
            </a:r>
            <a:endParaRPr lang="en-US" altLang="zh-CN" dirty="0">
              <a:solidFill>
                <a:schemeClr val="tx2"/>
              </a:solidFill>
              <a:latin typeface="+mn-ea"/>
            </a:endParaRPr>
          </a:p>
        </p:txBody>
      </p:sp>
      <p:pic>
        <p:nvPicPr>
          <p:cNvPr id="3076" name="Picture 4"/>
          <p:cNvPicPr>
            <a:picLocks noChangeAspect="1" noChangeArrowheads="1"/>
          </p:cNvPicPr>
          <p:nvPr/>
        </p:nvPicPr>
        <p:blipFill>
          <a:blip r:embed="rId3" cstate="hqprint">
            <a:extLst>
              <a:ext uri="{28A0092B-C50C-407E-A947-70E740481C1C}">
                <a14:useLocalDpi xmlns:a14="http://schemas.microsoft.com/office/drawing/2010/main" val="0"/>
              </a:ext>
            </a:extLst>
          </a:blip>
          <a:srcRect/>
          <a:stretch>
            <a:fillRect/>
          </a:stretch>
        </p:blipFill>
        <p:spPr bwMode="auto">
          <a:xfrm>
            <a:off x="2376488" y="2552160"/>
            <a:ext cx="7439025" cy="248602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with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strips(downLeft)">
                                      <p:cBhvr>
                                        <p:cTn id="7" dur="5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txBox="1"/>
          <p:nvPr/>
        </p:nvSpPr>
        <p:spPr>
          <a:xfrm>
            <a:off x="669924" y="1"/>
            <a:ext cx="10850563" cy="1028699"/>
          </a:xfrm>
          <a:prstGeom prst="rect">
            <a:avLst/>
          </a:prstGeom>
        </p:spPr>
        <p:txBody>
          <a:bodyPr/>
          <a:lstStyle>
            <a:lvl1pPr algn="l" defTabSz="914400" rtl="0" eaLnBrk="1" latinLnBrk="0" hangingPunct="1">
              <a:lnSpc>
                <a:spcPct val="90000"/>
              </a:lnSpc>
              <a:spcBef>
                <a:spcPct val="0"/>
              </a:spcBef>
              <a:buNone/>
              <a:defRPr sz="2800" b="0" kern="1200">
                <a:solidFill>
                  <a:schemeClr val="bg1"/>
                </a:solidFill>
                <a:latin typeface="+mj-lt"/>
                <a:ea typeface="+mj-ea"/>
                <a:cs typeface="+mj-cs"/>
              </a:defRPr>
            </a:lvl1pPr>
          </a:lstStyle>
          <a:p>
            <a:endParaRPr lang="en-US" altLang="zh-CN" dirty="0"/>
          </a:p>
          <a:p>
            <a:r>
              <a:rPr lang="en-US" altLang="zh-CN" dirty="0"/>
              <a:t>E. </a:t>
            </a:r>
            <a:r>
              <a:rPr lang="en-US" altLang="zh-CN" dirty="0" err="1"/>
              <a:t>Ghidra</a:t>
            </a:r>
            <a:r>
              <a:rPr lang="en-US" altLang="zh-CN" dirty="0"/>
              <a:t> Script </a:t>
            </a:r>
            <a:r>
              <a:rPr lang="zh-CN" altLang="en-US" dirty="0"/>
              <a:t>示例</a:t>
            </a:r>
            <a:r>
              <a:rPr lang="en-US" altLang="zh-CN" dirty="0"/>
              <a:t> —— </a:t>
            </a:r>
            <a:r>
              <a:rPr lang="zh-CN" altLang="en-US" dirty="0"/>
              <a:t>脚本逻辑分析</a:t>
            </a:r>
            <a:endParaRPr lang="zh-CN" altLang="en-US" dirty="0"/>
          </a:p>
        </p:txBody>
      </p:sp>
      <p:sp>
        <p:nvSpPr>
          <p:cNvPr id="6" name="文本框 5"/>
          <p:cNvSpPr txBox="1"/>
          <p:nvPr/>
        </p:nvSpPr>
        <p:spPr>
          <a:xfrm>
            <a:off x="669924" y="839496"/>
            <a:ext cx="3070226" cy="369332"/>
          </a:xfrm>
          <a:prstGeom prst="rect">
            <a:avLst/>
          </a:prstGeom>
          <a:noFill/>
        </p:spPr>
        <p:txBody>
          <a:bodyPr wrap="square" rtlCol="0">
            <a:spAutoFit/>
          </a:bodyPr>
          <a:lstStyle/>
          <a:p>
            <a:r>
              <a:rPr lang="en-US" altLang="zh-CN" dirty="0">
                <a:solidFill>
                  <a:schemeClr val="bg1"/>
                </a:solidFill>
                <a:latin typeface="+mn-ea"/>
              </a:rPr>
              <a:t>A </a:t>
            </a:r>
            <a:r>
              <a:rPr lang="en-US" altLang="zh-CN" dirty="0" err="1">
                <a:solidFill>
                  <a:schemeClr val="bg1"/>
                </a:solidFill>
                <a:latin typeface="+mn-ea"/>
              </a:rPr>
              <a:t>Ghidra</a:t>
            </a:r>
            <a:r>
              <a:rPr lang="en-US" altLang="zh-CN" dirty="0">
                <a:solidFill>
                  <a:schemeClr val="bg1"/>
                </a:solidFill>
                <a:latin typeface="+mn-ea"/>
              </a:rPr>
              <a:t> script example</a:t>
            </a:r>
            <a:endParaRPr lang="zh-CN" altLang="en-US" dirty="0">
              <a:solidFill>
                <a:schemeClr val="bg1"/>
              </a:solidFill>
              <a:latin typeface="+mn-ea"/>
            </a:endParaRPr>
          </a:p>
        </p:txBody>
      </p:sp>
      <p:pic>
        <p:nvPicPr>
          <p:cNvPr id="8" name="Picture 6" descr="A cartoon animal holding a pan&#10;&#10;Description automatically generated"/>
          <p:cNvPicPr>
            <a:picLocks noChangeAspect="1"/>
          </p:cNvPicPr>
          <p:nvPr/>
        </p:nvPicPr>
        <p:blipFill rotWithShape="1">
          <a:blip r:embed="rId1" cstate="print">
            <a:extLst>
              <a:ext uri="{BEBA8EAE-BF5A-486C-A8C5-ECC9F3942E4B}">
                <a14:imgProps xmlns:a14="http://schemas.microsoft.com/office/drawing/2010/main">
                  <a14:imgLayer r:embed="rId2">
                    <a14:imgEffect>
                      <a14:backgroundRemoval t="0" b="80478" l="6127" r="100000">
                        <a14:foregroundMark x1="74265" y1="31873" x2="46814" y2="70120"/>
                        <a14:foregroundMark x1="46814" y1="70120" x2="17402" y2="72112"/>
                        <a14:foregroundMark x1="82108" y1="56972" x2="85539" y2="60558"/>
                        <a14:foregroundMark x1="82843" y1="45418" x2="85539" y2="47410"/>
                        <a14:foregroundMark x1="80147" y1="47410" x2="87500" y2="52191"/>
                        <a14:foregroundMark x1="81127" y1="45020" x2="82843" y2="43028"/>
                        <a14:foregroundMark x1="7108" y1="70518" x2="6127" y2="74502"/>
                        <a14:foregroundMark x1="65441" y1="23904" x2="65441" y2="23904"/>
                        <a14:foregroundMark x1="21078" y1="80080" x2="21078" y2="80080"/>
                        <a14:foregroundMark x1="68137" y1="51793" x2="70588" y2="54183"/>
                        <a14:foregroundMark x1="54902" y1="27490" x2="54902" y2="27490"/>
                        <a14:foregroundMark x1="55637" y1="26295" x2="54657" y2="27888"/>
                        <a14:foregroundMark x1="50735" y1="38645" x2="44608" y2="37450"/>
                        <a14:backgroundMark x1="91912" y1="0" x2="99755" y2="44622"/>
                        <a14:backgroundMark x1="47794" y1="29880" x2="47794" y2="29880"/>
                        <a14:backgroundMark x1="62990" y1="21912" x2="62990" y2="21912"/>
                        <a14:backgroundMark x1="12990" y1="44622" x2="4902" y2="54582"/>
                        <a14:backgroundMark x1="57843" y1="23506" x2="57843" y2="23506"/>
                        <a14:backgroundMark x1="63725" y1="24303" x2="63725" y2="24303"/>
                        <a14:backgroundMark x1="64951" y1="26295" x2="64951" y2="26295"/>
                        <a14:backgroundMark x1="64461" y1="20717" x2="64461" y2="20717"/>
                        <a14:backgroundMark x1="61520" y1="9163" x2="12255" y2="14741"/>
                        <a14:backgroundMark x1="9069" y1="44622" x2="30147" y2="7171"/>
                        <a14:backgroundMark x1="55637" y1="16733" x2="40196" y2="18725"/>
                        <a14:backgroundMark x1="55488" y1="26103" x2="56863" y2="21912"/>
                        <a14:backgroundMark x1="69853" y1="80876" x2="53676" y2="81673"/>
                        <a14:backgroundMark x1="45833" y1="80876" x2="37255" y2="81673"/>
                        <a14:backgroundMark x1="17892" y1="79681" x2="11520" y2="81275"/>
                      </a14:backgroundRemoval>
                    </a14:imgEffect>
                  </a14:imgLayer>
                </a14:imgProps>
              </a:ext>
              <a:ext uri="{28A0092B-C50C-407E-A947-70E740481C1C}">
                <a14:useLocalDpi xmlns:a14="http://schemas.microsoft.com/office/drawing/2010/main" val="0"/>
              </a:ext>
            </a:extLst>
          </a:blip>
          <a:srcRect/>
          <a:stretch>
            <a:fillRect/>
          </a:stretch>
        </p:blipFill>
        <p:spPr>
          <a:xfrm>
            <a:off x="10773237" y="6132234"/>
            <a:ext cx="1494495" cy="920395"/>
          </a:xfrm>
          <a:prstGeom prst="rect">
            <a:avLst/>
          </a:prstGeom>
        </p:spPr>
      </p:pic>
      <p:grpSp>
        <p:nvGrpSpPr>
          <p:cNvPr id="10" name="组合 9"/>
          <p:cNvGrpSpPr/>
          <p:nvPr/>
        </p:nvGrpSpPr>
        <p:grpSpPr>
          <a:xfrm>
            <a:off x="1" y="2016320"/>
            <a:ext cx="12192000" cy="3797977"/>
            <a:chOff x="0" y="1895570"/>
            <a:chExt cx="12579623" cy="3918727"/>
          </a:xfrm>
        </p:grpSpPr>
        <p:pic>
          <p:nvPicPr>
            <p:cNvPr id="5" name="图片 4"/>
            <p:cNvPicPr>
              <a:picLocks noChangeAspect="1"/>
            </p:cNvPicPr>
            <p:nvPr/>
          </p:nvPicPr>
          <p:blipFill>
            <a:blip r:embed="rId3"/>
            <a:stretch>
              <a:fillRect/>
            </a:stretch>
          </p:blipFill>
          <p:spPr>
            <a:xfrm>
              <a:off x="0" y="1895570"/>
              <a:ext cx="6493350" cy="3918727"/>
            </a:xfrm>
            <a:prstGeom prst="rect">
              <a:avLst/>
            </a:prstGeom>
          </p:spPr>
        </p:pic>
        <p:pic>
          <p:nvPicPr>
            <p:cNvPr id="9" name="图片 8"/>
            <p:cNvPicPr>
              <a:picLocks noChangeAspect="1"/>
            </p:cNvPicPr>
            <p:nvPr/>
          </p:nvPicPr>
          <p:blipFill>
            <a:blip r:embed="rId4"/>
            <a:stretch>
              <a:fillRect/>
            </a:stretch>
          </p:blipFill>
          <p:spPr>
            <a:xfrm>
              <a:off x="6493350" y="1895570"/>
              <a:ext cx="6086273" cy="3918727"/>
            </a:xfrm>
            <a:prstGeom prst="rect">
              <a:avLst/>
            </a:prstGeom>
          </p:spPr>
        </p:pic>
      </p:grpSp>
      <p:pic>
        <p:nvPicPr>
          <p:cNvPr id="11" name="Picture 5" descr="A white bunny with black background&#10;&#10;Description automatically generated"/>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198825" y="1402308"/>
            <a:ext cx="1053698" cy="76334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txBox="1"/>
          <p:nvPr/>
        </p:nvSpPr>
        <p:spPr>
          <a:xfrm>
            <a:off x="669924" y="1"/>
            <a:ext cx="10850563" cy="1028699"/>
          </a:xfrm>
          <a:prstGeom prst="rect">
            <a:avLst/>
          </a:prstGeom>
        </p:spPr>
        <p:txBody>
          <a:bodyPr/>
          <a:lstStyle>
            <a:lvl1pPr algn="l" defTabSz="914400" rtl="0" eaLnBrk="1" latinLnBrk="0" hangingPunct="1">
              <a:lnSpc>
                <a:spcPct val="90000"/>
              </a:lnSpc>
              <a:spcBef>
                <a:spcPct val="0"/>
              </a:spcBef>
              <a:buNone/>
              <a:defRPr sz="2800" b="0" kern="1200">
                <a:solidFill>
                  <a:schemeClr val="bg1"/>
                </a:solidFill>
                <a:latin typeface="+mj-lt"/>
                <a:ea typeface="+mj-ea"/>
                <a:cs typeface="+mj-cs"/>
              </a:defRPr>
            </a:lvl1pPr>
          </a:lstStyle>
          <a:p>
            <a:endParaRPr lang="en-US" altLang="zh-CN" dirty="0"/>
          </a:p>
          <a:p>
            <a:r>
              <a:rPr lang="en-US" altLang="zh-CN" dirty="0"/>
              <a:t>E. </a:t>
            </a:r>
            <a:r>
              <a:rPr lang="en-US" altLang="zh-CN" dirty="0" err="1"/>
              <a:t>Ghidra</a:t>
            </a:r>
            <a:r>
              <a:rPr lang="en-US" altLang="zh-CN" dirty="0"/>
              <a:t> Script </a:t>
            </a:r>
            <a:r>
              <a:rPr lang="zh-CN" altLang="en-US" dirty="0"/>
              <a:t>示例</a:t>
            </a:r>
            <a:r>
              <a:rPr lang="en-US" altLang="zh-CN" dirty="0"/>
              <a:t> —— </a:t>
            </a:r>
            <a:r>
              <a:rPr lang="zh-CN" altLang="en-US" dirty="0"/>
              <a:t>脚本逻辑分析</a:t>
            </a:r>
            <a:endParaRPr lang="zh-CN" altLang="en-US" dirty="0"/>
          </a:p>
        </p:txBody>
      </p:sp>
      <p:sp>
        <p:nvSpPr>
          <p:cNvPr id="6" name="文本框 5"/>
          <p:cNvSpPr txBox="1"/>
          <p:nvPr/>
        </p:nvSpPr>
        <p:spPr>
          <a:xfrm>
            <a:off x="669924" y="839496"/>
            <a:ext cx="3070226" cy="369332"/>
          </a:xfrm>
          <a:prstGeom prst="rect">
            <a:avLst/>
          </a:prstGeom>
          <a:noFill/>
        </p:spPr>
        <p:txBody>
          <a:bodyPr wrap="square" rtlCol="0">
            <a:spAutoFit/>
          </a:bodyPr>
          <a:lstStyle/>
          <a:p>
            <a:r>
              <a:rPr lang="en-US" altLang="zh-CN" dirty="0">
                <a:solidFill>
                  <a:schemeClr val="bg1"/>
                </a:solidFill>
                <a:latin typeface="+mn-ea"/>
              </a:rPr>
              <a:t>A </a:t>
            </a:r>
            <a:r>
              <a:rPr lang="en-US" altLang="zh-CN" dirty="0" err="1">
                <a:solidFill>
                  <a:schemeClr val="bg1"/>
                </a:solidFill>
                <a:latin typeface="+mn-ea"/>
              </a:rPr>
              <a:t>Ghidra</a:t>
            </a:r>
            <a:r>
              <a:rPr lang="en-US" altLang="zh-CN" dirty="0">
                <a:solidFill>
                  <a:schemeClr val="bg1"/>
                </a:solidFill>
                <a:latin typeface="+mn-ea"/>
              </a:rPr>
              <a:t> script example</a:t>
            </a:r>
            <a:endParaRPr lang="zh-CN" altLang="en-US" dirty="0">
              <a:solidFill>
                <a:schemeClr val="bg1"/>
              </a:solidFill>
              <a:latin typeface="+mn-ea"/>
            </a:endParaRPr>
          </a:p>
        </p:txBody>
      </p:sp>
      <p:pic>
        <p:nvPicPr>
          <p:cNvPr id="9" name="Picture 13" descr="A cartoon cat on a tile floor&#10;&#10;Description automatically generated"/>
          <p:cNvPicPr>
            <a:picLocks noChangeAspect="1"/>
          </p:cNvPicPr>
          <p:nvPr/>
        </p:nvPicPr>
        <p:blipFill rotWithShape="1">
          <a:blip r:embed="rId1">
            <a:extLst>
              <a:ext uri="{BEBA8EAE-BF5A-486C-A8C5-ECC9F3942E4B}">
                <a14:imgProps xmlns:a14="http://schemas.microsoft.com/office/drawing/2010/main">
                  <a14:imgLayer r:embed="rId2">
                    <a14:imgEffect>
                      <a14:backgroundRemoval t="10000" b="90000" l="10000" r="90000">
                        <a14:backgroundMark x1="53195" y1="14688" x2="73684" y2="37188"/>
                        <a14:backgroundMark x1="36278" y1="72813" x2="42293" y2="85313"/>
                        <a14:backgroundMark x1="42293" y1="85313" x2="42481" y2="85313"/>
                        <a14:backgroundMark x1="49812" y1="73750" x2="51316" y2="77813"/>
                        <a14:backgroundMark x1="50752" y1="71250" x2="51692" y2="78125"/>
                        <a14:backgroundMark x1="31203" y1="13125" x2="27632" y2="35625"/>
                        <a14:backgroundMark x1="49624" y1="18125" x2="50188" y2="19063"/>
                        <a14:backgroundMark x1="47556" y1="16875" x2="49060" y2="18750"/>
                      </a14:backgroundRemoval>
                    </a14:imgEffect>
                  </a14:imgLayer>
                </a14:imgProps>
              </a:ext>
              <a:ext uri="{28A0092B-C50C-407E-A947-70E740481C1C}">
                <a14:useLocalDpi xmlns:a14="http://schemas.microsoft.com/office/drawing/2010/main" val="0"/>
              </a:ext>
            </a:extLst>
          </a:blip>
          <a:srcRect l="27519" r="25914"/>
          <a:stretch>
            <a:fillRect/>
          </a:stretch>
        </p:blipFill>
        <p:spPr>
          <a:xfrm>
            <a:off x="10898697" y="5340626"/>
            <a:ext cx="1243579" cy="1606323"/>
          </a:xfrm>
          <a:prstGeom prst="rect">
            <a:avLst/>
          </a:prstGeom>
        </p:spPr>
      </p:pic>
      <p:pic>
        <p:nvPicPr>
          <p:cNvPr id="1028" name="Picture 4"/>
          <p:cNvPicPr>
            <a:picLocks noChangeAspect="1" noChangeArrowheads="1"/>
          </p:cNvPicPr>
          <p:nvPr/>
        </p:nvPicPr>
        <p:blipFill>
          <a:blip r:embed="rId3" cstate="hqprint">
            <a:extLst>
              <a:ext uri="{28A0092B-C50C-407E-A947-70E740481C1C}">
                <a14:useLocalDpi xmlns:a14="http://schemas.microsoft.com/office/drawing/2010/main" val="0"/>
              </a:ext>
            </a:extLst>
          </a:blip>
          <a:srcRect/>
          <a:stretch>
            <a:fillRect/>
          </a:stretch>
        </p:blipFill>
        <p:spPr bwMode="auto">
          <a:xfrm>
            <a:off x="2375692" y="1868195"/>
            <a:ext cx="7439025" cy="3629025"/>
          </a:xfrm>
          <a:prstGeom prst="rect">
            <a:avLst/>
          </a:prstGeom>
          <a:noFill/>
          <a:extLst>
            <a:ext uri="{909E8E84-426E-40DD-AFC4-6F175D3DCCD1}">
              <a14:hiddenFill xmlns:a14="http://schemas.microsoft.com/office/drawing/2010/main">
                <a:solidFill>
                  <a:srgbClr val="FFFFFF"/>
                </a:solidFill>
              </a14:hiddenFill>
            </a:ext>
          </a:extLst>
        </p:spPr>
      </p:pic>
      <p:sp>
        <p:nvSpPr>
          <p:cNvPr id="10" name="文本框 9"/>
          <p:cNvSpPr txBox="1"/>
          <p:nvPr/>
        </p:nvSpPr>
        <p:spPr>
          <a:xfrm>
            <a:off x="1332704" y="1360780"/>
            <a:ext cx="9525000" cy="459036"/>
          </a:xfrm>
          <a:prstGeom prst="rect">
            <a:avLst/>
          </a:prstGeom>
          <a:noFill/>
        </p:spPr>
        <p:txBody>
          <a:bodyPr wrap="square" rtlCol="0">
            <a:spAutoFit/>
          </a:bodyPr>
          <a:lstStyle/>
          <a:p>
            <a:pPr>
              <a:lnSpc>
                <a:spcPct val="150000"/>
              </a:lnSpc>
            </a:pPr>
            <a:r>
              <a:rPr lang="en-US" altLang="zh-CN" dirty="0" err="1">
                <a:solidFill>
                  <a:schemeClr val="tx2"/>
                </a:solidFill>
                <a:latin typeface="+mn-ea"/>
              </a:rPr>
              <a:t>buildDispatcherDFT</a:t>
            </a:r>
            <a:r>
              <a:rPr lang="en-US" altLang="zh-CN" dirty="0">
                <a:solidFill>
                  <a:schemeClr val="tx2"/>
                </a:solidFill>
                <a:latin typeface="+mn-ea"/>
              </a:rPr>
              <a:t> </a:t>
            </a:r>
            <a:r>
              <a:rPr lang="zh-CN" altLang="en-US" dirty="0">
                <a:solidFill>
                  <a:schemeClr val="tx2"/>
                </a:solidFill>
                <a:latin typeface="+mn-ea"/>
              </a:rPr>
              <a:t>要获取的数据结构如下，其功能为</a:t>
            </a:r>
            <a:r>
              <a:rPr lang="zh-CN" altLang="en-US" dirty="0">
                <a:solidFill>
                  <a:schemeClr val="accent1"/>
                </a:solidFill>
                <a:latin typeface="+mn-ea"/>
              </a:rPr>
              <a:t>找到所有为状态变量赋值的基本块</a:t>
            </a:r>
            <a:r>
              <a:rPr lang="zh-CN" altLang="en-US" dirty="0">
                <a:solidFill>
                  <a:schemeClr val="tx2"/>
                </a:solidFill>
                <a:latin typeface="+mn-ea"/>
              </a:rPr>
              <a:t>。</a:t>
            </a:r>
            <a:endParaRPr lang="en-US" altLang="zh-CN" dirty="0">
              <a:solidFill>
                <a:schemeClr val="tx2"/>
              </a:solidFill>
              <a:latin typeface="+mn-ea"/>
            </a:endParaRPr>
          </a:p>
        </p:txBody>
      </p:sp>
      <p:sp>
        <p:nvSpPr>
          <p:cNvPr id="5" name="文本框 4"/>
          <p:cNvSpPr txBox="1"/>
          <p:nvPr/>
        </p:nvSpPr>
        <p:spPr>
          <a:xfrm>
            <a:off x="725649" y="2727386"/>
            <a:ext cx="1650043" cy="369332"/>
          </a:xfrm>
          <a:prstGeom prst="rect">
            <a:avLst/>
          </a:prstGeom>
          <a:noFill/>
        </p:spPr>
        <p:txBody>
          <a:bodyPr wrap="square" rtlCol="0">
            <a:spAutoFit/>
          </a:bodyPr>
          <a:lstStyle/>
          <a:p>
            <a:r>
              <a:rPr lang="en-US" altLang="zh-CN" dirty="0" err="1">
                <a:solidFill>
                  <a:schemeClr val="accent1"/>
                </a:solidFill>
                <a:latin typeface="+mj-lt"/>
              </a:rPr>
              <a:t>BasicBlock</a:t>
            </a:r>
            <a:r>
              <a:rPr lang="en-US" altLang="zh-CN" dirty="0">
                <a:solidFill>
                  <a:schemeClr val="accent1"/>
                </a:solidFill>
                <a:latin typeface="+mj-lt"/>
              </a:rPr>
              <a:t> A</a:t>
            </a:r>
            <a:endParaRPr lang="zh-CN" altLang="en-US" dirty="0">
              <a:solidFill>
                <a:schemeClr val="accent1"/>
              </a:solidFill>
              <a:latin typeface="+mj-lt"/>
            </a:endParaRPr>
          </a:p>
        </p:txBody>
      </p:sp>
      <p:sp>
        <p:nvSpPr>
          <p:cNvPr id="13" name="文本框 12"/>
          <p:cNvSpPr txBox="1"/>
          <p:nvPr/>
        </p:nvSpPr>
        <p:spPr>
          <a:xfrm>
            <a:off x="725649" y="3498041"/>
            <a:ext cx="1650043" cy="369332"/>
          </a:xfrm>
          <a:prstGeom prst="rect">
            <a:avLst/>
          </a:prstGeom>
          <a:noFill/>
        </p:spPr>
        <p:txBody>
          <a:bodyPr wrap="square" rtlCol="0">
            <a:spAutoFit/>
          </a:bodyPr>
          <a:lstStyle/>
          <a:p>
            <a:r>
              <a:rPr lang="en-US" altLang="zh-CN" dirty="0" err="1">
                <a:solidFill>
                  <a:schemeClr val="accent1"/>
                </a:solidFill>
                <a:latin typeface="+mj-lt"/>
              </a:rPr>
              <a:t>BasicBlock</a:t>
            </a:r>
            <a:r>
              <a:rPr lang="en-US" altLang="zh-CN" dirty="0">
                <a:solidFill>
                  <a:schemeClr val="accent1"/>
                </a:solidFill>
                <a:latin typeface="+mj-lt"/>
              </a:rPr>
              <a:t> B</a:t>
            </a:r>
            <a:endParaRPr lang="zh-CN" altLang="en-US" dirty="0">
              <a:solidFill>
                <a:schemeClr val="accent1"/>
              </a:solidFill>
              <a:latin typeface="+mj-lt"/>
            </a:endParaRPr>
          </a:p>
        </p:txBody>
      </p:sp>
      <p:sp>
        <p:nvSpPr>
          <p:cNvPr id="14" name="文本框 13"/>
          <p:cNvSpPr txBox="1"/>
          <p:nvPr/>
        </p:nvSpPr>
        <p:spPr>
          <a:xfrm>
            <a:off x="725648" y="4268696"/>
            <a:ext cx="1650043" cy="369332"/>
          </a:xfrm>
          <a:prstGeom prst="rect">
            <a:avLst/>
          </a:prstGeom>
          <a:noFill/>
        </p:spPr>
        <p:txBody>
          <a:bodyPr wrap="square" rtlCol="0">
            <a:spAutoFit/>
          </a:bodyPr>
          <a:lstStyle/>
          <a:p>
            <a:r>
              <a:rPr lang="en-US" altLang="zh-CN" dirty="0" err="1">
                <a:solidFill>
                  <a:schemeClr val="accent1"/>
                </a:solidFill>
                <a:latin typeface="+mj-lt"/>
              </a:rPr>
              <a:t>BasicBlock</a:t>
            </a:r>
            <a:r>
              <a:rPr lang="en-US" altLang="zh-CN" dirty="0">
                <a:solidFill>
                  <a:schemeClr val="accent1"/>
                </a:solidFill>
                <a:latin typeface="+mj-lt"/>
              </a:rPr>
              <a:t> C</a:t>
            </a:r>
            <a:endParaRPr lang="zh-CN" altLang="en-US" dirty="0">
              <a:solidFill>
                <a:schemeClr val="accent1"/>
              </a:solidFill>
              <a:latin typeface="+mj-lt"/>
            </a:endParaRPr>
          </a:p>
        </p:txBody>
      </p:sp>
      <p:sp>
        <p:nvSpPr>
          <p:cNvPr id="15" name="文本框 14"/>
          <p:cNvSpPr txBox="1"/>
          <p:nvPr/>
        </p:nvSpPr>
        <p:spPr>
          <a:xfrm>
            <a:off x="3740151" y="1971768"/>
            <a:ext cx="1722498" cy="369332"/>
          </a:xfrm>
          <a:prstGeom prst="rect">
            <a:avLst/>
          </a:prstGeom>
          <a:noFill/>
        </p:spPr>
        <p:txBody>
          <a:bodyPr wrap="square" rtlCol="0">
            <a:spAutoFit/>
          </a:bodyPr>
          <a:lstStyle/>
          <a:p>
            <a:r>
              <a:rPr lang="en-US" altLang="zh-CN" dirty="0" err="1">
                <a:solidFill>
                  <a:schemeClr val="accent1"/>
                </a:solidFill>
                <a:latin typeface="+mj-lt"/>
              </a:rPr>
              <a:t>BasicBlock</a:t>
            </a:r>
            <a:r>
              <a:rPr lang="en-US" altLang="zh-CN" dirty="0">
                <a:solidFill>
                  <a:schemeClr val="accent1"/>
                </a:solidFill>
                <a:latin typeface="+mj-lt"/>
              </a:rPr>
              <a:t> …</a:t>
            </a:r>
            <a:endParaRPr lang="zh-CN" altLang="en-US" dirty="0">
              <a:solidFill>
                <a:schemeClr val="accent1"/>
              </a:solidFill>
              <a:latin typeface="+mj-lt"/>
            </a:endParaRPr>
          </a:p>
        </p:txBody>
      </p:sp>
      <p:sp>
        <p:nvSpPr>
          <p:cNvPr id="16" name="文本框 15"/>
          <p:cNvSpPr txBox="1"/>
          <p:nvPr/>
        </p:nvSpPr>
        <p:spPr>
          <a:xfrm>
            <a:off x="3740151" y="5021747"/>
            <a:ext cx="1722498" cy="369332"/>
          </a:xfrm>
          <a:prstGeom prst="rect">
            <a:avLst/>
          </a:prstGeom>
          <a:noFill/>
        </p:spPr>
        <p:txBody>
          <a:bodyPr wrap="square" rtlCol="0">
            <a:spAutoFit/>
          </a:bodyPr>
          <a:lstStyle/>
          <a:p>
            <a:r>
              <a:rPr lang="en-US" altLang="zh-CN" dirty="0" err="1">
                <a:solidFill>
                  <a:schemeClr val="accent1"/>
                </a:solidFill>
                <a:latin typeface="+mj-lt"/>
              </a:rPr>
              <a:t>BasicBlock</a:t>
            </a:r>
            <a:r>
              <a:rPr lang="en-US" altLang="zh-CN" dirty="0">
                <a:solidFill>
                  <a:schemeClr val="accent1"/>
                </a:solidFill>
                <a:latin typeface="+mj-lt"/>
              </a:rPr>
              <a:t> …</a:t>
            </a:r>
            <a:endParaRPr lang="zh-CN" altLang="en-US" dirty="0">
              <a:solidFill>
                <a:schemeClr val="accent1"/>
              </a:solidFill>
              <a:latin typeface="+mj-lt"/>
            </a:endParaRPr>
          </a:p>
        </p:txBody>
      </p:sp>
    </p:spTree>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with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strips(downLeft)">
                                      <p:cBhvr>
                                        <p:cTn id="7" dur="5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txBox="1"/>
          <p:nvPr/>
        </p:nvSpPr>
        <p:spPr>
          <a:xfrm>
            <a:off x="669924" y="1"/>
            <a:ext cx="10850563" cy="1028699"/>
          </a:xfrm>
          <a:prstGeom prst="rect">
            <a:avLst/>
          </a:prstGeom>
        </p:spPr>
        <p:txBody>
          <a:bodyPr/>
          <a:lstStyle>
            <a:lvl1pPr algn="l" defTabSz="914400" rtl="0" eaLnBrk="1" latinLnBrk="0" hangingPunct="1">
              <a:lnSpc>
                <a:spcPct val="90000"/>
              </a:lnSpc>
              <a:spcBef>
                <a:spcPct val="0"/>
              </a:spcBef>
              <a:buNone/>
              <a:defRPr sz="2800" b="0" kern="1200">
                <a:solidFill>
                  <a:schemeClr val="bg1"/>
                </a:solidFill>
                <a:latin typeface="+mj-lt"/>
                <a:ea typeface="+mj-ea"/>
                <a:cs typeface="+mj-cs"/>
              </a:defRPr>
            </a:lvl1pPr>
          </a:lstStyle>
          <a:p>
            <a:endParaRPr lang="en-US" altLang="zh-CN" dirty="0"/>
          </a:p>
          <a:p>
            <a:r>
              <a:rPr lang="en-US" altLang="zh-CN" dirty="0"/>
              <a:t>E. </a:t>
            </a:r>
            <a:r>
              <a:rPr lang="en-US" altLang="zh-CN" dirty="0" err="1"/>
              <a:t>Ghidra</a:t>
            </a:r>
            <a:r>
              <a:rPr lang="en-US" altLang="zh-CN" dirty="0"/>
              <a:t> Script </a:t>
            </a:r>
            <a:r>
              <a:rPr lang="zh-CN" altLang="en-US" dirty="0"/>
              <a:t>示例</a:t>
            </a:r>
            <a:r>
              <a:rPr lang="en-US" altLang="zh-CN" dirty="0"/>
              <a:t> —— </a:t>
            </a:r>
            <a:r>
              <a:rPr lang="zh-CN" altLang="en-US" dirty="0"/>
              <a:t>脚本逻辑分析</a:t>
            </a:r>
            <a:endParaRPr lang="zh-CN" altLang="en-US" dirty="0"/>
          </a:p>
        </p:txBody>
      </p:sp>
      <p:sp>
        <p:nvSpPr>
          <p:cNvPr id="6" name="文本框 5"/>
          <p:cNvSpPr txBox="1"/>
          <p:nvPr/>
        </p:nvSpPr>
        <p:spPr>
          <a:xfrm>
            <a:off x="669924" y="839496"/>
            <a:ext cx="3070226" cy="369332"/>
          </a:xfrm>
          <a:prstGeom prst="rect">
            <a:avLst/>
          </a:prstGeom>
          <a:noFill/>
        </p:spPr>
        <p:txBody>
          <a:bodyPr wrap="square" rtlCol="0">
            <a:spAutoFit/>
          </a:bodyPr>
          <a:lstStyle/>
          <a:p>
            <a:r>
              <a:rPr lang="en-US" altLang="zh-CN" dirty="0">
                <a:solidFill>
                  <a:schemeClr val="bg1"/>
                </a:solidFill>
                <a:latin typeface="+mn-ea"/>
              </a:rPr>
              <a:t>A </a:t>
            </a:r>
            <a:r>
              <a:rPr lang="en-US" altLang="zh-CN" dirty="0" err="1">
                <a:solidFill>
                  <a:schemeClr val="bg1"/>
                </a:solidFill>
                <a:latin typeface="+mn-ea"/>
              </a:rPr>
              <a:t>Ghidra</a:t>
            </a:r>
            <a:r>
              <a:rPr lang="en-US" altLang="zh-CN" dirty="0">
                <a:solidFill>
                  <a:schemeClr val="bg1"/>
                </a:solidFill>
                <a:latin typeface="+mn-ea"/>
              </a:rPr>
              <a:t> script example</a:t>
            </a:r>
            <a:endParaRPr lang="zh-CN" altLang="en-US" dirty="0">
              <a:solidFill>
                <a:schemeClr val="bg1"/>
              </a:solidFill>
              <a:latin typeface="+mn-ea"/>
            </a:endParaRPr>
          </a:p>
        </p:txBody>
      </p:sp>
      <p:pic>
        <p:nvPicPr>
          <p:cNvPr id="10" name="Picture 3" descr="A cartoon dog in front of lockers&#10;&#10;Description automatically generated"/>
          <p:cNvPicPr>
            <a:picLocks noChangeAspect="1"/>
          </p:cNvPicPr>
          <p:nvPr/>
        </p:nvPicPr>
        <p:blipFill rotWithShape="1">
          <a:blip r:embed="rId1">
            <a:extLst>
              <a:ext uri="{BEBA8EAE-BF5A-486C-A8C5-ECC9F3942E4B}">
                <a14:imgProps xmlns:a14="http://schemas.microsoft.com/office/drawing/2010/main">
                  <a14:imgLayer r:embed="rId2">
                    <a14:imgEffect>
                      <a14:backgroundRemoval t="5313" b="95938" l="9586" r="89850">
                        <a14:foregroundMark x1="49624" y1="5313" x2="50752" y2="10313"/>
                        <a14:foregroundMark x1="42669" y1="91875" x2="51880" y2="89688"/>
                        <a14:foregroundMark x1="54884" y1="90312" x2="59398" y2="91250"/>
                        <a14:foregroundMark x1="51880" y1="89688" x2="54778" y2="90290"/>
                        <a14:foregroundMark x1="36090" y1="36563" x2="45677" y2="45000"/>
                        <a14:foregroundMark x1="45677" y1="45000" x2="47368" y2="45000"/>
                        <a14:foregroundMark x1="35338" y1="32500" x2="34962" y2="33750"/>
                        <a14:foregroundMark x1="53008" y1="95000" x2="53759" y2="95938"/>
                        <a14:foregroundMark x1="38346" y1="31563" x2="36842" y2="35313"/>
                        <a14:backgroundMark x1="24248" y1="10625" x2="22744" y2="64375"/>
                        <a14:backgroundMark x1="65602" y1="84375" x2="66541" y2="88125"/>
                        <a14:backgroundMark x1="52197" y1="96250" x2="51316" y2="96250"/>
                        <a14:backgroundMark x1="49812" y1="96250" x2="52948" y2="95091"/>
                        <a14:backgroundMark x1="29699" y1="53438" x2="26128" y2="84688"/>
                        <a14:backgroundMark x1="45677" y1="9063" x2="45489" y2="9688"/>
                      </a14:backgroundRemoval>
                    </a14:imgEffect>
                  </a14:imgLayer>
                </a14:imgProps>
              </a:ext>
              <a:ext uri="{28A0092B-C50C-407E-A947-70E740481C1C}">
                <a14:useLocalDpi xmlns:a14="http://schemas.microsoft.com/office/drawing/2010/main" val="0"/>
              </a:ext>
            </a:extLst>
          </a:blip>
          <a:srcRect l="27674" r="26096"/>
          <a:stretch>
            <a:fillRect/>
          </a:stretch>
        </p:blipFill>
        <p:spPr>
          <a:xfrm>
            <a:off x="11189679" y="5613530"/>
            <a:ext cx="1002321" cy="1304129"/>
          </a:xfrm>
          <a:prstGeom prst="rect">
            <a:avLst/>
          </a:prstGeom>
        </p:spPr>
      </p:pic>
      <p:pic>
        <p:nvPicPr>
          <p:cNvPr id="5" name="图片 4"/>
          <p:cNvPicPr>
            <a:picLocks noChangeAspect="1"/>
          </p:cNvPicPr>
          <p:nvPr/>
        </p:nvPicPr>
        <p:blipFill>
          <a:blip r:embed="rId3"/>
          <a:stretch>
            <a:fillRect/>
          </a:stretch>
        </p:blipFill>
        <p:spPr>
          <a:xfrm>
            <a:off x="2983935" y="1868195"/>
            <a:ext cx="6222539" cy="4451215"/>
          </a:xfrm>
          <a:prstGeom prst="roundRect">
            <a:avLst>
              <a:gd name="adj" fmla="val 1391"/>
            </a:avLst>
          </a:prstGeom>
          <a:solidFill>
            <a:srgbClr val="FFFFFF">
              <a:shade val="85000"/>
            </a:srgbClr>
          </a:solidFill>
          <a:ln>
            <a:noFill/>
          </a:ln>
          <a:effectLst/>
        </p:spPr>
      </p:pic>
      <p:pic>
        <p:nvPicPr>
          <p:cNvPr id="8" name="Picture 27" descr="A stuffed animal holding a stick&#10;&#10;Description automatically generated"/>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451268" y="796384"/>
            <a:ext cx="1539723" cy="1304128"/>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654328" y="2533650"/>
            <a:ext cx="8883344" cy="895350"/>
          </a:xfrm>
        </p:spPr>
        <p:txBody>
          <a:bodyPr/>
          <a:lstStyle/>
          <a:p>
            <a:r>
              <a:rPr lang="en-US" altLang="zh-CN" dirty="0"/>
              <a:t>B. </a:t>
            </a:r>
            <a:r>
              <a:rPr lang="en-US" altLang="zh-CN" dirty="0" err="1"/>
              <a:t>Ghidra</a:t>
            </a:r>
            <a:r>
              <a:rPr lang="en-US" altLang="zh-CN" dirty="0"/>
              <a:t> GUI </a:t>
            </a:r>
            <a:r>
              <a:rPr lang="zh-CN" altLang="en-US" dirty="0"/>
              <a:t>操作介绍</a:t>
            </a:r>
            <a:endParaRPr lang="zh-CN" altLang="en-US" dirty="0"/>
          </a:p>
        </p:txBody>
      </p:sp>
      <p:sp>
        <p:nvSpPr>
          <p:cNvPr id="3" name="文本占位符 2"/>
          <p:cNvSpPr>
            <a:spLocks noGrp="1"/>
          </p:cNvSpPr>
          <p:nvPr>
            <p:ph type="body" idx="1"/>
          </p:nvPr>
        </p:nvSpPr>
        <p:spPr/>
        <p:txBody>
          <a:bodyPr>
            <a:normAutofit/>
          </a:bodyPr>
          <a:lstStyle/>
          <a:p>
            <a:r>
              <a:rPr lang="en-US" altLang="zh-CN" dirty="0"/>
              <a:t>GUI Instructions</a:t>
            </a:r>
            <a:endParaRPr lang="zh-CN" altLang="en-US" dirty="0"/>
          </a:p>
        </p:txBody>
      </p:sp>
      <p:sp>
        <p:nvSpPr>
          <p:cNvPr id="4" name="文本占位符 3"/>
          <p:cNvSpPr>
            <a:spLocks noGrp="1"/>
          </p:cNvSpPr>
          <p:nvPr>
            <p:ph type="body" idx="10"/>
          </p:nvPr>
        </p:nvSpPr>
        <p:spPr/>
        <p:txBody>
          <a:bodyPr>
            <a:normAutofit/>
          </a:bodyPr>
          <a:lstStyle/>
          <a:p>
            <a:r>
              <a:rPr lang="en-US" altLang="zh-CN" dirty="0"/>
              <a:t>2024.5.19</a:t>
            </a:r>
            <a:endParaRPr lang="zh-CN" altLang="en-US" dirty="0"/>
          </a:p>
        </p:txBody>
      </p:sp>
      <p:pic>
        <p:nvPicPr>
          <p:cNvPr id="6" name="图片 5" descr="图片包含 蛋糕, 桌子, 泰迪熊, 熊&#10;&#10;描述已自动生成"/>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0858667" y="5058000"/>
            <a:ext cx="1333333" cy="18000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26" descr="A cartoon animal under a sign&#10;&#10;Description automatically generated"/>
          <p:cNvPicPr>
            <a:picLocks noChangeAspect="1"/>
          </p:cNvPicPr>
          <p:nvPr/>
        </p:nvPicPr>
        <p:blipFill rotWithShape="1">
          <a:blip r:embed="rId1" cstate="hqprint">
            <a:extLst>
              <a:ext uri="{BEBA8EAE-BF5A-486C-A8C5-ECC9F3942E4B}">
                <a14:imgProps xmlns:a14="http://schemas.microsoft.com/office/drawing/2010/main">
                  <a14:imgLayer r:embed="rId2">
                    <a14:imgEffect>
                      <a14:backgroundRemoval t="8939" b="89758" l="6031" r="89976">
                        <a14:foregroundMark x1="48166" y1="53259" x2="51508" y2="78212"/>
                        <a14:foregroundMark x1="51508" y1="78212" x2="51100" y2="79516"/>
                        <a14:foregroundMark x1="16137" y1="65549" x2="30236" y2="80633"/>
                        <a14:foregroundMark x1="66667" y1="77095" x2="85086" y2="86592"/>
                        <a14:foregroundMark x1="30888" y1="78771" x2="26161" y2="82495"/>
                        <a14:foregroundMark x1="26161" y1="82495" x2="19560" y2="83426"/>
                        <a14:foregroundMark x1="19560" y1="83426" x2="14425" y2="71322"/>
                        <a14:foregroundMark x1="14425" y1="71322" x2="14833" y2="62942"/>
                        <a14:foregroundMark x1="48411" y1="10615" x2="50611" y2="31657"/>
                        <a14:foregroundMark x1="6112" y1="88827" x2="8068" y2="86592"/>
                        <a14:foregroundMark x1="52975" y1="21415" x2="58354" y2="27374"/>
                        <a14:foregroundMark x1="58354" y1="27374" x2="58517" y2="27747"/>
                        <a14:foregroundMark x1="47433" y1="8939" x2="48166" y2="10428"/>
                        <a14:foregroundMark x1="46862" y1="11732" x2="47840" y2="13408"/>
                        <a14:foregroundMark x1="59495" y1="39479" x2="56398" y2="47300"/>
                        <a14:foregroundMark x1="56398" y1="47300" x2="56072" y2="47672"/>
                        <a14:foregroundMark x1="58598" y1="14711" x2="57294" y2="17877"/>
                        <a14:foregroundMark x1="60038" y1="13315" x2="57783" y2="15829"/>
                        <a14:foregroundMark x1="61125" y1="12104" x2="60139" y2="13203"/>
                        <a14:foregroundMark x1="37490" y1="63873" x2="38875" y2="72998"/>
                        <a14:foregroundMark x1="38875" y1="72998" x2="39283" y2="74488"/>
                        <a14:foregroundMark x1="86960" y1="83985" x2="88835" y2="88641"/>
                        <a14:foregroundMark x1="10187" y1="75605" x2="11165" y2="71508"/>
                        <a14:foregroundMark x1="10269" y1="73929" x2="10758" y2="71136"/>
                        <a14:foregroundMark x1="9861" y1="74302" x2="10758" y2="71508"/>
                        <a14:foregroundMark x1="10269" y1="72626" x2="11165" y2="70764"/>
                        <a14:backgroundMark x1="23798" y1="48790" x2="30562" y2="47486"/>
                        <a14:backgroundMark x1="30562" y1="47486" x2="36186" y2="27747"/>
                        <a14:backgroundMark x1="36186" y1="27747" x2="35208" y2="12291"/>
                        <a14:backgroundMark x1="87123" y1="56611" x2="66911" y2="47300"/>
                        <a14:backgroundMark x1="64222" y1="37616" x2="61858" y2="58473"/>
                        <a14:backgroundMark x1="68052" y1="55493" x2="62592" y2="55121"/>
                        <a14:backgroundMark x1="41891" y1="27188" x2="40261" y2="38920"/>
                        <a14:backgroundMark x1="40261" y1="38920" x2="34800" y2="45624"/>
                        <a14:backgroundMark x1="34800" y1="45624" x2="34637" y2="46555"/>
                        <a14:backgroundMark x1="57414" y1="12669" x2="58354" y2="10428"/>
                        <a14:backgroundMark x1="62347" y1="44320" x2="64548" y2="35382"/>
                        <a14:backgroundMark x1="61858" y1="38175" x2="61858" y2="41527"/>
                        <a14:backgroundMark x1="33578" y1="58287" x2="34393" y2="64991"/>
                        <a14:backgroundMark x1="34148" y1="64618" x2="35534" y2="70391"/>
                        <a14:backgroundMark x1="37164" y1="76723" x2="38386" y2="78957"/>
                        <a14:backgroundMark x1="35697" y1="59404" x2="35697" y2="59404"/>
                        <a14:backgroundMark x1="38875" y1="92924" x2="38875" y2="95717"/>
                        <a14:backgroundMark x1="21923" y1="93669" x2="22168" y2="96462"/>
                        <a14:backgroundMark x1="21923" y1="92551" x2="19071" y2="92924"/>
                        <a14:backgroundMark x1="24124" y1="93855" x2="24613" y2="94972"/>
                        <a14:backgroundMark x1="18908" y1="90317" x2="18745" y2="93669"/>
                        <a14:backgroundMark x1="15077" y1="91993" x2="15077" y2="95531"/>
                        <a14:backgroundMark x1="48085" y1="95903" x2="49226" y2="97020"/>
                        <a14:backgroundMark x1="42543" y1="96462" x2="43195" y2="96834"/>
                        <a14:backgroundMark x1="45151" y1="96276" x2="46292" y2="96834"/>
                        <a14:backgroundMark x1="39283" y1="82123" x2="39283" y2="82868"/>
                        <a14:backgroundMark x1="39120" y1="89385" x2="39201" y2="90130"/>
                        <a14:backgroundMark x1="39283" y1="84171" x2="39283" y2="85475"/>
                        <a14:backgroundMark x1="39201" y1="86778" x2="39201" y2="89572"/>
                        <a14:backgroundMark x1="35045" y1="92179" x2="35289" y2="94413"/>
                        <a14:backgroundMark x1="60962" y1="38361" x2="61940" y2="40223"/>
                        <a14:backgroundMark x1="57702" y1="50093" x2="58272" y2="50652"/>
                        <a14:backgroundMark x1="56724" y1="15829" x2="57131" y2="13780"/>
                        <a14:backgroundMark x1="59739" y1="10987" x2="58598" y2="8007"/>
                        <a14:backgroundMark x1="36023" y1="62384" x2="36023" y2="62384"/>
                        <a14:backgroundMark x1="60391" y1="11918" x2="60391" y2="11918"/>
                        <a14:backgroundMark x1="9291" y1="72626" x2="9291" y2="72626"/>
                        <a14:backgroundMark x1="9861" y1="71695" x2="9861" y2="71695"/>
                        <a14:backgroundMark x1="10106" y1="71322" x2="10106" y2="71322"/>
                      </a14:backgroundRemoval>
                    </a14:imgEffect>
                  </a14:imgLayer>
                </a14:imgProps>
              </a:ext>
              <a:ext uri="{28A0092B-C50C-407E-A947-70E740481C1C}">
                <a14:useLocalDpi xmlns:a14="http://schemas.microsoft.com/office/drawing/2010/main" val="0"/>
              </a:ext>
            </a:extLst>
          </a:blip>
          <a:srcRect/>
          <a:stretch>
            <a:fillRect/>
          </a:stretch>
        </p:blipFill>
        <p:spPr>
          <a:xfrm>
            <a:off x="6886775" y="1024162"/>
            <a:ext cx="2756620" cy="1206343"/>
          </a:xfrm>
          <a:prstGeom prst="rect">
            <a:avLst/>
          </a:prstGeom>
        </p:spPr>
      </p:pic>
      <p:sp>
        <p:nvSpPr>
          <p:cNvPr id="3" name="标题 1"/>
          <p:cNvSpPr txBox="1"/>
          <p:nvPr/>
        </p:nvSpPr>
        <p:spPr>
          <a:xfrm>
            <a:off x="669924" y="1"/>
            <a:ext cx="10850563" cy="1028699"/>
          </a:xfrm>
          <a:prstGeom prst="rect">
            <a:avLst/>
          </a:prstGeom>
        </p:spPr>
        <p:txBody>
          <a:bodyPr/>
          <a:lstStyle>
            <a:lvl1pPr algn="l" defTabSz="914400" rtl="0" eaLnBrk="1" latinLnBrk="0" hangingPunct="1">
              <a:lnSpc>
                <a:spcPct val="90000"/>
              </a:lnSpc>
              <a:spcBef>
                <a:spcPct val="0"/>
              </a:spcBef>
              <a:buNone/>
              <a:defRPr sz="2800" b="0" kern="1200">
                <a:solidFill>
                  <a:schemeClr val="bg1"/>
                </a:solidFill>
                <a:latin typeface="+mj-lt"/>
                <a:ea typeface="+mj-ea"/>
                <a:cs typeface="+mj-cs"/>
              </a:defRPr>
            </a:lvl1pPr>
          </a:lstStyle>
          <a:p>
            <a:endParaRPr lang="en-US" altLang="zh-CN" dirty="0"/>
          </a:p>
          <a:p>
            <a:r>
              <a:rPr lang="en-US" altLang="zh-CN" dirty="0"/>
              <a:t>E. </a:t>
            </a:r>
            <a:r>
              <a:rPr lang="en-US" altLang="zh-CN" dirty="0" err="1"/>
              <a:t>Ghidra</a:t>
            </a:r>
            <a:r>
              <a:rPr lang="en-US" altLang="zh-CN" dirty="0"/>
              <a:t> Script </a:t>
            </a:r>
            <a:r>
              <a:rPr lang="zh-CN" altLang="en-US" dirty="0"/>
              <a:t>示例</a:t>
            </a:r>
            <a:r>
              <a:rPr lang="en-US" altLang="zh-CN" dirty="0"/>
              <a:t> —— </a:t>
            </a:r>
            <a:r>
              <a:rPr lang="zh-CN" altLang="en-US" dirty="0"/>
              <a:t>脚本逻辑分析</a:t>
            </a:r>
            <a:endParaRPr lang="zh-CN" altLang="en-US" dirty="0"/>
          </a:p>
        </p:txBody>
      </p:sp>
      <p:sp>
        <p:nvSpPr>
          <p:cNvPr id="6" name="文本框 5"/>
          <p:cNvSpPr txBox="1"/>
          <p:nvPr/>
        </p:nvSpPr>
        <p:spPr>
          <a:xfrm>
            <a:off x="669924" y="839496"/>
            <a:ext cx="3070226" cy="369332"/>
          </a:xfrm>
          <a:prstGeom prst="rect">
            <a:avLst/>
          </a:prstGeom>
          <a:noFill/>
        </p:spPr>
        <p:txBody>
          <a:bodyPr wrap="square" rtlCol="0">
            <a:spAutoFit/>
          </a:bodyPr>
          <a:lstStyle/>
          <a:p>
            <a:r>
              <a:rPr lang="en-US" altLang="zh-CN" dirty="0">
                <a:solidFill>
                  <a:schemeClr val="bg1"/>
                </a:solidFill>
                <a:latin typeface="+mn-ea"/>
              </a:rPr>
              <a:t>A </a:t>
            </a:r>
            <a:r>
              <a:rPr lang="en-US" altLang="zh-CN" dirty="0" err="1">
                <a:solidFill>
                  <a:schemeClr val="bg1"/>
                </a:solidFill>
                <a:latin typeface="+mn-ea"/>
              </a:rPr>
              <a:t>Ghidra</a:t>
            </a:r>
            <a:r>
              <a:rPr lang="en-US" altLang="zh-CN" dirty="0">
                <a:solidFill>
                  <a:schemeClr val="bg1"/>
                </a:solidFill>
                <a:latin typeface="+mn-ea"/>
              </a:rPr>
              <a:t> script example</a:t>
            </a:r>
            <a:endParaRPr lang="zh-CN" altLang="en-US" dirty="0">
              <a:solidFill>
                <a:schemeClr val="bg1"/>
              </a:solidFill>
              <a:latin typeface="+mn-ea"/>
            </a:endParaRPr>
          </a:p>
        </p:txBody>
      </p:sp>
      <p:pic>
        <p:nvPicPr>
          <p:cNvPr id="7" name="Picture 23" descr="Cartoon animals on a plane&#10;&#10;Description automatically generated"/>
          <p:cNvPicPr>
            <a:picLocks noChangeAspect="1"/>
          </p:cNvPicPr>
          <p:nvPr/>
        </p:nvPicPr>
        <p:blipFill rotWithShape="1">
          <a:blip r:embed="rId3">
            <a:extLst>
              <a:ext uri="{BEBA8EAE-BF5A-486C-A8C5-ECC9F3942E4B}">
                <a14:imgProps xmlns:a14="http://schemas.microsoft.com/office/drawing/2010/main">
                  <a14:imgLayer r:embed="rId4">
                    <a14:imgEffect>
                      <a14:backgroundRemoval t="0" b="100000" l="0" r="100000">
                        <a14:foregroundMark x1="40952" y1="24265" x2="47619" y2="87500"/>
                        <a14:backgroundMark x1="0" y1="97059" x2="1905" y2="99265"/>
                      </a14:backgroundRemoval>
                    </a14:imgEffect>
                  </a14:imgLayer>
                </a14:imgProps>
              </a:ext>
            </a:extLst>
          </a:blip>
          <a:srcRect/>
          <a:stretch>
            <a:fillRect/>
          </a:stretch>
        </p:blipFill>
        <p:spPr>
          <a:xfrm flipH="1">
            <a:off x="11012102" y="5467217"/>
            <a:ext cx="1016770" cy="1322349"/>
          </a:xfrm>
          <a:prstGeom prst="rect">
            <a:avLst/>
          </a:prstGeom>
        </p:spPr>
      </p:pic>
      <p:pic>
        <p:nvPicPr>
          <p:cNvPr id="5" name="图片 4"/>
          <p:cNvPicPr>
            <a:picLocks noChangeAspect="1"/>
          </p:cNvPicPr>
          <p:nvPr/>
        </p:nvPicPr>
        <p:blipFill>
          <a:blip r:embed="rId5"/>
          <a:stretch>
            <a:fillRect/>
          </a:stretch>
        </p:blipFill>
        <p:spPr>
          <a:xfrm>
            <a:off x="2444777" y="2128038"/>
            <a:ext cx="7300855" cy="4349094"/>
          </a:xfrm>
          <a:prstGeom prst="roundRect">
            <a:avLst>
              <a:gd name="adj" fmla="val 1222"/>
            </a:avLst>
          </a:prstGeom>
          <a:solidFill>
            <a:srgbClr val="FFFFFF">
              <a:shade val="85000"/>
            </a:srgbClr>
          </a:solidFill>
          <a:ln>
            <a:noFill/>
          </a:ln>
          <a:effectLst/>
        </p:spPr>
      </p:pic>
    </p:spTree>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txBox="1"/>
          <p:nvPr/>
        </p:nvSpPr>
        <p:spPr>
          <a:xfrm>
            <a:off x="669924" y="1"/>
            <a:ext cx="10850563" cy="1028699"/>
          </a:xfrm>
          <a:prstGeom prst="rect">
            <a:avLst/>
          </a:prstGeom>
        </p:spPr>
        <p:txBody>
          <a:bodyPr/>
          <a:lstStyle>
            <a:lvl1pPr algn="l" defTabSz="914400" rtl="0" eaLnBrk="1" latinLnBrk="0" hangingPunct="1">
              <a:lnSpc>
                <a:spcPct val="90000"/>
              </a:lnSpc>
              <a:spcBef>
                <a:spcPct val="0"/>
              </a:spcBef>
              <a:buNone/>
              <a:defRPr sz="2800" b="0" kern="1200">
                <a:solidFill>
                  <a:schemeClr val="bg1"/>
                </a:solidFill>
                <a:latin typeface="+mj-lt"/>
                <a:ea typeface="+mj-ea"/>
                <a:cs typeface="+mj-cs"/>
              </a:defRPr>
            </a:lvl1pPr>
          </a:lstStyle>
          <a:p>
            <a:endParaRPr lang="en-US" altLang="zh-CN" dirty="0"/>
          </a:p>
          <a:p>
            <a:r>
              <a:rPr lang="en-US" altLang="zh-CN" dirty="0"/>
              <a:t>E. </a:t>
            </a:r>
            <a:r>
              <a:rPr lang="en-US" altLang="zh-CN" dirty="0" err="1"/>
              <a:t>Ghidra</a:t>
            </a:r>
            <a:r>
              <a:rPr lang="en-US" altLang="zh-CN" dirty="0"/>
              <a:t> Script </a:t>
            </a:r>
            <a:r>
              <a:rPr lang="zh-CN" altLang="en-US" dirty="0"/>
              <a:t>示例</a:t>
            </a:r>
            <a:r>
              <a:rPr lang="en-US" altLang="zh-CN" dirty="0"/>
              <a:t> —— </a:t>
            </a:r>
            <a:r>
              <a:rPr lang="zh-CN" altLang="en-US" dirty="0"/>
              <a:t>脚本逻辑分析</a:t>
            </a:r>
            <a:endParaRPr lang="zh-CN" altLang="en-US" dirty="0"/>
          </a:p>
        </p:txBody>
      </p:sp>
      <p:sp>
        <p:nvSpPr>
          <p:cNvPr id="6" name="文本框 5"/>
          <p:cNvSpPr txBox="1"/>
          <p:nvPr/>
        </p:nvSpPr>
        <p:spPr>
          <a:xfrm>
            <a:off x="669924" y="839496"/>
            <a:ext cx="3070226" cy="369332"/>
          </a:xfrm>
          <a:prstGeom prst="rect">
            <a:avLst/>
          </a:prstGeom>
          <a:noFill/>
        </p:spPr>
        <p:txBody>
          <a:bodyPr wrap="square" rtlCol="0">
            <a:spAutoFit/>
          </a:bodyPr>
          <a:lstStyle/>
          <a:p>
            <a:r>
              <a:rPr lang="en-US" altLang="zh-CN" dirty="0">
                <a:solidFill>
                  <a:schemeClr val="bg1"/>
                </a:solidFill>
                <a:latin typeface="+mn-ea"/>
              </a:rPr>
              <a:t>A </a:t>
            </a:r>
            <a:r>
              <a:rPr lang="en-US" altLang="zh-CN" dirty="0" err="1">
                <a:solidFill>
                  <a:schemeClr val="bg1"/>
                </a:solidFill>
                <a:latin typeface="+mn-ea"/>
              </a:rPr>
              <a:t>Ghidra</a:t>
            </a:r>
            <a:r>
              <a:rPr lang="en-US" altLang="zh-CN" dirty="0">
                <a:solidFill>
                  <a:schemeClr val="bg1"/>
                </a:solidFill>
                <a:latin typeface="+mn-ea"/>
              </a:rPr>
              <a:t> script example</a:t>
            </a:r>
            <a:endParaRPr lang="zh-CN" altLang="en-US" dirty="0">
              <a:solidFill>
                <a:schemeClr val="bg1"/>
              </a:solidFill>
              <a:latin typeface="+mn-ea"/>
            </a:endParaRPr>
          </a:p>
        </p:txBody>
      </p:sp>
      <p:sp>
        <p:nvSpPr>
          <p:cNvPr id="8" name="文本框 7"/>
          <p:cNvSpPr txBox="1"/>
          <p:nvPr/>
        </p:nvSpPr>
        <p:spPr>
          <a:xfrm>
            <a:off x="1276350" y="2932684"/>
            <a:ext cx="9525000" cy="1290033"/>
          </a:xfrm>
          <a:prstGeom prst="rect">
            <a:avLst/>
          </a:prstGeom>
          <a:noFill/>
        </p:spPr>
        <p:txBody>
          <a:bodyPr wrap="square" rtlCol="0">
            <a:spAutoFit/>
          </a:bodyPr>
          <a:lstStyle/>
          <a:p>
            <a:pPr>
              <a:lnSpc>
                <a:spcPct val="150000"/>
              </a:lnSpc>
            </a:pPr>
            <a:r>
              <a:rPr lang="zh-CN" altLang="en-US">
                <a:solidFill>
                  <a:schemeClr val="tx2"/>
                </a:solidFill>
                <a:latin typeface="+mn-ea"/>
              </a:rPr>
              <a:t>在上述分析的 </a:t>
            </a:r>
            <a:r>
              <a:rPr lang="en-US" altLang="zh-CN">
                <a:solidFill>
                  <a:schemeClr val="tx2"/>
                </a:solidFill>
                <a:latin typeface="+mn-ea"/>
              </a:rPr>
              <a:t>Ghidra Script </a:t>
            </a:r>
            <a:r>
              <a:rPr lang="zh-CN" altLang="en-US">
                <a:solidFill>
                  <a:schemeClr val="tx2"/>
                </a:solidFill>
                <a:latin typeface="+mn-ea"/>
              </a:rPr>
              <a:t>中，实际上还有处理全局变量混淆的控制流逻辑。</a:t>
            </a:r>
            <a:endParaRPr lang="en-US" altLang="zh-CN">
              <a:solidFill>
                <a:schemeClr val="tx2"/>
              </a:solidFill>
              <a:latin typeface="+mn-ea"/>
            </a:endParaRPr>
          </a:p>
          <a:p>
            <a:pPr>
              <a:lnSpc>
                <a:spcPct val="150000"/>
              </a:lnSpc>
            </a:pPr>
            <a:endParaRPr lang="en-US" altLang="zh-CN">
              <a:solidFill>
                <a:schemeClr val="tx2"/>
              </a:solidFill>
              <a:latin typeface="+mn-ea"/>
            </a:endParaRPr>
          </a:p>
          <a:p>
            <a:pPr>
              <a:lnSpc>
                <a:spcPct val="150000"/>
              </a:lnSpc>
            </a:pPr>
            <a:r>
              <a:rPr lang="en-US" altLang="zh-CN">
                <a:solidFill>
                  <a:srgbClr val="C75C40"/>
                </a:solidFill>
                <a:latin typeface="+mn-ea"/>
              </a:rPr>
              <a:t>Explore by yourself !</a:t>
            </a:r>
            <a:endParaRPr lang="en-US" altLang="zh-CN" dirty="0">
              <a:solidFill>
                <a:srgbClr val="C75C40"/>
              </a:solidFill>
              <a:latin typeface="+mn-ea"/>
            </a:endParaRPr>
          </a:p>
        </p:txBody>
      </p:sp>
    </p:spTree>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with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strips(downLeft)">
                                      <p:cBhvr>
                                        <p:cTn id="7" dur="500"/>
                                        <p:tgtEl>
                                          <p:spTgt spid="8">
                                            <p:txEl>
                                              <p:pRg st="0" end="0"/>
                                            </p:txEl>
                                          </p:spTgt>
                                        </p:tgtEl>
                                      </p:cBhvr>
                                    </p:animEffect>
                                  </p:childTnLst>
                                </p:cTn>
                              </p:par>
                              <p:par>
                                <p:cTn id="8" presetID="18" presetClass="entr" presetSubtype="12" fill="hold" nodeType="withEffect">
                                  <p:stCondLst>
                                    <p:cond delay="0"/>
                                  </p:stCondLst>
                                  <p:childTnLst>
                                    <p:set>
                                      <p:cBhvr>
                                        <p:cTn id="9" dur="1" fill="hold">
                                          <p:stCondLst>
                                            <p:cond delay="0"/>
                                          </p:stCondLst>
                                        </p:cTn>
                                        <p:tgtEl>
                                          <p:spTgt spid="8">
                                            <p:txEl>
                                              <p:pRg st="2" end="2"/>
                                            </p:txEl>
                                          </p:spTgt>
                                        </p:tgtEl>
                                        <p:attrNameLst>
                                          <p:attrName>style.visibility</p:attrName>
                                        </p:attrNameLst>
                                      </p:cBhvr>
                                      <p:to>
                                        <p:strVal val="visible"/>
                                      </p:to>
                                    </p:set>
                                    <p:animEffect transition="in" filter="strips(downLeft)">
                                      <p:cBhvr>
                                        <p:cTn id="10" dur="500"/>
                                        <p:tgtEl>
                                          <p:spTgt spid="8">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654328" y="2533650"/>
            <a:ext cx="8883344" cy="895350"/>
          </a:xfrm>
        </p:spPr>
        <p:txBody>
          <a:bodyPr/>
          <a:lstStyle/>
          <a:p>
            <a:r>
              <a:rPr lang="en-US" altLang="zh-CN"/>
              <a:t>Thanks!</a:t>
            </a:r>
            <a:endParaRPr lang="zh-CN" altLang="en-US" dirty="0"/>
          </a:p>
        </p:txBody>
      </p:sp>
      <p:sp>
        <p:nvSpPr>
          <p:cNvPr id="10" name="文本占位符 4"/>
          <p:cNvSpPr txBox="1"/>
          <p:nvPr/>
        </p:nvSpPr>
        <p:spPr>
          <a:xfrm>
            <a:off x="4812791" y="3765594"/>
            <a:ext cx="2566418" cy="51379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bg2"/>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bg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bg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bg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bg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zh-CN" sz="3600">
                <a:latin typeface="+mj-lt"/>
              </a:rPr>
              <a:t>2024.5.19</a:t>
            </a:r>
            <a:endParaRPr lang="zh-CN" altLang="en-US" sz="3600" dirty="0">
              <a:latin typeface="+mj-lt"/>
            </a:endParaRPr>
          </a:p>
        </p:txBody>
      </p:sp>
      <p:sp>
        <p:nvSpPr>
          <p:cNvPr id="12" name="文本占位符 5"/>
          <p:cNvSpPr txBox="1"/>
          <p:nvPr/>
        </p:nvSpPr>
        <p:spPr>
          <a:xfrm>
            <a:off x="8763000" y="6269525"/>
            <a:ext cx="3429000" cy="588475"/>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400" b="0" kern="1200">
                <a:solidFill>
                  <a:schemeClr val="bg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600" kern="1200">
                <a:solidFill>
                  <a:schemeClr val="bg2"/>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400" kern="1200">
                <a:solidFill>
                  <a:schemeClr val="bg2"/>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200" kern="1200">
                <a:solidFill>
                  <a:schemeClr val="bg2"/>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200" kern="1200">
                <a:solidFill>
                  <a:schemeClr val="bg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1800" dirty="0">
                <a:latin typeface="+mj-lt"/>
              </a:rPr>
              <a:t>Email: hornos@hust.edu.cn</a:t>
            </a:r>
            <a:endParaRPr lang="zh-CN" altLang="en-US" sz="1800" dirty="0">
              <a:latin typeface="+mj-lt"/>
            </a:endParaRPr>
          </a:p>
        </p:txBody>
      </p:sp>
    </p:spTree>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654328" y="2533650"/>
            <a:ext cx="8883344" cy="895350"/>
          </a:xfrm>
        </p:spPr>
        <p:txBody>
          <a:bodyPr/>
          <a:lstStyle/>
          <a:p>
            <a:r>
              <a:rPr lang="en-US" altLang="zh-CN"/>
              <a:t>Rest time !</a:t>
            </a:r>
            <a:endParaRPr lang="zh-CN" altLang="en-US" dirty="0"/>
          </a:p>
        </p:txBody>
      </p:sp>
      <p:sp>
        <p:nvSpPr>
          <p:cNvPr id="10" name="文本占位符 4"/>
          <p:cNvSpPr txBox="1"/>
          <p:nvPr/>
        </p:nvSpPr>
        <p:spPr>
          <a:xfrm>
            <a:off x="4812791" y="3765594"/>
            <a:ext cx="2566418" cy="51379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bg2"/>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bg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bg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bg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bg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zh-CN" sz="3600">
                <a:latin typeface="+mj-lt"/>
              </a:rPr>
              <a:t>2024.5.19</a:t>
            </a:r>
            <a:endParaRPr lang="zh-CN" altLang="en-US" sz="3600" dirty="0">
              <a:latin typeface="+mj-lt"/>
            </a:endParaRPr>
          </a:p>
        </p:txBody>
      </p:sp>
      <p:sp>
        <p:nvSpPr>
          <p:cNvPr id="12" name="文本占位符 5"/>
          <p:cNvSpPr txBox="1"/>
          <p:nvPr/>
        </p:nvSpPr>
        <p:spPr>
          <a:xfrm>
            <a:off x="8763000" y="6269525"/>
            <a:ext cx="3429000" cy="588475"/>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400" b="0" kern="1200">
                <a:solidFill>
                  <a:schemeClr val="bg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600" kern="1200">
                <a:solidFill>
                  <a:schemeClr val="bg2"/>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400" kern="1200">
                <a:solidFill>
                  <a:schemeClr val="bg2"/>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200" kern="1200">
                <a:solidFill>
                  <a:schemeClr val="bg2"/>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200" kern="1200">
                <a:solidFill>
                  <a:schemeClr val="bg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1800" dirty="0">
                <a:latin typeface="+mj-lt"/>
              </a:rPr>
              <a:t>Email: hornos@hust.edu.cn</a:t>
            </a:r>
            <a:endParaRPr lang="zh-CN" altLang="en-US" sz="1800" dirty="0">
              <a:latin typeface="+mj-lt"/>
            </a:endParaRPr>
          </a:p>
        </p:txBody>
      </p:sp>
    </p:spTree>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txBox="1"/>
          <p:nvPr/>
        </p:nvSpPr>
        <p:spPr>
          <a:xfrm>
            <a:off x="669924" y="1"/>
            <a:ext cx="10850563" cy="1028699"/>
          </a:xfrm>
          <a:prstGeom prst="rect">
            <a:avLst/>
          </a:prstGeom>
        </p:spPr>
        <p:txBody>
          <a:bodyPr/>
          <a:lstStyle>
            <a:lvl1pPr algn="l" defTabSz="914400" rtl="0" eaLnBrk="1" latinLnBrk="0" hangingPunct="1">
              <a:lnSpc>
                <a:spcPct val="90000"/>
              </a:lnSpc>
              <a:spcBef>
                <a:spcPct val="0"/>
              </a:spcBef>
              <a:buNone/>
              <a:defRPr sz="2800" b="0" kern="1200">
                <a:solidFill>
                  <a:schemeClr val="bg1"/>
                </a:solidFill>
                <a:latin typeface="+mj-lt"/>
                <a:ea typeface="+mj-ea"/>
                <a:cs typeface="+mj-cs"/>
              </a:defRPr>
            </a:lvl1pPr>
          </a:lstStyle>
          <a:p>
            <a:endParaRPr lang="en-US" altLang="zh-CN" dirty="0"/>
          </a:p>
          <a:p>
            <a:r>
              <a:rPr lang="en-US" altLang="zh-CN" dirty="0"/>
              <a:t>B. </a:t>
            </a:r>
            <a:r>
              <a:rPr lang="en-US" altLang="zh-CN" dirty="0" err="1"/>
              <a:t>Ghidra</a:t>
            </a:r>
            <a:r>
              <a:rPr lang="en-US" altLang="zh-CN" dirty="0"/>
              <a:t> GUI </a:t>
            </a:r>
            <a:r>
              <a:rPr lang="zh-CN" altLang="en-US" dirty="0"/>
              <a:t>操作介绍 </a:t>
            </a:r>
            <a:r>
              <a:rPr lang="en-US" altLang="zh-CN" dirty="0"/>
              <a:t>—— </a:t>
            </a:r>
            <a:r>
              <a:rPr lang="en-US" altLang="zh-CN" dirty="0" err="1"/>
              <a:t>Ghidra</a:t>
            </a:r>
            <a:r>
              <a:rPr lang="en-US" altLang="zh-CN" dirty="0"/>
              <a:t> </a:t>
            </a:r>
            <a:r>
              <a:rPr lang="zh-CN" altLang="en-US" dirty="0"/>
              <a:t>项目</a:t>
            </a:r>
            <a:endParaRPr lang="zh-CN" altLang="en-US" dirty="0"/>
          </a:p>
        </p:txBody>
      </p:sp>
      <p:sp>
        <p:nvSpPr>
          <p:cNvPr id="6" name="文本框 5"/>
          <p:cNvSpPr txBox="1"/>
          <p:nvPr/>
        </p:nvSpPr>
        <p:spPr>
          <a:xfrm>
            <a:off x="669924" y="839496"/>
            <a:ext cx="3070226" cy="369332"/>
          </a:xfrm>
          <a:prstGeom prst="rect">
            <a:avLst/>
          </a:prstGeom>
          <a:noFill/>
        </p:spPr>
        <p:txBody>
          <a:bodyPr wrap="square" rtlCol="0">
            <a:spAutoFit/>
          </a:bodyPr>
          <a:lstStyle/>
          <a:p>
            <a:r>
              <a:rPr lang="en-US" altLang="zh-CN" dirty="0">
                <a:solidFill>
                  <a:schemeClr val="bg1"/>
                </a:solidFill>
                <a:latin typeface="+mn-ea"/>
              </a:rPr>
              <a:t>GUI Instructions</a:t>
            </a:r>
            <a:endParaRPr lang="zh-CN" altLang="en-US" dirty="0">
              <a:solidFill>
                <a:schemeClr val="bg1"/>
              </a:solidFill>
              <a:latin typeface="+mn-ea"/>
            </a:endParaRPr>
          </a:p>
        </p:txBody>
      </p:sp>
      <p:sp>
        <p:nvSpPr>
          <p:cNvPr id="7" name="文本框 6"/>
          <p:cNvSpPr txBox="1"/>
          <p:nvPr/>
        </p:nvSpPr>
        <p:spPr>
          <a:xfrm>
            <a:off x="1276350" y="1689100"/>
            <a:ext cx="9525000" cy="3367525"/>
          </a:xfrm>
          <a:prstGeom prst="rect">
            <a:avLst/>
          </a:prstGeom>
          <a:noFill/>
        </p:spPr>
        <p:txBody>
          <a:bodyPr wrap="square" rtlCol="0">
            <a:spAutoFit/>
          </a:bodyPr>
          <a:lstStyle/>
          <a:p>
            <a:pPr>
              <a:lnSpc>
                <a:spcPct val="150000"/>
              </a:lnSpc>
            </a:pPr>
            <a:r>
              <a:rPr lang="en-US" altLang="zh-CN" dirty="0" err="1">
                <a:solidFill>
                  <a:schemeClr val="tx2"/>
                </a:solidFill>
                <a:latin typeface="+mn-ea"/>
              </a:rPr>
              <a:t>Ghidra</a:t>
            </a:r>
            <a:r>
              <a:rPr lang="en-US" altLang="zh-CN" dirty="0">
                <a:solidFill>
                  <a:schemeClr val="tx2"/>
                </a:solidFill>
                <a:latin typeface="+mn-ea"/>
              </a:rPr>
              <a:t> </a:t>
            </a:r>
            <a:r>
              <a:rPr lang="zh-CN" altLang="en-US" dirty="0">
                <a:solidFill>
                  <a:schemeClr val="tx2"/>
                </a:solidFill>
                <a:latin typeface="+mn-ea"/>
              </a:rPr>
              <a:t>有项目的概念，可看作文件结构。</a:t>
            </a:r>
            <a:endParaRPr lang="en-US" altLang="zh-CN" dirty="0">
              <a:solidFill>
                <a:schemeClr val="tx2"/>
              </a:solidFill>
              <a:latin typeface="+mn-ea"/>
            </a:endParaRPr>
          </a:p>
          <a:p>
            <a:pPr>
              <a:lnSpc>
                <a:spcPct val="150000"/>
              </a:lnSpc>
            </a:pPr>
            <a:r>
              <a:rPr lang="zh-CN" altLang="en-US" dirty="0">
                <a:solidFill>
                  <a:schemeClr val="tx2"/>
                </a:solidFill>
                <a:latin typeface="+mn-ea"/>
              </a:rPr>
              <a:t>在</a:t>
            </a:r>
            <a:r>
              <a:rPr lang="en-US" altLang="zh-CN" dirty="0" err="1">
                <a:solidFill>
                  <a:schemeClr val="tx2"/>
                </a:solidFill>
                <a:latin typeface="+mn-ea"/>
              </a:rPr>
              <a:t>Ghidra</a:t>
            </a:r>
            <a:r>
              <a:rPr lang="zh-CN" altLang="en-US" dirty="0">
                <a:solidFill>
                  <a:schemeClr val="tx2"/>
                </a:solidFill>
                <a:latin typeface="+mn-ea"/>
              </a:rPr>
              <a:t>项目中，可</a:t>
            </a:r>
            <a:r>
              <a:rPr lang="zh-CN" altLang="en-US" dirty="0">
                <a:solidFill>
                  <a:schemeClr val="accent1"/>
                </a:solidFill>
                <a:latin typeface="+mn-ea"/>
              </a:rPr>
              <a:t>添加二进制文件</a:t>
            </a:r>
            <a:r>
              <a:rPr lang="zh-CN" altLang="en-US" dirty="0">
                <a:solidFill>
                  <a:schemeClr val="tx2"/>
                </a:solidFill>
                <a:latin typeface="+mn-ea"/>
              </a:rPr>
              <a:t>与</a:t>
            </a:r>
            <a:r>
              <a:rPr lang="zh-CN" altLang="en-US" dirty="0">
                <a:solidFill>
                  <a:schemeClr val="accent1"/>
                </a:solidFill>
                <a:latin typeface="+mn-ea"/>
              </a:rPr>
              <a:t>目录</a:t>
            </a:r>
            <a:r>
              <a:rPr lang="zh-CN" altLang="en-US" dirty="0">
                <a:solidFill>
                  <a:schemeClr val="tx2"/>
                </a:solidFill>
                <a:latin typeface="+mn-ea"/>
              </a:rPr>
              <a:t>。</a:t>
            </a:r>
            <a:endParaRPr lang="en-US" altLang="zh-CN" dirty="0">
              <a:solidFill>
                <a:schemeClr val="tx2"/>
              </a:solidFill>
              <a:latin typeface="+mn-ea"/>
            </a:endParaRPr>
          </a:p>
          <a:p>
            <a:pPr>
              <a:lnSpc>
                <a:spcPct val="150000"/>
              </a:lnSpc>
            </a:pPr>
            <a:endParaRPr lang="en-US" altLang="zh-CN" dirty="0">
              <a:solidFill>
                <a:schemeClr val="tx2"/>
              </a:solidFill>
              <a:latin typeface="+mn-ea"/>
            </a:endParaRPr>
          </a:p>
          <a:p>
            <a:pPr>
              <a:lnSpc>
                <a:spcPct val="150000"/>
              </a:lnSpc>
            </a:pPr>
            <a:r>
              <a:rPr lang="zh-CN" altLang="en-US" dirty="0">
                <a:solidFill>
                  <a:schemeClr val="tx2"/>
                </a:solidFill>
                <a:latin typeface="+mn-ea"/>
              </a:rPr>
              <a:t>若要对一个二进制文件进行逆向分析，需要：</a:t>
            </a:r>
            <a:endParaRPr lang="en-US" altLang="zh-CN" dirty="0">
              <a:solidFill>
                <a:schemeClr val="tx2"/>
              </a:solidFill>
              <a:latin typeface="+mn-ea"/>
            </a:endParaRPr>
          </a:p>
          <a:p>
            <a:pPr marL="342900" indent="-342900">
              <a:lnSpc>
                <a:spcPct val="150000"/>
              </a:lnSpc>
              <a:buAutoNum type="arabicPeriod"/>
            </a:pPr>
            <a:r>
              <a:rPr lang="en-US" altLang="zh-CN" dirty="0">
                <a:solidFill>
                  <a:schemeClr val="tx2"/>
                </a:solidFill>
                <a:latin typeface="+mn-ea"/>
              </a:rPr>
              <a:t>File &gt; New Project </a:t>
            </a:r>
            <a:r>
              <a:rPr lang="zh-CN" altLang="en-US" dirty="0">
                <a:solidFill>
                  <a:schemeClr val="tx2"/>
                </a:solidFill>
                <a:latin typeface="+mn-ea"/>
              </a:rPr>
              <a:t>创建新项目</a:t>
            </a:r>
            <a:endParaRPr lang="en-US" altLang="zh-CN" dirty="0">
              <a:solidFill>
                <a:schemeClr val="tx2"/>
              </a:solidFill>
              <a:latin typeface="+mn-ea"/>
            </a:endParaRPr>
          </a:p>
          <a:p>
            <a:pPr lvl="1">
              <a:lnSpc>
                <a:spcPct val="150000"/>
              </a:lnSpc>
            </a:pPr>
            <a:r>
              <a:rPr lang="zh-CN" altLang="en-US" dirty="0">
                <a:solidFill>
                  <a:schemeClr val="tx2"/>
                </a:solidFill>
                <a:latin typeface="+mn-ea"/>
              </a:rPr>
              <a:t>项目可选择</a:t>
            </a:r>
            <a:r>
              <a:rPr lang="zh-CN" altLang="en-US" dirty="0">
                <a:solidFill>
                  <a:schemeClr val="accent1"/>
                </a:solidFill>
                <a:latin typeface="+mn-ea"/>
              </a:rPr>
              <a:t>共享</a:t>
            </a:r>
            <a:r>
              <a:rPr lang="zh-CN" altLang="en-US" dirty="0">
                <a:solidFill>
                  <a:schemeClr val="tx2"/>
                </a:solidFill>
                <a:latin typeface="+mn-ea"/>
              </a:rPr>
              <a:t>或</a:t>
            </a:r>
            <a:r>
              <a:rPr lang="zh-CN" altLang="en-US" dirty="0">
                <a:solidFill>
                  <a:schemeClr val="accent1"/>
                </a:solidFill>
                <a:latin typeface="+mn-ea"/>
              </a:rPr>
              <a:t>私有</a:t>
            </a:r>
            <a:r>
              <a:rPr lang="zh-CN" altLang="en-US" dirty="0">
                <a:solidFill>
                  <a:schemeClr val="tx2"/>
                </a:solidFill>
                <a:latin typeface="+mn-ea"/>
              </a:rPr>
              <a:t>，若共享项目则需指定服务器与</a:t>
            </a:r>
            <a:r>
              <a:rPr lang="en-US" altLang="zh-CN" dirty="0">
                <a:solidFill>
                  <a:schemeClr val="tx2"/>
                </a:solidFill>
                <a:latin typeface="+mn-ea"/>
              </a:rPr>
              <a:t>IP</a:t>
            </a:r>
            <a:r>
              <a:rPr lang="zh-CN" altLang="en-US" dirty="0">
                <a:solidFill>
                  <a:schemeClr val="tx2"/>
                </a:solidFill>
                <a:latin typeface="+mn-ea"/>
              </a:rPr>
              <a:t>地址。</a:t>
            </a:r>
            <a:endParaRPr lang="en-US" altLang="zh-CN" dirty="0">
              <a:solidFill>
                <a:schemeClr val="tx2"/>
              </a:solidFill>
              <a:latin typeface="+mn-ea"/>
            </a:endParaRPr>
          </a:p>
          <a:p>
            <a:pPr marL="342900" indent="-342900">
              <a:lnSpc>
                <a:spcPct val="150000"/>
              </a:lnSpc>
              <a:buAutoNum type="arabicPeriod"/>
            </a:pPr>
            <a:r>
              <a:rPr lang="en-US" altLang="zh-CN" dirty="0">
                <a:solidFill>
                  <a:schemeClr val="tx2"/>
                </a:solidFill>
                <a:latin typeface="+mn-ea"/>
              </a:rPr>
              <a:t>File &gt; Import File </a:t>
            </a:r>
            <a:r>
              <a:rPr lang="zh-CN" altLang="en-US" dirty="0">
                <a:solidFill>
                  <a:schemeClr val="tx2"/>
                </a:solidFill>
                <a:latin typeface="+mn-ea"/>
              </a:rPr>
              <a:t>导入要分析的文件</a:t>
            </a:r>
            <a:endParaRPr lang="en-US" altLang="zh-CN" dirty="0">
              <a:solidFill>
                <a:schemeClr val="tx2"/>
              </a:solidFill>
              <a:latin typeface="+mn-ea"/>
            </a:endParaRPr>
          </a:p>
          <a:p>
            <a:pPr marL="342900" indent="-342900">
              <a:lnSpc>
                <a:spcPct val="150000"/>
              </a:lnSpc>
              <a:buAutoNum type="arabicPeriod"/>
            </a:pPr>
            <a:r>
              <a:rPr lang="zh-CN" altLang="en-US" dirty="0">
                <a:solidFill>
                  <a:schemeClr val="tx2"/>
                </a:solidFill>
                <a:latin typeface="+mn-ea"/>
              </a:rPr>
              <a:t>点击文件名进入分析主界面</a:t>
            </a:r>
            <a:endParaRPr lang="en-US" altLang="zh-CN" dirty="0">
              <a:solidFill>
                <a:schemeClr val="tx2"/>
              </a:solidFill>
              <a:latin typeface="+mn-ea"/>
            </a:endParaRPr>
          </a:p>
        </p:txBody>
      </p:sp>
      <p:pic>
        <p:nvPicPr>
          <p:cNvPr id="8" name="图片 7"/>
          <p:cNvPicPr>
            <a:picLocks noChangeAspect="1"/>
          </p:cNvPicPr>
          <p:nvPr/>
        </p:nvPicPr>
        <p:blipFill>
          <a:blip r:embed="rId1"/>
          <a:stretch>
            <a:fillRect/>
          </a:stretch>
        </p:blipFill>
        <p:spPr>
          <a:xfrm>
            <a:off x="6460298" y="4225628"/>
            <a:ext cx="3038733" cy="2476776"/>
          </a:xfrm>
          <a:prstGeom prst="rect">
            <a:avLst/>
          </a:prstGeom>
        </p:spPr>
      </p:pic>
      <p:pic>
        <p:nvPicPr>
          <p:cNvPr id="10" name="图片 9"/>
          <p:cNvPicPr>
            <a:picLocks noChangeAspect="1"/>
          </p:cNvPicPr>
          <p:nvPr/>
        </p:nvPicPr>
        <p:blipFill>
          <a:blip r:embed="rId2"/>
          <a:stretch>
            <a:fillRect/>
          </a:stretch>
        </p:blipFill>
        <p:spPr>
          <a:xfrm>
            <a:off x="9572778" y="2369071"/>
            <a:ext cx="2457143" cy="4333333"/>
          </a:xfrm>
          <a:prstGeom prst="rect">
            <a:avLst/>
          </a:prstGeom>
        </p:spPr>
      </p:pic>
      <p:pic>
        <p:nvPicPr>
          <p:cNvPr id="9" name="Picture 2" descr="A cartoon dog with a collar&#10;&#10;Description automatically generated"/>
          <p:cNvPicPr>
            <a:picLocks noChangeAspect="1"/>
          </p:cNvPicPr>
          <p:nvPr/>
        </p:nvPicPr>
        <p:blipFill rotWithShape="1">
          <a:blip r:embed="rId3" cstate="hqprint">
            <a:extLst>
              <a:ext uri="{BEBA8EAE-BF5A-486C-A8C5-ECC9F3942E4B}">
                <a14:imgProps xmlns:a14="http://schemas.microsoft.com/office/drawing/2010/main">
                  <a14:imgLayer r:embed="rId4">
                    <a14:imgEffect>
                      <a14:backgroundRemoval t="6462" b="95462" l="9957" r="90909">
                        <a14:foregroundMark x1="32900" y1="11385" x2="31710" y2="8769"/>
                        <a14:foregroundMark x1="66991" y1="10077" x2="66450" y2="6538"/>
                        <a14:foregroundMark x1="47835" y1="95615" x2="32900" y2="93000"/>
                        <a14:foregroundMark x1="90909" y1="77769" x2="90909" y2="74154"/>
                        <a14:backgroundMark x1="84416" y1="93308" x2="86255" y2="94692"/>
                        <a14:backgroundMark x1="52273" y1="96308" x2="39719" y2="99769"/>
                      </a14:backgroundRemoval>
                    </a14:imgEffect>
                  </a14:imgLayer>
                </a14:imgProps>
              </a:ext>
              <a:ext uri="{28A0092B-C50C-407E-A947-70E740481C1C}">
                <a14:useLocalDpi xmlns:a14="http://schemas.microsoft.com/office/drawing/2010/main" val="0"/>
              </a:ext>
            </a:extLst>
          </a:blip>
          <a:srcRect/>
          <a:stretch>
            <a:fillRect/>
          </a:stretch>
        </p:blipFill>
        <p:spPr>
          <a:xfrm>
            <a:off x="-64746" y="5502624"/>
            <a:ext cx="1030470" cy="1449517"/>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strips(downLeft)">
                                      <p:cBhvr>
                                        <p:cTn id="7" dur="500"/>
                                        <p:tgtEl>
                                          <p:spTgt spid="7"/>
                                        </p:tgtEl>
                                      </p:cBhvr>
                                    </p:animEffect>
                                  </p:childTnLst>
                                </p:cTn>
                              </p:par>
                              <p:par>
                                <p:cTn id="8" presetID="18" presetClass="entr" presetSubtype="12"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strips(downLeft)">
                                      <p:cBhvr>
                                        <p:cTn id="10" dur="500"/>
                                        <p:tgtEl>
                                          <p:spTgt spid="8"/>
                                        </p:tgtEl>
                                      </p:cBhvr>
                                    </p:animEffect>
                                  </p:childTnLst>
                                </p:cTn>
                              </p:par>
                              <p:par>
                                <p:cTn id="11" presetID="18" presetClass="entr" presetSubtype="12"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strips(downLeft)">
                                      <p:cBhvr>
                                        <p:cTn id="1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txBox="1"/>
          <p:nvPr/>
        </p:nvSpPr>
        <p:spPr>
          <a:xfrm>
            <a:off x="669924" y="1"/>
            <a:ext cx="10850563" cy="1028699"/>
          </a:xfrm>
          <a:prstGeom prst="rect">
            <a:avLst/>
          </a:prstGeom>
        </p:spPr>
        <p:txBody>
          <a:bodyPr/>
          <a:lstStyle>
            <a:lvl1pPr algn="l" defTabSz="914400" rtl="0" eaLnBrk="1" latinLnBrk="0" hangingPunct="1">
              <a:lnSpc>
                <a:spcPct val="90000"/>
              </a:lnSpc>
              <a:spcBef>
                <a:spcPct val="0"/>
              </a:spcBef>
              <a:buNone/>
              <a:defRPr sz="2800" b="0" kern="1200">
                <a:solidFill>
                  <a:schemeClr val="bg1"/>
                </a:solidFill>
                <a:latin typeface="+mj-lt"/>
                <a:ea typeface="+mj-ea"/>
                <a:cs typeface="+mj-cs"/>
              </a:defRPr>
            </a:lvl1pPr>
          </a:lstStyle>
          <a:p>
            <a:endParaRPr lang="en-US" altLang="zh-CN" dirty="0"/>
          </a:p>
          <a:p>
            <a:r>
              <a:rPr lang="en-US" altLang="zh-CN" dirty="0"/>
              <a:t>B. </a:t>
            </a:r>
            <a:r>
              <a:rPr lang="en-US" altLang="zh-CN" dirty="0" err="1"/>
              <a:t>Ghidra</a:t>
            </a:r>
            <a:r>
              <a:rPr lang="en-US" altLang="zh-CN" dirty="0"/>
              <a:t> GUI </a:t>
            </a:r>
            <a:r>
              <a:rPr lang="zh-CN" altLang="en-US" dirty="0"/>
              <a:t>操作介绍 </a:t>
            </a:r>
            <a:r>
              <a:rPr lang="en-US" altLang="zh-CN" dirty="0"/>
              <a:t>—— </a:t>
            </a:r>
            <a:r>
              <a:rPr lang="en-US" altLang="zh-CN" dirty="0" err="1"/>
              <a:t>Ghidra</a:t>
            </a:r>
            <a:r>
              <a:rPr lang="en-US" altLang="zh-CN" dirty="0"/>
              <a:t> </a:t>
            </a:r>
            <a:r>
              <a:rPr lang="zh-CN" altLang="en-US" dirty="0"/>
              <a:t>分析界面</a:t>
            </a:r>
            <a:endParaRPr lang="zh-CN" altLang="en-US" dirty="0"/>
          </a:p>
        </p:txBody>
      </p:sp>
      <p:sp>
        <p:nvSpPr>
          <p:cNvPr id="6" name="文本框 5"/>
          <p:cNvSpPr txBox="1"/>
          <p:nvPr/>
        </p:nvSpPr>
        <p:spPr>
          <a:xfrm>
            <a:off x="669924" y="839496"/>
            <a:ext cx="3070226" cy="369332"/>
          </a:xfrm>
          <a:prstGeom prst="rect">
            <a:avLst/>
          </a:prstGeom>
          <a:noFill/>
        </p:spPr>
        <p:txBody>
          <a:bodyPr wrap="square" rtlCol="0">
            <a:spAutoFit/>
          </a:bodyPr>
          <a:lstStyle/>
          <a:p>
            <a:r>
              <a:rPr lang="en-US" altLang="zh-CN" dirty="0">
                <a:solidFill>
                  <a:schemeClr val="bg1"/>
                </a:solidFill>
                <a:latin typeface="+mn-ea"/>
              </a:rPr>
              <a:t>GUI Instructions</a:t>
            </a:r>
            <a:endParaRPr lang="zh-CN" altLang="en-US" dirty="0">
              <a:solidFill>
                <a:schemeClr val="bg1"/>
              </a:solidFill>
              <a:latin typeface="+mn-ea"/>
            </a:endParaRPr>
          </a:p>
        </p:txBody>
      </p:sp>
      <p:sp>
        <p:nvSpPr>
          <p:cNvPr id="7" name="文本框 6"/>
          <p:cNvSpPr txBox="1"/>
          <p:nvPr/>
        </p:nvSpPr>
        <p:spPr>
          <a:xfrm>
            <a:off x="669924" y="2576233"/>
            <a:ext cx="8127235" cy="1705532"/>
          </a:xfrm>
          <a:prstGeom prst="rect">
            <a:avLst/>
          </a:prstGeom>
          <a:noFill/>
        </p:spPr>
        <p:txBody>
          <a:bodyPr wrap="square" rtlCol="0">
            <a:spAutoFit/>
          </a:bodyPr>
          <a:lstStyle/>
          <a:p>
            <a:pPr>
              <a:lnSpc>
                <a:spcPct val="150000"/>
              </a:lnSpc>
            </a:pPr>
            <a:r>
              <a:rPr lang="en-US" altLang="zh-CN" dirty="0" err="1">
                <a:solidFill>
                  <a:schemeClr val="tx2"/>
                </a:solidFill>
                <a:latin typeface="+mn-ea"/>
              </a:rPr>
              <a:t>Ghidra</a:t>
            </a:r>
            <a:r>
              <a:rPr lang="en-US" altLang="zh-CN" dirty="0">
                <a:solidFill>
                  <a:schemeClr val="tx2"/>
                </a:solidFill>
                <a:latin typeface="+mn-ea"/>
              </a:rPr>
              <a:t> </a:t>
            </a:r>
            <a:r>
              <a:rPr lang="zh-CN" altLang="en-US" dirty="0">
                <a:solidFill>
                  <a:schemeClr val="tx2"/>
                </a:solidFill>
                <a:latin typeface="+mn-ea"/>
              </a:rPr>
              <a:t>与 </a:t>
            </a:r>
            <a:r>
              <a:rPr lang="en-US" altLang="zh-CN" dirty="0">
                <a:solidFill>
                  <a:schemeClr val="tx2"/>
                </a:solidFill>
                <a:latin typeface="+mn-ea"/>
              </a:rPr>
              <a:t>IDA Pro </a:t>
            </a:r>
            <a:r>
              <a:rPr lang="zh-CN" altLang="en-US" dirty="0">
                <a:solidFill>
                  <a:schemeClr val="tx2"/>
                </a:solidFill>
                <a:latin typeface="+mn-ea"/>
              </a:rPr>
              <a:t>相同，有多个分析窗口，用于显示反编译信息、反汇编信息、函数信息、控制台输出等内容。</a:t>
            </a:r>
            <a:endParaRPr lang="en-US" altLang="zh-CN" dirty="0">
              <a:solidFill>
                <a:schemeClr val="tx2"/>
              </a:solidFill>
              <a:latin typeface="+mn-ea"/>
            </a:endParaRPr>
          </a:p>
          <a:p>
            <a:pPr>
              <a:lnSpc>
                <a:spcPct val="150000"/>
              </a:lnSpc>
            </a:pPr>
            <a:r>
              <a:rPr lang="en-US" altLang="zh-CN" dirty="0" err="1">
                <a:solidFill>
                  <a:schemeClr val="tx2"/>
                </a:solidFill>
                <a:latin typeface="+mn-ea"/>
              </a:rPr>
              <a:t>Ghidra</a:t>
            </a:r>
            <a:r>
              <a:rPr lang="en-US" altLang="zh-CN" dirty="0">
                <a:solidFill>
                  <a:schemeClr val="tx2"/>
                </a:solidFill>
                <a:latin typeface="+mn-ea"/>
              </a:rPr>
              <a:t> </a:t>
            </a:r>
            <a:r>
              <a:rPr lang="zh-CN" altLang="en-US" dirty="0">
                <a:solidFill>
                  <a:schemeClr val="tx2"/>
                </a:solidFill>
                <a:latin typeface="+mn-ea"/>
              </a:rPr>
              <a:t>允许用户灵活填充页面空间，提供最大程度的个性化设计自由度。</a:t>
            </a:r>
            <a:endParaRPr lang="en-US" altLang="zh-CN" dirty="0">
              <a:solidFill>
                <a:schemeClr val="tx2"/>
              </a:solidFill>
              <a:latin typeface="+mn-ea"/>
            </a:endParaRPr>
          </a:p>
          <a:p>
            <a:pPr>
              <a:lnSpc>
                <a:spcPct val="150000"/>
              </a:lnSpc>
            </a:pPr>
            <a:r>
              <a:rPr lang="zh-CN" altLang="en-US" dirty="0">
                <a:solidFill>
                  <a:schemeClr val="tx2"/>
                </a:solidFill>
                <a:latin typeface="+mn-ea"/>
              </a:rPr>
              <a:t>顶栏</a:t>
            </a:r>
            <a:r>
              <a:rPr lang="en-US" altLang="zh-CN" dirty="0">
                <a:solidFill>
                  <a:schemeClr val="tx2"/>
                </a:solidFill>
                <a:latin typeface="+mn-ea"/>
              </a:rPr>
              <a:t> Window </a:t>
            </a:r>
            <a:r>
              <a:rPr lang="zh-CN" altLang="en-US" dirty="0">
                <a:solidFill>
                  <a:schemeClr val="tx2"/>
                </a:solidFill>
                <a:latin typeface="+mn-ea"/>
              </a:rPr>
              <a:t>包含了所有可唤出的子页面。</a:t>
            </a:r>
            <a:endParaRPr lang="en-US" altLang="zh-CN" dirty="0">
              <a:solidFill>
                <a:schemeClr val="tx2"/>
              </a:solidFill>
              <a:latin typeface="+mn-ea"/>
            </a:endParaRPr>
          </a:p>
        </p:txBody>
      </p:sp>
      <p:pic>
        <p:nvPicPr>
          <p:cNvPr id="5" name="图片 4"/>
          <p:cNvPicPr>
            <a:picLocks noChangeAspect="1"/>
          </p:cNvPicPr>
          <p:nvPr/>
        </p:nvPicPr>
        <p:blipFill>
          <a:blip r:embed="rId1"/>
          <a:stretch>
            <a:fillRect/>
          </a:stretch>
        </p:blipFill>
        <p:spPr>
          <a:xfrm>
            <a:off x="10207483" y="-1"/>
            <a:ext cx="1984517" cy="6858000"/>
          </a:xfrm>
          <a:prstGeom prst="rect">
            <a:avLst/>
          </a:prstGeom>
        </p:spPr>
      </p:pic>
      <p:sp>
        <p:nvSpPr>
          <p:cNvPr id="9" name="文本框 8"/>
          <p:cNvSpPr txBox="1"/>
          <p:nvPr/>
        </p:nvSpPr>
        <p:spPr>
          <a:xfrm>
            <a:off x="8797159" y="132429"/>
            <a:ext cx="1359875" cy="6696064"/>
          </a:xfrm>
          <a:prstGeom prst="rect">
            <a:avLst/>
          </a:prstGeom>
          <a:noFill/>
        </p:spPr>
        <p:txBody>
          <a:bodyPr wrap="square" rtlCol="0">
            <a:spAutoFit/>
          </a:bodyPr>
          <a:lstStyle/>
          <a:p>
            <a:pPr algn="r">
              <a:lnSpc>
                <a:spcPct val="136000"/>
              </a:lnSpc>
            </a:pPr>
            <a:r>
              <a:rPr lang="zh-CN" altLang="en-US" sz="1100" dirty="0">
                <a:solidFill>
                  <a:schemeClr val="accent1"/>
                </a:solidFill>
                <a:latin typeface="+mn-ea"/>
              </a:rPr>
              <a:t>书签</a:t>
            </a:r>
            <a:endParaRPr lang="en-US" altLang="zh-CN" sz="1100" dirty="0">
              <a:solidFill>
                <a:schemeClr val="accent1"/>
              </a:solidFill>
              <a:latin typeface="+mn-ea"/>
            </a:endParaRPr>
          </a:p>
          <a:p>
            <a:pPr algn="r">
              <a:lnSpc>
                <a:spcPct val="136000"/>
              </a:lnSpc>
            </a:pPr>
            <a:r>
              <a:rPr lang="zh-CN" altLang="en-US" sz="1100" dirty="0">
                <a:solidFill>
                  <a:schemeClr val="tx2"/>
                </a:solidFill>
                <a:latin typeface="+mn-ea"/>
              </a:rPr>
              <a:t>脚本目录管理器</a:t>
            </a:r>
            <a:endParaRPr lang="en-US" altLang="zh-CN" sz="1100" dirty="0">
              <a:solidFill>
                <a:schemeClr val="tx2"/>
              </a:solidFill>
              <a:latin typeface="+mn-ea"/>
            </a:endParaRPr>
          </a:p>
          <a:p>
            <a:pPr algn="r">
              <a:lnSpc>
                <a:spcPct val="136000"/>
              </a:lnSpc>
            </a:pPr>
            <a:r>
              <a:rPr lang="zh-CN" altLang="en-US" sz="1100" dirty="0">
                <a:solidFill>
                  <a:schemeClr val="accent1"/>
                </a:solidFill>
                <a:latin typeface="+mn-ea"/>
              </a:rPr>
              <a:t>二进制值页面</a:t>
            </a:r>
            <a:endParaRPr lang="en-US" altLang="zh-CN" sz="1100" dirty="0">
              <a:solidFill>
                <a:schemeClr val="accent1"/>
              </a:solidFill>
              <a:latin typeface="+mn-ea"/>
            </a:endParaRPr>
          </a:p>
          <a:p>
            <a:pPr algn="r">
              <a:lnSpc>
                <a:spcPct val="136000"/>
              </a:lnSpc>
            </a:pPr>
            <a:r>
              <a:rPr lang="zh-CN" altLang="en-US" sz="1100" dirty="0">
                <a:solidFill>
                  <a:schemeClr val="accent1"/>
                </a:solidFill>
                <a:latin typeface="+mn-ea"/>
              </a:rPr>
              <a:t>校验值生成</a:t>
            </a:r>
            <a:endParaRPr lang="en-US" altLang="zh-CN" sz="1100" dirty="0">
              <a:solidFill>
                <a:schemeClr val="accent1"/>
              </a:solidFill>
              <a:latin typeface="+mn-ea"/>
            </a:endParaRPr>
          </a:p>
          <a:p>
            <a:pPr algn="r">
              <a:lnSpc>
                <a:spcPct val="136000"/>
              </a:lnSpc>
            </a:pPr>
            <a:r>
              <a:rPr lang="zh-CN" altLang="en-US" sz="1100" dirty="0">
                <a:solidFill>
                  <a:schemeClr val="accent1"/>
                </a:solidFill>
                <a:latin typeface="+mn-ea"/>
              </a:rPr>
              <a:t>注释</a:t>
            </a:r>
            <a:endParaRPr lang="en-US" altLang="zh-CN" sz="1100" dirty="0">
              <a:solidFill>
                <a:schemeClr val="accent1"/>
              </a:solidFill>
              <a:latin typeface="+mn-ea"/>
            </a:endParaRPr>
          </a:p>
          <a:p>
            <a:pPr algn="r">
              <a:lnSpc>
                <a:spcPct val="136000"/>
              </a:lnSpc>
            </a:pPr>
            <a:r>
              <a:rPr lang="zh-CN" altLang="en-US" sz="1100" dirty="0">
                <a:solidFill>
                  <a:schemeClr val="tx2"/>
                </a:solidFill>
                <a:latin typeface="+mn-ea"/>
              </a:rPr>
              <a:t>控制台</a:t>
            </a:r>
            <a:endParaRPr lang="en-US" altLang="zh-CN" sz="1100" dirty="0">
              <a:solidFill>
                <a:schemeClr val="tx2"/>
              </a:solidFill>
              <a:latin typeface="+mn-ea"/>
            </a:endParaRPr>
          </a:p>
          <a:p>
            <a:pPr algn="r">
              <a:lnSpc>
                <a:spcPct val="136000"/>
              </a:lnSpc>
            </a:pPr>
            <a:r>
              <a:rPr lang="zh-CN" altLang="en-US" sz="1100" dirty="0">
                <a:solidFill>
                  <a:schemeClr val="accent1"/>
                </a:solidFill>
                <a:latin typeface="+mn-ea"/>
              </a:rPr>
              <a:t>数据类型界面</a:t>
            </a:r>
            <a:endParaRPr lang="en-US" altLang="zh-CN" sz="1100" dirty="0">
              <a:solidFill>
                <a:schemeClr val="accent1"/>
              </a:solidFill>
              <a:latin typeface="+mn-ea"/>
            </a:endParaRPr>
          </a:p>
          <a:p>
            <a:pPr algn="r">
              <a:lnSpc>
                <a:spcPct val="136000"/>
              </a:lnSpc>
            </a:pPr>
            <a:r>
              <a:rPr lang="zh-CN" altLang="en-US" sz="1100" dirty="0">
                <a:solidFill>
                  <a:schemeClr val="accent1"/>
                </a:solidFill>
                <a:latin typeface="+mn-ea"/>
              </a:rPr>
              <a:t>数据类型预览</a:t>
            </a:r>
            <a:endParaRPr lang="en-US" altLang="zh-CN" sz="1100" dirty="0">
              <a:solidFill>
                <a:schemeClr val="accent1"/>
              </a:solidFill>
              <a:latin typeface="+mn-ea"/>
            </a:endParaRPr>
          </a:p>
          <a:p>
            <a:pPr algn="r">
              <a:lnSpc>
                <a:spcPct val="136000"/>
              </a:lnSpc>
            </a:pPr>
            <a:r>
              <a:rPr lang="zh-CN" altLang="en-US" sz="1100" dirty="0">
                <a:solidFill>
                  <a:schemeClr val="tx2"/>
                </a:solidFill>
                <a:latin typeface="+mn-ea"/>
              </a:rPr>
              <a:t>反汇编窗口</a:t>
            </a:r>
            <a:endParaRPr lang="en-US" altLang="zh-CN" sz="1100" dirty="0">
              <a:solidFill>
                <a:schemeClr val="tx2"/>
              </a:solidFill>
              <a:latin typeface="+mn-ea"/>
            </a:endParaRPr>
          </a:p>
          <a:p>
            <a:pPr algn="r">
              <a:lnSpc>
                <a:spcPct val="136000"/>
              </a:lnSpc>
            </a:pPr>
            <a:r>
              <a:rPr lang="zh-CN" altLang="en-US" sz="1100" dirty="0">
                <a:solidFill>
                  <a:schemeClr val="accent1"/>
                </a:solidFill>
                <a:latin typeface="+mn-ea"/>
              </a:rPr>
              <a:t>已定义数据</a:t>
            </a:r>
            <a:endParaRPr lang="en-US" altLang="zh-CN" sz="1100" dirty="0">
              <a:solidFill>
                <a:schemeClr val="accent1"/>
              </a:solidFill>
              <a:latin typeface="+mn-ea"/>
            </a:endParaRPr>
          </a:p>
          <a:p>
            <a:pPr algn="r">
              <a:lnSpc>
                <a:spcPct val="136000"/>
              </a:lnSpc>
            </a:pPr>
            <a:r>
              <a:rPr lang="zh-CN" altLang="en-US" sz="1100" dirty="0">
                <a:solidFill>
                  <a:schemeClr val="accent1"/>
                </a:solidFill>
                <a:latin typeface="+mn-ea"/>
              </a:rPr>
              <a:t>已定义字符串</a:t>
            </a:r>
            <a:endParaRPr lang="en-US" altLang="zh-CN" sz="1100" dirty="0">
              <a:solidFill>
                <a:schemeClr val="accent1"/>
              </a:solidFill>
              <a:latin typeface="+mn-ea"/>
            </a:endParaRPr>
          </a:p>
          <a:p>
            <a:pPr algn="r">
              <a:lnSpc>
                <a:spcPct val="136000"/>
              </a:lnSpc>
            </a:pPr>
            <a:r>
              <a:rPr lang="zh-CN" altLang="en-US" sz="1100" dirty="0">
                <a:solidFill>
                  <a:schemeClr val="accent1"/>
                </a:solidFill>
                <a:latin typeface="+mn-ea"/>
              </a:rPr>
              <a:t>反编译页面</a:t>
            </a:r>
            <a:endParaRPr lang="en-US" altLang="zh-CN" sz="1100" dirty="0">
              <a:solidFill>
                <a:schemeClr val="accent1"/>
              </a:solidFill>
              <a:latin typeface="+mn-ea"/>
            </a:endParaRPr>
          </a:p>
          <a:p>
            <a:pPr algn="r">
              <a:lnSpc>
                <a:spcPct val="136000"/>
              </a:lnSpc>
            </a:pPr>
            <a:r>
              <a:rPr lang="zh-CN" altLang="en-US" sz="1100" dirty="0">
                <a:solidFill>
                  <a:schemeClr val="accent1"/>
                </a:solidFill>
                <a:latin typeface="+mn-ea"/>
              </a:rPr>
              <a:t>常量表</a:t>
            </a:r>
            <a:endParaRPr lang="en-US" altLang="zh-CN" sz="1100" dirty="0">
              <a:solidFill>
                <a:schemeClr val="accent1"/>
              </a:solidFill>
              <a:latin typeface="+mn-ea"/>
            </a:endParaRPr>
          </a:p>
          <a:p>
            <a:pPr algn="r">
              <a:lnSpc>
                <a:spcPct val="136000"/>
              </a:lnSpc>
            </a:pPr>
            <a:r>
              <a:rPr lang="zh-CN" altLang="en-US" sz="1100" dirty="0">
                <a:solidFill>
                  <a:schemeClr val="accent1"/>
                </a:solidFill>
                <a:latin typeface="+mn-ea"/>
              </a:rPr>
              <a:t>外部库</a:t>
            </a:r>
            <a:endParaRPr lang="en-US" altLang="zh-CN" sz="1100" dirty="0">
              <a:solidFill>
                <a:schemeClr val="accent1"/>
              </a:solidFill>
              <a:latin typeface="+mn-ea"/>
            </a:endParaRPr>
          </a:p>
          <a:p>
            <a:pPr algn="r">
              <a:lnSpc>
                <a:spcPct val="136000"/>
              </a:lnSpc>
            </a:pPr>
            <a:r>
              <a:rPr lang="zh-CN" altLang="en-US" sz="1100" dirty="0">
                <a:solidFill>
                  <a:schemeClr val="accent1"/>
                </a:solidFill>
                <a:latin typeface="+mn-ea"/>
              </a:rPr>
              <a:t>函数调用图</a:t>
            </a:r>
            <a:endParaRPr lang="en-US" altLang="zh-CN" sz="1100" dirty="0">
              <a:solidFill>
                <a:schemeClr val="accent1"/>
              </a:solidFill>
              <a:latin typeface="+mn-ea"/>
            </a:endParaRPr>
          </a:p>
          <a:p>
            <a:pPr algn="r">
              <a:lnSpc>
                <a:spcPct val="136000"/>
              </a:lnSpc>
            </a:pPr>
            <a:r>
              <a:rPr lang="zh-CN" altLang="en-US" sz="1100" dirty="0">
                <a:solidFill>
                  <a:schemeClr val="accent1"/>
                </a:solidFill>
                <a:latin typeface="+mn-ea"/>
              </a:rPr>
              <a:t>函数调用树</a:t>
            </a:r>
            <a:endParaRPr lang="en-US" altLang="zh-CN" sz="1100" dirty="0">
              <a:solidFill>
                <a:schemeClr val="accent1"/>
              </a:solidFill>
              <a:latin typeface="+mn-ea"/>
            </a:endParaRPr>
          </a:p>
          <a:p>
            <a:pPr algn="r">
              <a:lnSpc>
                <a:spcPct val="136000"/>
              </a:lnSpc>
            </a:pPr>
            <a:r>
              <a:rPr lang="zh-CN" altLang="en-US" sz="1100" dirty="0">
                <a:solidFill>
                  <a:schemeClr val="accent1"/>
                </a:solidFill>
                <a:latin typeface="+mn-ea"/>
              </a:rPr>
              <a:t>函数内部控制流图</a:t>
            </a:r>
            <a:endParaRPr lang="en-US" altLang="zh-CN" sz="1100" dirty="0">
              <a:solidFill>
                <a:schemeClr val="accent1"/>
              </a:solidFill>
              <a:latin typeface="+mn-ea"/>
            </a:endParaRPr>
          </a:p>
          <a:p>
            <a:pPr algn="r">
              <a:lnSpc>
                <a:spcPct val="136000"/>
              </a:lnSpc>
            </a:pPr>
            <a:r>
              <a:rPr lang="zh-CN" altLang="en-US" sz="1100" dirty="0">
                <a:solidFill>
                  <a:schemeClr val="accent1"/>
                </a:solidFill>
                <a:latin typeface="+mn-ea"/>
              </a:rPr>
              <a:t>函数标签</a:t>
            </a:r>
            <a:endParaRPr lang="en-US" altLang="zh-CN" sz="1100" dirty="0">
              <a:solidFill>
                <a:schemeClr val="accent1"/>
              </a:solidFill>
              <a:latin typeface="+mn-ea"/>
            </a:endParaRPr>
          </a:p>
          <a:p>
            <a:pPr algn="r">
              <a:lnSpc>
                <a:spcPct val="136000"/>
              </a:lnSpc>
            </a:pPr>
            <a:r>
              <a:rPr lang="zh-CN" altLang="en-US" sz="1100" dirty="0">
                <a:solidFill>
                  <a:schemeClr val="tx2"/>
                </a:solidFill>
                <a:latin typeface="+mn-ea"/>
              </a:rPr>
              <a:t>函数列表</a:t>
            </a:r>
            <a:endParaRPr lang="en-US" altLang="zh-CN" sz="1100" dirty="0">
              <a:solidFill>
                <a:schemeClr val="tx2"/>
              </a:solidFill>
              <a:latin typeface="+mn-ea"/>
            </a:endParaRPr>
          </a:p>
          <a:p>
            <a:pPr algn="r">
              <a:lnSpc>
                <a:spcPct val="136000"/>
              </a:lnSpc>
            </a:pPr>
            <a:r>
              <a:rPr lang="zh-CN" altLang="en-US" sz="1100" dirty="0">
                <a:solidFill>
                  <a:schemeClr val="tx2"/>
                </a:solidFill>
                <a:latin typeface="+mn-ea"/>
              </a:rPr>
              <a:t>反编译主数据窗口</a:t>
            </a:r>
            <a:endParaRPr lang="en-US" altLang="zh-CN" sz="1100" dirty="0">
              <a:solidFill>
                <a:schemeClr val="tx2"/>
              </a:solidFill>
              <a:latin typeface="+mn-ea"/>
            </a:endParaRPr>
          </a:p>
          <a:p>
            <a:pPr algn="r">
              <a:lnSpc>
                <a:spcPct val="136000"/>
              </a:lnSpc>
            </a:pPr>
            <a:r>
              <a:rPr lang="zh-CN" altLang="en-US" sz="1100" dirty="0">
                <a:solidFill>
                  <a:schemeClr val="accent1"/>
                </a:solidFill>
                <a:latin typeface="+mn-ea"/>
              </a:rPr>
              <a:t>内存映射</a:t>
            </a:r>
            <a:endParaRPr lang="en-US" altLang="zh-CN" sz="1100" dirty="0">
              <a:solidFill>
                <a:schemeClr val="accent1"/>
              </a:solidFill>
              <a:latin typeface="+mn-ea"/>
            </a:endParaRPr>
          </a:p>
          <a:p>
            <a:pPr algn="r">
              <a:lnSpc>
                <a:spcPct val="136000"/>
              </a:lnSpc>
            </a:pPr>
            <a:r>
              <a:rPr lang="zh-CN" altLang="en-US" sz="1100" dirty="0">
                <a:solidFill>
                  <a:schemeClr val="accent1"/>
                </a:solidFill>
                <a:latin typeface="+mn-ea"/>
              </a:rPr>
              <a:t>程序段节列表</a:t>
            </a:r>
            <a:endParaRPr lang="en-US" altLang="zh-CN" sz="1100" dirty="0">
              <a:solidFill>
                <a:schemeClr val="accent1"/>
              </a:solidFill>
              <a:latin typeface="+mn-ea"/>
            </a:endParaRPr>
          </a:p>
          <a:p>
            <a:pPr algn="r">
              <a:lnSpc>
                <a:spcPct val="136000"/>
              </a:lnSpc>
            </a:pPr>
            <a:r>
              <a:rPr lang="en-US" altLang="zh-CN" sz="1100" dirty="0">
                <a:solidFill>
                  <a:schemeClr val="accent1"/>
                </a:solidFill>
                <a:latin typeface="+mn-ea"/>
              </a:rPr>
              <a:t>Python</a:t>
            </a:r>
            <a:r>
              <a:rPr lang="zh-CN" altLang="en-US" sz="1100" dirty="0">
                <a:solidFill>
                  <a:schemeClr val="accent1"/>
                </a:solidFill>
                <a:latin typeface="+mn-ea"/>
              </a:rPr>
              <a:t>脚本</a:t>
            </a:r>
            <a:endParaRPr lang="en-US" altLang="zh-CN" sz="1100" dirty="0">
              <a:solidFill>
                <a:schemeClr val="accent1"/>
              </a:solidFill>
              <a:latin typeface="+mn-ea"/>
            </a:endParaRPr>
          </a:p>
          <a:p>
            <a:pPr algn="r">
              <a:lnSpc>
                <a:spcPct val="136000"/>
              </a:lnSpc>
            </a:pPr>
            <a:r>
              <a:rPr lang="zh-CN" altLang="en-US" sz="1100" dirty="0">
                <a:solidFill>
                  <a:schemeClr val="accent1"/>
                </a:solidFill>
                <a:latin typeface="+mn-ea"/>
              </a:rPr>
              <a:t>寄存器列表</a:t>
            </a:r>
            <a:endParaRPr lang="en-US" altLang="zh-CN" sz="1100" dirty="0">
              <a:solidFill>
                <a:schemeClr val="accent1"/>
              </a:solidFill>
              <a:latin typeface="+mn-ea"/>
            </a:endParaRPr>
          </a:p>
          <a:p>
            <a:pPr algn="r">
              <a:lnSpc>
                <a:spcPct val="136000"/>
              </a:lnSpc>
            </a:pPr>
            <a:r>
              <a:rPr lang="zh-CN" altLang="en-US" sz="1100" dirty="0">
                <a:solidFill>
                  <a:schemeClr val="accent1"/>
                </a:solidFill>
                <a:latin typeface="+mn-ea"/>
              </a:rPr>
              <a:t>重定向表</a:t>
            </a:r>
            <a:endParaRPr lang="en-US" altLang="zh-CN" sz="1100" dirty="0">
              <a:solidFill>
                <a:schemeClr val="accent1"/>
              </a:solidFill>
              <a:latin typeface="+mn-ea"/>
            </a:endParaRPr>
          </a:p>
          <a:p>
            <a:pPr algn="r">
              <a:lnSpc>
                <a:spcPct val="136000"/>
              </a:lnSpc>
            </a:pPr>
            <a:r>
              <a:rPr lang="zh-CN" altLang="en-US" sz="1100" dirty="0">
                <a:solidFill>
                  <a:schemeClr val="tx2"/>
                </a:solidFill>
                <a:latin typeface="+mn-ea"/>
              </a:rPr>
              <a:t>脚本管理器</a:t>
            </a:r>
            <a:endParaRPr lang="en-US" altLang="zh-CN" sz="1100" dirty="0">
              <a:solidFill>
                <a:schemeClr val="tx2"/>
              </a:solidFill>
              <a:latin typeface="+mn-ea"/>
            </a:endParaRPr>
          </a:p>
          <a:p>
            <a:pPr algn="r">
              <a:lnSpc>
                <a:spcPct val="136000"/>
              </a:lnSpc>
            </a:pPr>
            <a:r>
              <a:rPr lang="zh-CN" altLang="en-US" sz="1100" dirty="0">
                <a:solidFill>
                  <a:schemeClr val="tx2"/>
                </a:solidFill>
                <a:latin typeface="+mn-ea"/>
              </a:rPr>
              <a:t>符号引用列表</a:t>
            </a:r>
            <a:endParaRPr lang="en-US" altLang="zh-CN" sz="1100" dirty="0">
              <a:solidFill>
                <a:schemeClr val="tx2"/>
              </a:solidFill>
              <a:latin typeface="+mn-ea"/>
            </a:endParaRPr>
          </a:p>
          <a:p>
            <a:pPr algn="r">
              <a:lnSpc>
                <a:spcPct val="136000"/>
              </a:lnSpc>
            </a:pPr>
            <a:r>
              <a:rPr lang="zh-CN" altLang="en-US" sz="1100" dirty="0">
                <a:solidFill>
                  <a:schemeClr val="accent1"/>
                </a:solidFill>
                <a:latin typeface="+mn-ea"/>
              </a:rPr>
              <a:t>符号表</a:t>
            </a:r>
            <a:endParaRPr lang="en-US" altLang="zh-CN" sz="1100" dirty="0">
              <a:solidFill>
                <a:schemeClr val="accent1"/>
              </a:solidFill>
              <a:latin typeface="+mn-ea"/>
            </a:endParaRPr>
          </a:p>
          <a:p>
            <a:pPr algn="r">
              <a:lnSpc>
                <a:spcPct val="136000"/>
              </a:lnSpc>
            </a:pPr>
            <a:r>
              <a:rPr lang="zh-CN" altLang="en-US" sz="1100" dirty="0">
                <a:solidFill>
                  <a:schemeClr val="accent1"/>
                </a:solidFill>
                <a:latin typeface="+mn-ea"/>
              </a:rPr>
              <a:t>符号树</a:t>
            </a:r>
            <a:endParaRPr lang="en-US" altLang="zh-CN" sz="1100" dirty="0">
              <a:solidFill>
                <a:schemeClr val="accent1"/>
              </a:solidFill>
              <a:latin typeface="+mn-ea"/>
            </a:endParaRPr>
          </a:p>
        </p:txBody>
      </p:sp>
      <p:pic>
        <p:nvPicPr>
          <p:cNvPr id="11" name="Picture 11" descr="A cartoon animal with a hand raised&#10;&#10;Description automatically generated"/>
          <p:cNvPicPr>
            <a:picLocks noChangeAspect="1"/>
          </p:cNvPicPr>
          <p:nvPr/>
        </p:nvPicPr>
        <p:blipFill rotWithShape="1">
          <a:blip r:embed="rId2" cstate="print">
            <a:extLst>
              <a:ext uri="{BEBA8EAE-BF5A-486C-A8C5-ECC9F3942E4B}">
                <a14:imgProps xmlns:a14="http://schemas.microsoft.com/office/drawing/2010/main">
                  <a14:imgLayer r:embed="rId3">
                    <a14:imgEffect>
                      <a14:backgroundRemoval t="10000" b="90000" l="0" r="86486"/>
                    </a14:imgEffect>
                  </a14:imgLayer>
                </a14:imgProps>
              </a:ext>
              <a:ext uri="{28A0092B-C50C-407E-A947-70E740481C1C}">
                <a14:useLocalDpi xmlns:a14="http://schemas.microsoft.com/office/drawing/2010/main" val="0"/>
              </a:ext>
            </a:extLst>
          </a:blip>
          <a:srcRect/>
          <a:stretch>
            <a:fillRect/>
          </a:stretch>
        </p:blipFill>
        <p:spPr>
          <a:xfrm>
            <a:off x="-202294" y="5192698"/>
            <a:ext cx="1611238" cy="1993087"/>
          </a:xfrm>
          <a:prstGeom prst="rect">
            <a:avLst/>
          </a:prstGeom>
        </p:spPr>
      </p:pic>
      <p:pic>
        <p:nvPicPr>
          <p:cNvPr id="4" name="图片 3"/>
          <p:cNvPicPr>
            <a:picLocks noChangeAspect="1"/>
          </p:cNvPicPr>
          <p:nvPr/>
        </p:nvPicPr>
        <p:blipFill>
          <a:blip r:embed="rId4"/>
          <a:stretch>
            <a:fillRect/>
          </a:stretch>
        </p:blipFill>
        <p:spPr>
          <a:xfrm>
            <a:off x="-2898" y="94595"/>
            <a:ext cx="12194898" cy="6630976"/>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strips(down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xit" presetSubtype="12" fill="hold" nodeType="clickEffect">
                                  <p:stCondLst>
                                    <p:cond delay="0"/>
                                  </p:stCondLst>
                                  <p:childTnLst>
                                    <p:animEffect transition="out" filter="strips(downLeft)">
                                      <p:cBhvr>
                                        <p:cTn id="11" dur="500"/>
                                        <p:tgtEl>
                                          <p:spTgt spid="4"/>
                                        </p:tgtEl>
                                      </p:cBhvr>
                                    </p:animEffect>
                                    <p:set>
                                      <p:cBhvr>
                                        <p:cTn id="12" dur="1" fill="hold">
                                          <p:stCondLst>
                                            <p:cond delay="499"/>
                                          </p:stCondLst>
                                        </p:cTn>
                                        <p:tgtEl>
                                          <p:spTgt spid="4"/>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strips(downLeft)">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12"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strips(downLeft)">
                                      <p:cBhvr>
                                        <p:cTn id="2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txBox="1"/>
          <p:nvPr/>
        </p:nvSpPr>
        <p:spPr>
          <a:xfrm>
            <a:off x="669924" y="1"/>
            <a:ext cx="10850563" cy="1028699"/>
          </a:xfrm>
          <a:prstGeom prst="rect">
            <a:avLst/>
          </a:prstGeom>
        </p:spPr>
        <p:txBody>
          <a:bodyPr/>
          <a:lstStyle>
            <a:lvl1pPr algn="l" defTabSz="914400" rtl="0" eaLnBrk="1" latinLnBrk="0" hangingPunct="1">
              <a:lnSpc>
                <a:spcPct val="90000"/>
              </a:lnSpc>
              <a:spcBef>
                <a:spcPct val="0"/>
              </a:spcBef>
              <a:buNone/>
              <a:defRPr sz="2800" b="0" kern="1200">
                <a:solidFill>
                  <a:schemeClr val="bg1"/>
                </a:solidFill>
                <a:latin typeface="+mj-lt"/>
                <a:ea typeface="+mj-ea"/>
                <a:cs typeface="+mj-cs"/>
              </a:defRPr>
            </a:lvl1pPr>
          </a:lstStyle>
          <a:p>
            <a:endParaRPr lang="en-US" altLang="zh-CN" dirty="0"/>
          </a:p>
          <a:p>
            <a:r>
              <a:rPr lang="en-US" altLang="zh-CN" dirty="0"/>
              <a:t>B. </a:t>
            </a:r>
            <a:r>
              <a:rPr lang="en-US" altLang="zh-CN" dirty="0" err="1"/>
              <a:t>Ghidra</a:t>
            </a:r>
            <a:r>
              <a:rPr lang="en-US" altLang="zh-CN" dirty="0"/>
              <a:t> GUI </a:t>
            </a:r>
            <a:r>
              <a:rPr lang="zh-CN" altLang="en-US" dirty="0"/>
              <a:t>操作介绍 </a:t>
            </a:r>
            <a:r>
              <a:rPr lang="en-US" altLang="zh-CN" dirty="0"/>
              <a:t>—— </a:t>
            </a:r>
            <a:r>
              <a:rPr lang="en-US" altLang="zh-CN" dirty="0" err="1"/>
              <a:t>Ghidra</a:t>
            </a:r>
            <a:r>
              <a:rPr lang="en-US" altLang="zh-CN" dirty="0"/>
              <a:t> </a:t>
            </a:r>
            <a:r>
              <a:rPr lang="zh-CN" altLang="en-US" dirty="0"/>
              <a:t>常用操作</a:t>
            </a:r>
            <a:endParaRPr lang="zh-CN" altLang="en-US" dirty="0"/>
          </a:p>
        </p:txBody>
      </p:sp>
      <p:sp>
        <p:nvSpPr>
          <p:cNvPr id="6" name="文本框 5"/>
          <p:cNvSpPr txBox="1"/>
          <p:nvPr/>
        </p:nvSpPr>
        <p:spPr>
          <a:xfrm>
            <a:off x="669924" y="839496"/>
            <a:ext cx="3070226" cy="369332"/>
          </a:xfrm>
          <a:prstGeom prst="rect">
            <a:avLst/>
          </a:prstGeom>
          <a:noFill/>
        </p:spPr>
        <p:txBody>
          <a:bodyPr wrap="square" rtlCol="0">
            <a:spAutoFit/>
          </a:bodyPr>
          <a:lstStyle/>
          <a:p>
            <a:r>
              <a:rPr lang="en-US" altLang="zh-CN" dirty="0">
                <a:solidFill>
                  <a:schemeClr val="bg1"/>
                </a:solidFill>
                <a:latin typeface="+mn-ea"/>
              </a:rPr>
              <a:t>GUI Instructions</a:t>
            </a:r>
            <a:endParaRPr lang="zh-CN" altLang="en-US" dirty="0">
              <a:solidFill>
                <a:schemeClr val="bg1"/>
              </a:solidFill>
              <a:latin typeface="+mn-ea"/>
            </a:endParaRPr>
          </a:p>
        </p:txBody>
      </p:sp>
      <p:sp>
        <p:nvSpPr>
          <p:cNvPr id="7" name="文本框 6"/>
          <p:cNvSpPr txBox="1"/>
          <p:nvPr/>
        </p:nvSpPr>
        <p:spPr>
          <a:xfrm>
            <a:off x="669924" y="1308685"/>
            <a:ext cx="10850563" cy="3367525"/>
          </a:xfrm>
          <a:prstGeom prst="rect">
            <a:avLst/>
          </a:prstGeom>
          <a:noFill/>
        </p:spPr>
        <p:txBody>
          <a:bodyPr wrap="square" rtlCol="0">
            <a:spAutoFit/>
          </a:bodyPr>
          <a:lstStyle/>
          <a:p>
            <a:pPr>
              <a:lnSpc>
                <a:spcPct val="150000"/>
              </a:lnSpc>
            </a:pPr>
            <a:r>
              <a:rPr lang="zh-CN" altLang="en-US" dirty="0">
                <a:solidFill>
                  <a:schemeClr val="accent1"/>
                </a:solidFill>
                <a:latin typeface="+mn-ea"/>
              </a:rPr>
              <a:t>跳转到某个函数</a:t>
            </a:r>
            <a:r>
              <a:rPr lang="en-US" altLang="zh-CN" dirty="0">
                <a:solidFill>
                  <a:schemeClr val="accent1"/>
                </a:solidFill>
                <a:latin typeface="+mn-ea"/>
              </a:rPr>
              <a:t>/</a:t>
            </a:r>
            <a:r>
              <a:rPr lang="zh-CN" altLang="en-US" dirty="0">
                <a:solidFill>
                  <a:schemeClr val="accent1"/>
                </a:solidFill>
                <a:latin typeface="+mn-ea"/>
              </a:rPr>
              <a:t>某个地址</a:t>
            </a:r>
            <a:r>
              <a:rPr lang="zh-CN" altLang="en-US" dirty="0">
                <a:solidFill>
                  <a:schemeClr val="tx2"/>
                </a:solidFill>
                <a:latin typeface="+mn-ea"/>
              </a:rPr>
              <a:t>：</a:t>
            </a:r>
            <a:r>
              <a:rPr lang="en-US" altLang="zh-CN" dirty="0">
                <a:solidFill>
                  <a:schemeClr val="tx2"/>
                </a:solidFill>
                <a:latin typeface="+mn-ea"/>
              </a:rPr>
              <a:t>Navigation &gt; Go To (</a:t>
            </a:r>
            <a:r>
              <a:rPr lang="zh-CN" altLang="en-US" dirty="0">
                <a:solidFill>
                  <a:schemeClr val="tx2"/>
                </a:solidFill>
                <a:latin typeface="+mn-ea"/>
              </a:rPr>
              <a:t>快捷键 </a:t>
            </a:r>
            <a:r>
              <a:rPr lang="en-US" altLang="zh-CN" dirty="0">
                <a:solidFill>
                  <a:schemeClr val="tx2"/>
                </a:solidFill>
                <a:latin typeface="+mn-ea"/>
              </a:rPr>
              <a:t>G)</a:t>
            </a:r>
            <a:endParaRPr lang="en-US" altLang="zh-CN" dirty="0">
              <a:solidFill>
                <a:schemeClr val="tx2"/>
              </a:solidFill>
              <a:latin typeface="+mn-ea"/>
            </a:endParaRPr>
          </a:p>
          <a:p>
            <a:pPr>
              <a:lnSpc>
                <a:spcPct val="150000"/>
              </a:lnSpc>
            </a:pPr>
            <a:r>
              <a:rPr lang="zh-CN" altLang="en-US" dirty="0">
                <a:solidFill>
                  <a:schemeClr val="accent1"/>
                </a:solidFill>
                <a:latin typeface="+mn-ea"/>
              </a:rPr>
              <a:t>搜索内容</a:t>
            </a:r>
            <a:r>
              <a:rPr lang="zh-CN" altLang="en-US" dirty="0">
                <a:solidFill>
                  <a:schemeClr val="tx2"/>
                </a:solidFill>
                <a:latin typeface="+mn-ea"/>
              </a:rPr>
              <a:t>：</a:t>
            </a:r>
            <a:r>
              <a:rPr lang="en-US" altLang="zh-CN" dirty="0">
                <a:solidFill>
                  <a:schemeClr val="tx2"/>
                </a:solidFill>
                <a:latin typeface="+mn-ea"/>
              </a:rPr>
              <a:t>Search &gt; Program Text (</a:t>
            </a:r>
            <a:r>
              <a:rPr lang="zh-CN" altLang="en-US" dirty="0">
                <a:solidFill>
                  <a:schemeClr val="tx2"/>
                </a:solidFill>
                <a:latin typeface="+mn-ea"/>
              </a:rPr>
              <a:t>快捷键 </a:t>
            </a:r>
            <a:r>
              <a:rPr lang="en-US" altLang="zh-CN" dirty="0">
                <a:solidFill>
                  <a:schemeClr val="tx2"/>
                </a:solidFill>
                <a:latin typeface="+mn-ea"/>
              </a:rPr>
              <a:t>Ctrl + Shift + E)</a:t>
            </a:r>
            <a:endParaRPr lang="en-US" altLang="zh-CN" dirty="0">
              <a:solidFill>
                <a:schemeClr val="tx2"/>
              </a:solidFill>
              <a:latin typeface="+mn-ea"/>
            </a:endParaRPr>
          </a:p>
          <a:p>
            <a:pPr>
              <a:lnSpc>
                <a:spcPct val="150000"/>
              </a:lnSpc>
            </a:pPr>
            <a:r>
              <a:rPr lang="en-US" altLang="zh-CN" dirty="0">
                <a:solidFill>
                  <a:schemeClr val="tx2"/>
                </a:solidFill>
                <a:latin typeface="+mn-ea"/>
              </a:rPr>
              <a:t>	</a:t>
            </a:r>
            <a:r>
              <a:rPr lang="zh-CN" altLang="en-US" dirty="0">
                <a:solidFill>
                  <a:schemeClr val="tx2"/>
                </a:solidFill>
                <a:latin typeface="+mn-ea"/>
              </a:rPr>
              <a:t>可搜索范围：</a:t>
            </a:r>
            <a:r>
              <a:rPr lang="zh-CN" altLang="en-US" dirty="0">
                <a:solidFill>
                  <a:schemeClr val="accent1"/>
                </a:solidFill>
                <a:latin typeface="+mn-ea"/>
              </a:rPr>
              <a:t>函数</a:t>
            </a:r>
            <a:r>
              <a:rPr lang="en-US" altLang="zh-CN" dirty="0">
                <a:solidFill>
                  <a:schemeClr val="tx2"/>
                </a:solidFill>
                <a:latin typeface="+mn-ea"/>
              </a:rPr>
              <a:t>(Functions)</a:t>
            </a:r>
            <a:r>
              <a:rPr lang="zh-CN" altLang="en-US" dirty="0">
                <a:solidFill>
                  <a:schemeClr val="tx2"/>
                </a:solidFill>
                <a:latin typeface="+mn-ea"/>
              </a:rPr>
              <a:t>、</a:t>
            </a:r>
            <a:r>
              <a:rPr lang="zh-CN" altLang="en-US" dirty="0">
                <a:solidFill>
                  <a:schemeClr val="accent1"/>
                </a:solidFill>
                <a:latin typeface="+mn-ea"/>
              </a:rPr>
              <a:t>注释</a:t>
            </a:r>
            <a:r>
              <a:rPr lang="en-US" altLang="zh-CN" dirty="0">
                <a:solidFill>
                  <a:schemeClr val="tx2"/>
                </a:solidFill>
                <a:latin typeface="+mn-ea"/>
              </a:rPr>
              <a:t>(Comments)</a:t>
            </a:r>
            <a:r>
              <a:rPr lang="zh-CN" altLang="en-US" dirty="0">
                <a:solidFill>
                  <a:schemeClr val="tx2"/>
                </a:solidFill>
                <a:latin typeface="+mn-ea"/>
              </a:rPr>
              <a:t>、</a:t>
            </a:r>
            <a:r>
              <a:rPr lang="zh-CN" altLang="en-US" dirty="0">
                <a:solidFill>
                  <a:schemeClr val="accent1"/>
                </a:solidFill>
                <a:latin typeface="+mn-ea"/>
              </a:rPr>
              <a:t>标号</a:t>
            </a:r>
            <a:r>
              <a:rPr lang="en-US" altLang="zh-CN" dirty="0">
                <a:solidFill>
                  <a:schemeClr val="tx2"/>
                </a:solidFill>
                <a:latin typeface="+mn-ea"/>
              </a:rPr>
              <a:t>(Labels)</a:t>
            </a:r>
            <a:r>
              <a:rPr lang="zh-CN" altLang="en-US" dirty="0">
                <a:solidFill>
                  <a:schemeClr val="tx2"/>
                </a:solidFill>
                <a:latin typeface="+mn-ea"/>
              </a:rPr>
              <a:t>、</a:t>
            </a:r>
            <a:r>
              <a:rPr lang="zh-CN" altLang="en-US" dirty="0">
                <a:solidFill>
                  <a:schemeClr val="accent1"/>
                </a:solidFill>
                <a:latin typeface="+mn-ea"/>
              </a:rPr>
              <a:t>指令助记符</a:t>
            </a:r>
            <a:r>
              <a:rPr lang="en-US" altLang="zh-CN" dirty="0">
                <a:solidFill>
                  <a:schemeClr val="tx2"/>
                </a:solidFill>
                <a:latin typeface="+mn-ea"/>
              </a:rPr>
              <a:t>(Instruction 		         Mnemonics)</a:t>
            </a:r>
            <a:r>
              <a:rPr lang="zh-CN" altLang="en-US" dirty="0">
                <a:solidFill>
                  <a:schemeClr val="tx2"/>
                </a:solidFill>
                <a:latin typeface="+mn-ea"/>
              </a:rPr>
              <a:t>、</a:t>
            </a:r>
            <a:r>
              <a:rPr lang="zh-CN" altLang="en-US" dirty="0">
                <a:solidFill>
                  <a:schemeClr val="accent1"/>
                </a:solidFill>
                <a:latin typeface="+mn-ea"/>
              </a:rPr>
              <a:t>指令操作数</a:t>
            </a:r>
            <a:r>
              <a:rPr lang="en-US" altLang="zh-CN" dirty="0">
                <a:solidFill>
                  <a:schemeClr val="tx2"/>
                </a:solidFill>
                <a:latin typeface="+mn-ea"/>
              </a:rPr>
              <a:t>(Instruction Operands)</a:t>
            </a:r>
            <a:r>
              <a:rPr lang="zh-CN" altLang="en-US" dirty="0">
                <a:solidFill>
                  <a:schemeClr val="tx2"/>
                </a:solidFill>
                <a:latin typeface="+mn-ea"/>
              </a:rPr>
              <a:t>、</a:t>
            </a:r>
            <a:r>
              <a:rPr lang="zh-CN" altLang="en-US" dirty="0">
                <a:solidFill>
                  <a:schemeClr val="accent1"/>
                </a:solidFill>
                <a:latin typeface="+mn-ea"/>
              </a:rPr>
              <a:t>数据值</a:t>
            </a:r>
            <a:r>
              <a:rPr lang="en-US" altLang="zh-CN" dirty="0">
                <a:solidFill>
                  <a:schemeClr val="tx2"/>
                </a:solidFill>
                <a:latin typeface="+mn-ea"/>
              </a:rPr>
              <a:t>(Data Values)</a:t>
            </a:r>
            <a:r>
              <a:rPr lang="zh-CN" altLang="en-US" dirty="0">
                <a:solidFill>
                  <a:schemeClr val="tx2"/>
                </a:solidFill>
                <a:latin typeface="+mn-ea"/>
              </a:rPr>
              <a:t>与</a:t>
            </a:r>
            <a:r>
              <a:rPr lang="zh-CN" altLang="en-US" dirty="0">
                <a:solidFill>
                  <a:schemeClr val="accent1"/>
                </a:solidFill>
                <a:latin typeface="+mn-ea"/>
              </a:rPr>
              <a:t>数据</a:t>
            </a:r>
            <a:r>
              <a:rPr lang="en-US" altLang="zh-CN" dirty="0">
                <a:solidFill>
                  <a:schemeClr val="tx2"/>
                </a:solidFill>
                <a:latin typeface="+mn-ea"/>
              </a:rPr>
              <a:t>		         </a:t>
            </a:r>
            <a:r>
              <a:rPr lang="zh-CN" altLang="en-US" dirty="0">
                <a:solidFill>
                  <a:schemeClr val="accent1"/>
                </a:solidFill>
                <a:latin typeface="+mn-ea"/>
              </a:rPr>
              <a:t>助记符</a:t>
            </a:r>
            <a:r>
              <a:rPr lang="en-US" altLang="zh-CN" dirty="0">
                <a:solidFill>
                  <a:schemeClr val="tx2"/>
                </a:solidFill>
                <a:latin typeface="+mn-ea"/>
              </a:rPr>
              <a:t>(Data Mnemonics)</a:t>
            </a:r>
            <a:endParaRPr lang="en-US" altLang="zh-CN" dirty="0">
              <a:solidFill>
                <a:schemeClr val="tx2"/>
              </a:solidFill>
              <a:latin typeface="+mn-ea"/>
            </a:endParaRPr>
          </a:p>
          <a:p>
            <a:pPr>
              <a:lnSpc>
                <a:spcPct val="150000"/>
              </a:lnSpc>
            </a:pPr>
            <a:r>
              <a:rPr lang="en-US" altLang="zh-CN" dirty="0">
                <a:solidFill>
                  <a:schemeClr val="tx2"/>
                </a:solidFill>
                <a:latin typeface="+mn-ea"/>
              </a:rPr>
              <a:t> </a:t>
            </a:r>
            <a:r>
              <a:rPr lang="zh-CN" altLang="en-US" dirty="0">
                <a:solidFill>
                  <a:schemeClr val="accent1"/>
                </a:solidFill>
                <a:latin typeface="+mn-ea"/>
              </a:rPr>
              <a:t>修改指令</a:t>
            </a:r>
            <a:r>
              <a:rPr lang="zh-CN" altLang="en-US" dirty="0">
                <a:solidFill>
                  <a:schemeClr val="tx2"/>
                </a:solidFill>
                <a:latin typeface="+mn-ea"/>
              </a:rPr>
              <a:t>：右键单击需要修改的指令，在列表中选择</a:t>
            </a:r>
            <a:r>
              <a:rPr lang="en-US" altLang="zh-CN" dirty="0">
                <a:solidFill>
                  <a:schemeClr val="tx2"/>
                </a:solidFill>
                <a:latin typeface="+mn-ea"/>
              </a:rPr>
              <a:t>Patch Instruction</a:t>
            </a:r>
            <a:r>
              <a:rPr lang="zh-CN" altLang="en-US" dirty="0">
                <a:solidFill>
                  <a:schemeClr val="tx2"/>
                </a:solidFill>
                <a:latin typeface="+mn-ea"/>
              </a:rPr>
              <a:t>，修改过程中有实时备选项提示。</a:t>
            </a:r>
            <a:r>
              <a:rPr lang="en-US" altLang="zh-CN" dirty="0">
                <a:solidFill>
                  <a:schemeClr val="tx2"/>
                </a:solidFill>
                <a:latin typeface="+mn-ea"/>
              </a:rPr>
              <a:t>	    </a:t>
            </a:r>
            <a:r>
              <a:rPr lang="zh-CN" altLang="en-US" dirty="0">
                <a:solidFill>
                  <a:schemeClr val="tx2"/>
                </a:solidFill>
                <a:latin typeface="+mn-ea"/>
              </a:rPr>
              <a:t>修改完成后，原二进制文件实际上没有被修改，需要通过 </a:t>
            </a:r>
            <a:r>
              <a:rPr lang="en-US" altLang="zh-CN" dirty="0">
                <a:solidFill>
                  <a:schemeClr val="tx2"/>
                </a:solidFill>
                <a:latin typeface="+mn-ea"/>
              </a:rPr>
              <a:t>File &gt; Export Program</a:t>
            </a:r>
            <a:r>
              <a:rPr lang="zh-CN" altLang="en-US" dirty="0">
                <a:solidFill>
                  <a:schemeClr val="tx2"/>
                </a:solidFill>
                <a:latin typeface="+mn-ea"/>
              </a:rPr>
              <a:t> 以</a:t>
            </a:r>
            <a:r>
              <a:rPr lang="en-US" altLang="zh-CN" dirty="0">
                <a:solidFill>
                  <a:schemeClr val="tx2"/>
                </a:solidFill>
                <a:latin typeface="+mn-ea"/>
              </a:rPr>
              <a:t>Original 	    File</a:t>
            </a:r>
            <a:r>
              <a:rPr lang="zh-CN" altLang="en-US" dirty="0">
                <a:solidFill>
                  <a:schemeClr val="tx2"/>
                </a:solidFill>
                <a:latin typeface="+mn-ea"/>
              </a:rPr>
              <a:t>格式导出后应用修改。</a:t>
            </a:r>
            <a:endParaRPr lang="en-US" altLang="zh-CN" dirty="0">
              <a:solidFill>
                <a:schemeClr val="tx2"/>
              </a:solidFill>
              <a:latin typeface="+mn-ea"/>
            </a:endParaRPr>
          </a:p>
        </p:txBody>
      </p:sp>
      <p:grpSp>
        <p:nvGrpSpPr>
          <p:cNvPr id="12" name="组合 1"/>
          <p:cNvGrpSpPr/>
          <p:nvPr/>
        </p:nvGrpSpPr>
        <p:grpSpPr>
          <a:xfrm>
            <a:off x="4838184" y="4676210"/>
            <a:ext cx="2514042" cy="1982515"/>
            <a:chOff x="2126968" y="1570440"/>
            <a:chExt cx="1906990" cy="2320117"/>
          </a:xfrm>
        </p:grpSpPr>
        <p:sp>
          <p:nvSpPr>
            <p:cNvPr id="13" name="矩形: 圆角 5"/>
            <p:cNvSpPr/>
            <p:nvPr/>
          </p:nvSpPr>
          <p:spPr>
            <a:xfrm>
              <a:off x="2126968" y="1570440"/>
              <a:ext cx="1906990" cy="2320117"/>
            </a:xfrm>
            <a:prstGeom prst="roundRect">
              <a:avLst>
                <a:gd name="adj" fmla="val 6297"/>
              </a:avLst>
            </a:prstGeom>
            <a:solidFill>
              <a:srgbClr val="FAF9F0"/>
            </a:solidFill>
            <a:ln>
              <a:noFill/>
            </a:ln>
            <a:effectLst>
              <a:outerShdw blurRad="50800" dist="38100" dir="2700000" algn="tl" rotWithShape="0">
                <a:prstClr val="black">
                  <a:alpha val="40000"/>
                </a:prstClr>
              </a:outerShdw>
            </a:effectLst>
          </p:spPr>
          <p:style>
            <a:lnRef idx="0">
              <a:scrgbClr r="0" g="0" b="0"/>
            </a:lnRef>
            <a:fillRef idx="0">
              <a:scrgbClr r="0" g="0" b="0"/>
            </a:fillRef>
            <a:effectRef idx="0">
              <a:scrgbClr r="0" g="0" b="0"/>
            </a:effectRef>
            <a:fontRef idx="minor">
              <a:schemeClr val="lt1"/>
            </a:fontRef>
          </p:style>
          <p:txBody>
            <a:bodyPr rtlCol="0" anchor="ctr"/>
            <a:lstStyle/>
            <a:p>
              <a:pPr algn="ctr"/>
              <a:endParaRPr lang="zh-CN" altLang="en-US"/>
            </a:p>
          </p:txBody>
        </p:sp>
        <p:sp>
          <p:nvSpPr>
            <p:cNvPr id="14" name="矩形: 渐变背景"/>
            <p:cNvSpPr/>
            <p:nvPr/>
          </p:nvSpPr>
          <p:spPr>
            <a:xfrm>
              <a:off x="2208935" y="1658558"/>
              <a:ext cx="1743058" cy="1760923"/>
            </a:xfrm>
            <a:prstGeom prst="roundRect">
              <a:avLst>
                <a:gd name="adj" fmla="val 4944"/>
              </a:avLst>
            </a:prstGeom>
            <a:gradFill flip="none" rotWithShape="1">
              <a:gsLst>
                <a:gs pos="0">
                  <a:srgbClr val="AADEF1">
                    <a:shade val="30000"/>
                    <a:satMod val="115000"/>
                  </a:srgbClr>
                </a:gs>
                <a:gs pos="50000">
                  <a:srgbClr val="AADEF1">
                    <a:shade val="67500"/>
                    <a:satMod val="115000"/>
                  </a:srgbClr>
                </a:gs>
                <a:gs pos="100000">
                  <a:srgbClr val="AADEF1">
                    <a:shade val="100000"/>
                    <a:satMod val="115000"/>
                  </a:srgbClr>
                </a:gs>
              </a:gsLst>
              <a:lin ang="540000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CN" altLang="en-US" dirty="0">
                <a:solidFill>
                  <a:schemeClr val="bg2"/>
                </a:solidFill>
              </a:endParaRPr>
            </a:p>
          </p:txBody>
        </p:sp>
        <p:sp>
          <p:nvSpPr>
            <p:cNvPr id="16" name="矩形: 圆角 6"/>
            <p:cNvSpPr/>
            <p:nvPr/>
          </p:nvSpPr>
          <p:spPr>
            <a:xfrm>
              <a:off x="2208939" y="1658558"/>
              <a:ext cx="1743059" cy="1760924"/>
            </a:xfrm>
            <a:prstGeom prst="roundRect">
              <a:avLst>
                <a:gd name="adj" fmla="val 4944"/>
              </a:avLst>
            </a:prstGeom>
            <a:blipFill dpi="0" rotWithShape="1">
              <a:blip r:embed="rId1">
                <a:extLst>
                  <a:ext uri="{28A0092B-C50C-407E-A947-70E740481C1C}">
                    <a14:useLocalDpi xmlns:a14="http://schemas.microsoft.com/office/drawing/2010/main" val="0"/>
                  </a:ext>
                </a:extLst>
              </a:blip>
              <a:srcRect/>
              <a:stretch>
                <a:fillRect/>
              </a:stretch>
            </a:blip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CN" altLang="en-US" dirty="0"/>
            </a:p>
          </p:txBody>
        </p:sp>
      </p:grpSp>
      <p:pic>
        <p:nvPicPr>
          <p:cNvPr id="17" name="Picture 5" descr="A cartoon crocodile wearing sunglasses and a necklace&#10;&#10;Description automatically generated"/>
          <p:cNvPicPr>
            <a:picLocks noChangeAspect="1"/>
          </p:cNvPicPr>
          <p:nvPr/>
        </p:nvPicPr>
        <p:blipFill rotWithShape="1">
          <a:blip r:embed="rId2" cstate="print">
            <a:extLst>
              <a:ext uri="{BEBA8EAE-BF5A-486C-A8C5-ECC9F3942E4B}">
                <a14:imgProps xmlns:a14="http://schemas.microsoft.com/office/drawing/2010/main">
                  <a14:imgLayer r:embed="rId3">
                    <a14:imgEffect>
                      <a14:backgroundRemoval t="10000" b="90000" l="0" r="87970">
                        <a14:backgroundMark x1="71053" y1="83438" x2="78195" y2="82813"/>
                        <a14:backgroundMark x1="45489" y1="82500" x2="58647" y2="81875"/>
                      </a14:backgroundRemoval>
                    </a14:imgEffect>
                  </a14:imgLayer>
                </a14:imgProps>
              </a:ext>
              <a:ext uri="{28A0092B-C50C-407E-A947-70E740481C1C}">
                <a14:useLocalDpi xmlns:a14="http://schemas.microsoft.com/office/drawing/2010/main" val="0"/>
              </a:ext>
            </a:extLst>
          </a:blip>
          <a:srcRect/>
          <a:stretch>
            <a:fillRect/>
          </a:stretch>
        </p:blipFill>
        <p:spPr>
          <a:xfrm>
            <a:off x="10934700" y="5332270"/>
            <a:ext cx="1339176" cy="1611039"/>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strips(downLeft)">
                                      <p:cBhvr>
                                        <p:cTn id="7" dur="500"/>
                                        <p:tgtEl>
                                          <p:spTgt spid="7"/>
                                        </p:tgtEl>
                                      </p:cBhvr>
                                    </p:animEffect>
                                  </p:childTnLst>
                                </p:cTn>
                              </p:par>
                              <p:par>
                                <p:cTn id="8" presetID="18" presetClass="entr" presetSubtype="12" fill="hold"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strips(downLeft)">
                                      <p:cBhvr>
                                        <p:cTn id="10"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tags/tag1.xml><?xml version="1.0" encoding="utf-8"?>
<p:tagLst xmlns:p="http://schemas.openxmlformats.org/presentationml/2006/main">
  <p:tag name="ISLIDE.SHOWCASE" val="9f18d5fd-e32c-48ad-aa48-e7ba99fe7d2c"/>
</p:tagLst>
</file>

<file path=ppt/theme/_rels/theme1.xml.rels><?xml version="1.0" encoding="UTF-8" standalone="yes"?>
<Relationships xmlns="http://schemas.openxmlformats.org/package/2006/relationships"><Relationship Id="rId1" Type="http://schemas.openxmlformats.org/officeDocument/2006/relationships/image" Target="../media/image8.png"/></Relationships>
</file>

<file path=ppt/theme/theme1.xml><?xml version="1.0" encoding="utf-8"?>
<a:theme xmlns:a="http://schemas.openxmlformats.org/drawingml/2006/main" name="猛兽派对主题">
  <a:themeElements>
    <a:clrScheme name="JT猛兽派对">
      <a:dk1>
        <a:srgbClr val="2D2F31"/>
      </a:dk1>
      <a:lt1>
        <a:srgbClr val="FBF5D7"/>
      </a:lt1>
      <a:dk2>
        <a:srgbClr val="E9B95C"/>
      </a:dk2>
      <a:lt2>
        <a:srgbClr val="5B5953"/>
      </a:lt2>
      <a:accent1>
        <a:srgbClr val="739BFA"/>
      </a:accent1>
      <a:accent2>
        <a:srgbClr val="BC8BCF"/>
      </a:accent2>
      <a:accent3>
        <a:srgbClr val="A6A1A5"/>
      </a:accent3>
      <a:accent4>
        <a:srgbClr val="FACB23"/>
      </a:accent4>
      <a:accent5>
        <a:srgbClr val="BB8D5F"/>
      </a:accent5>
      <a:accent6>
        <a:srgbClr val="91CA40"/>
      </a:accent6>
      <a:hlink>
        <a:srgbClr val="6B655E"/>
      </a:hlink>
      <a:folHlink>
        <a:srgbClr val="B87DE7"/>
      </a:folHlink>
    </a:clrScheme>
    <a:fontScheme name="JT猛兽派对样式">
      <a:majorFont>
        <a:latin typeface="MohrRounded-Black"/>
        <a:ea typeface="Chill Round Gothic Bold"/>
        <a:cs typeface=""/>
      </a:majorFont>
      <a:minorFont>
        <a:latin typeface="Comic Sans MS"/>
        <a:ea typeface="Chill Round Gothic Medium"/>
        <a:cs typeface=""/>
      </a:minorFont>
    </a:fontScheme>
    <a:fmtScheme name="带状边缘">
      <a:fillStyleLst>
        <a:solidFill>
          <a:schemeClr val="phClr"/>
        </a:solidFill>
        <a:solidFill>
          <a:schemeClr val="phClr">
            <a:tint val="50000"/>
          </a:schemeClr>
        </a:solidFill>
        <a:gradFill rotWithShape="1">
          <a:gsLst>
            <a:gs pos="0">
              <a:schemeClr val="phClr"/>
            </a:gs>
            <a:gs pos="90000">
              <a:schemeClr val="phClr">
                <a:shade val="100000"/>
              </a:schemeClr>
            </a:gs>
            <a:gs pos="100000">
              <a:schemeClr val="phClr">
                <a:shade val="85000"/>
              </a:schemeClr>
            </a:gs>
          </a:gsLst>
          <a:path path="circle">
            <a:fillToRect l="100000" t="100000" r="100000" b="100000"/>
          </a:path>
        </a:gradFill>
      </a:fillStyleLst>
      <a:lnStyleLst>
        <a:ln w="10000" cap="flat" cmpd="sng" algn="ctr">
          <a:solidFill>
            <a:schemeClr val="phClr"/>
          </a:solidFill>
          <a:prstDash val="solid"/>
        </a:ln>
        <a:ln w="19050" cap="flat" cmpd="sng" algn="ctr">
          <a:solidFill>
            <a:schemeClr val="phClr"/>
          </a:solidFill>
          <a:prstDash val="solid"/>
        </a:ln>
        <a:ln w="53975" cap="flat" cmpd="dbl" algn="ctr">
          <a:solidFill>
            <a:schemeClr val="phClr"/>
          </a:solidFill>
          <a:prstDash val="solid"/>
        </a:ln>
      </a:lnStyleLst>
      <a:effectStyleLst>
        <a:effectStyle>
          <a:effectLst/>
        </a:effectStyle>
        <a:effectStyle>
          <a:effectLst>
            <a:outerShdw blurRad="38100" dist="17779" dir="5400000" rotWithShape="0">
              <a:srgbClr val="000000">
                <a:alpha val="40000"/>
              </a:srgbClr>
            </a:outerShdw>
          </a:effectLst>
        </a:effectStyle>
        <a:effectStyle>
          <a:effectLst>
            <a:outerShdw blurRad="38100" dist="25400" dir="5400000" rotWithShape="0">
              <a:srgbClr val="000000">
                <a:alpha val="45000"/>
              </a:srgbClr>
            </a:outerShdw>
          </a:effectLst>
          <a:scene3d>
            <a:camera prst="orthographicFront">
              <a:rot lat="0" lon="0" rev="0"/>
            </a:camera>
            <a:lightRig rig="brightRoom" dir="t"/>
          </a:scene3d>
          <a:sp3d extrusionH="12700" contourW="25400" prstMaterial="flat">
            <a:bevelT w="63500" h="152400" prst="angle"/>
            <a:contourClr>
              <a:schemeClr val="phClr">
                <a:shade val="30000"/>
              </a:schemeClr>
            </a:contourClr>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lipFill dpi="0" rotWithShape="1">
          <a:blip xmlns:r="http://schemas.openxmlformats.org/officeDocument/2006/relationships" r:embed="rId1"/>
          <a:srcRect/>
          <a:tile tx="0" ty="0" sx="100000" sy="100000" flip="none" algn="tl"/>
        </a:blipFill>
        <a:ln>
          <a:noFill/>
        </a:ln>
      </a:spPr>
      <a:bodyPr rtlCol="0" anchor="ctr"/>
      <a:lstStyle>
        <a:defPPr algn="ctr">
          <a:defRPr dirty="0" smtClean="0">
            <a:solidFill>
              <a:schemeClr val="bg2"/>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38100">
          <a:solidFill>
            <a:schemeClr val="bg1"/>
          </a:solidFill>
        </a:ln>
      </a:spPr>
      <a:bodyPr/>
      <a:lstStyle/>
      <a:style>
        <a:lnRef idx="1">
          <a:schemeClr val="accent1"/>
        </a:lnRef>
        <a:fillRef idx="0">
          <a:schemeClr val="accent1"/>
        </a:fillRef>
        <a:effectRef idx="0">
          <a:schemeClr val="accent1"/>
        </a:effectRef>
        <a:fontRef idx="minor">
          <a:schemeClr val="tx1"/>
        </a:fontRef>
      </a:style>
    </a:ln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13750</Words>
  <Application>WPS 演示</Application>
  <PresentationFormat>宽屏</PresentationFormat>
  <Paragraphs>718</Paragraphs>
  <Slides>63</Slides>
  <Notes>1</Notes>
  <HiddenSlides>0</HiddenSlides>
  <MMClips>0</MMClips>
  <ScaleCrop>false</ScaleCrop>
  <HeadingPairs>
    <vt:vector size="6" baseType="variant">
      <vt:variant>
        <vt:lpstr>已用的字体</vt:lpstr>
      </vt:variant>
      <vt:variant>
        <vt:i4>16</vt:i4>
      </vt:variant>
      <vt:variant>
        <vt:lpstr>主题</vt:lpstr>
      </vt:variant>
      <vt:variant>
        <vt:i4>1</vt:i4>
      </vt:variant>
      <vt:variant>
        <vt:lpstr>幻灯片标题</vt:lpstr>
      </vt:variant>
      <vt:variant>
        <vt:i4>63</vt:i4>
      </vt:variant>
    </vt:vector>
  </HeadingPairs>
  <TitlesOfParts>
    <vt:vector size="80" baseType="lpstr">
      <vt:lpstr>Arial</vt:lpstr>
      <vt:lpstr>宋体</vt:lpstr>
      <vt:lpstr>Wingdings</vt:lpstr>
      <vt:lpstr>Chill Round Gothic Heavy</vt:lpstr>
      <vt:lpstr>Chill Round Gothic Bold</vt:lpstr>
      <vt:lpstr>Chill Round Gothic Medium</vt:lpstr>
      <vt:lpstr>微软雅黑</vt:lpstr>
      <vt:lpstr>Arial Unicode MS</vt:lpstr>
      <vt:lpstr>MohrRounded-Black</vt:lpstr>
      <vt:lpstr>Gubbi</vt:lpstr>
      <vt:lpstr>Comic Sans MS</vt:lpstr>
      <vt:lpstr>Calibri</vt:lpstr>
      <vt:lpstr>Cascadia Mono</vt:lpstr>
      <vt:lpstr>Pointfree</vt:lpstr>
      <vt:lpstr>AR PL UKai CN</vt:lpstr>
      <vt:lpstr>Arial Black</vt:lpstr>
      <vt:lpstr>猛兽派对主题</vt:lpstr>
      <vt:lpstr>Ghidra 使用指北</vt:lpstr>
      <vt:lpstr>目录</vt:lpstr>
      <vt:lpstr>A. Ghidra 简介</vt:lpstr>
      <vt:lpstr>PowerPoint 演示文稿</vt:lpstr>
      <vt:lpstr>PowerPoint 演示文稿</vt:lpstr>
      <vt:lpstr>B. Ghidra GUI 操作介绍</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C. 逆向工程示例</vt:lpstr>
      <vt:lpstr>C. 逆向工程示例 </vt:lpstr>
      <vt:lpstr>D. P-code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E. Ghidra APIs</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F. Ghidra Script 示例</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Thanks!</vt:lpstr>
      <vt:lpstr>Rest time !</vt:lpstr>
    </vt:vector>
  </TitlesOfParts>
  <Company>iSlide</Company>
  <LinksUpToDate>false</LinksUpToDate>
  <SharedDoc>false</SharedDoc>
  <HyperlinksChanged>false</HyperlinksChanged>
  <AppVersion>14.0000</AppVersion>
  <Manager>iSlide</Manager>
  <HyperlinkBase>https://www.islide.cc</HyperlinkBase>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iSlide</dc:creator>
  <cp:lastModifiedBy>colin</cp:lastModifiedBy>
  <cp:revision>167</cp:revision>
  <cp:lastPrinted>2024-07-19T02:14:13Z</cp:lastPrinted>
  <dcterms:created xsi:type="dcterms:W3CDTF">2024-07-19T02:14:13Z</dcterms:created>
  <dcterms:modified xsi:type="dcterms:W3CDTF">2024-07-19T02:14:13Z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Slide.Theme">
    <vt:lpwstr>48706f29-9ca0-418e-876d-de7b156ca083</vt:lpwstr>
  </property>
  <property fmtid="{D5CDD505-2E9C-101B-9397-08002B2CF9AE}" pid="3" name="KSOProductBuildVer">
    <vt:lpwstr>2052-11.1.0.11719</vt:lpwstr>
  </property>
  <property fmtid="{D5CDD505-2E9C-101B-9397-08002B2CF9AE}" pid="4" name="ContentTypeId">
    <vt:lpwstr>0x010100D1443A8EF62DE444B1FF07917E22EF72</vt:lpwstr>
  </property>
  <property fmtid="{D5CDD505-2E9C-101B-9397-08002B2CF9AE}" pid="5" name="ICV">
    <vt:lpwstr/>
  </property>
</Properties>
</file>